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tif" ContentType="image/t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7.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9"/>
  </p:notesMasterIdLst>
  <p:sldIdLst>
    <p:sldId id="256" r:id="rId2"/>
    <p:sldId id="2258" r:id="rId3"/>
    <p:sldId id="2215" r:id="rId4"/>
    <p:sldId id="2259" r:id="rId5"/>
    <p:sldId id="2228" r:id="rId6"/>
    <p:sldId id="2249" r:id="rId7"/>
    <p:sldId id="2230" r:id="rId8"/>
    <p:sldId id="2261" r:id="rId9"/>
    <p:sldId id="2262" r:id="rId10"/>
    <p:sldId id="2263" r:id="rId11"/>
    <p:sldId id="2264" r:id="rId12"/>
    <p:sldId id="2266" r:id="rId13"/>
    <p:sldId id="2267" r:id="rId14"/>
    <p:sldId id="2251" r:id="rId15"/>
    <p:sldId id="2265" r:id="rId16"/>
    <p:sldId id="2268" r:id="rId17"/>
    <p:sldId id="2269" r:id="rId18"/>
    <p:sldId id="2241" r:id="rId19"/>
    <p:sldId id="2270" r:id="rId20"/>
    <p:sldId id="2243" r:id="rId21"/>
    <p:sldId id="2274" r:id="rId22"/>
    <p:sldId id="2273" r:id="rId23"/>
    <p:sldId id="2275" r:id="rId24"/>
    <p:sldId id="2256" r:id="rId25"/>
    <p:sldId id="257" r:id="rId26"/>
    <p:sldId id="301" r:id="rId27"/>
    <p:sldId id="272" r:id="rId28"/>
    <p:sldId id="317" r:id="rId29"/>
    <p:sldId id="277" r:id="rId30"/>
    <p:sldId id="298" r:id="rId31"/>
    <p:sldId id="307" r:id="rId32"/>
    <p:sldId id="318" r:id="rId33"/>
    <p:sldId id="313" r:id="rId34"/>
    <p:sldId id="314" r:id="rId35"/>
    <p:sldId id="315" r:id="rId36"/>
    <p:sldId id="316" r:id="rId37"/>
    <p:sldId id="302" r:id="rId38"/>
    <p:sldId id="266" r:id="rId39"/>
    <p:sldId id="281" r:id="rId40"/>
    <p:sldId id="265" r:id="rId41"/>
    <p:sldId id="312" r:id="rId42"/>
    <p:sldId id="2276" r:id="rId43"/>
    <p:sldId id="297" r:id="rId44"/>
    <p:sldId id="275" r:id="rId45"/>
    <p:sldId id="303" r:id="rId46"/>
    <p:sldId id="280" r:id="rId47"/>
    <p:sldId id="283" r:id="rId48"/>
    <p:sldId id="284" r:id="rId49"/>
    <p:sldId id="2277" r:id="rId50"/>
    <p:sldId id="2278" r:id="rId51"/>
    <p:sldId id="269" r:id="rId52"/>
    <p:sldId id="271" r:id="rId53"/>
    <p:sldId id="2279" r:id="rId54"/>
    <p:sldId id="267" r:id="rId55"/>
    <p:sldId id="270" r:id="rId56"/>
    <p:sldId id="2280" r:id="rId57"/>
    <p:sldId id="225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9"/>
    <p:restoredTop sz="94775"/>
  </p:normalViewPr>
  <p:slideViewPr>
    <p:cSldViewPr snapToGrid="0" snapToObjects="1">
      <p:cViewPr varScale="1">
        <p:scale>
          <a:sx n="110" d="100"/>
          <a:sy n="110" d="100"/>
        </p:scale>
        <p:origin x="176"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CD670-2867-324E-A7E0-06D9106F6427}" type="datetimeFigureOut">
              <a:rPr lang="en-US" smtClean="0"/>
              <a:t>7/13/23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8580D-59ED-F64B-9E28-75663A43319E}" type="slidenum">
              <a:rPr lang="en-US" smtClean="0"/>
              <a:t>‹#›</a:t>
            </a:fld>
            <a:endParaRPr lang="en-US"/>
          </a:p>
        </p:txBody>
      </p:sp>
    </p:spTree>
    <p:extLst>
      <p:ext uri="{BB962C8B-B14F-4D97-AF65-F5344CB8AC3E}">
        <p14:creationId xmlns:p14="http://schemas.microsoft.com/office/powerpoint/2010/main" val="210881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045235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32</a:t>
            </a:fld>
            <a:endParaRPr lang="zh-CN" altLang="en-US"/>
          </a:p>
        </p:txBody>
      </p:sp>
    </p:spTree>
    <p:extLst>
      <p:ext uri="{BB962C8B-B14F-4D97-AF65-F5344CB8AC3E}">
        <p14:creationId xmlns:p14="http://schemas.microsoft.com/office/powerpoint/2010/main" val="2354051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33</a:t>
            </a:fld>
            <a:endParaRPr lang="zh-CN" altLang="en-US"/>
          </a:p>
        </p:txBody>
      </p:sp>
    </p:spTree>
    <p:extLst>
      <p:ext uri="{BB962C8B-B14F-4D97-AF65-F5344CB8AC3E}">
        <p14:creationId xmlns:p14="http://schemas.microsoft.com/office/powerpoint/2010/main" val="2375207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34</a:t>
            </a:fld>
            <a:endParaRPr lang="zh-CN" altLang="en-US"/>
          </a:p>
        </p:txBody>
      </p:sp>
    </p:spTree>
    <p:extLst>
      <p:ext uri="{BB962C8B-B14F-4D97-AF65-F5344CB8AC3E}">
        <p14:creationId xmlns:p14="http://schemas.microsoft.com/office/powerpoint/2010/main" val="3763076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35</a:t>
            </a:fld>
            <a:endParaRPr lang="zh-CN" altLang="en-US"/>
          </a:p>
        </p:txBody>
      </p:sp>
    </p:spTree>
    <p:extLst>
      <p:ext uri="{BB962C8B-B14F-4D97-AF65-F5344CB8AC3E}">
        <p14:creationId xmlns:p14="http://schemas.microsoft.com/office/powerpoint/2010/main" val="3205591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36</a:t>
            </a:fld>
            <a:endParaRPr lang="zh-CN" altLang="en-US"/>
          </a:p>
        </p:txBody>
      </p:sp>
    </p:spTree>
    <p:extLst>
      <p:ext uri="{BB962C8B-B14F-4D97-AF65-F5344CB8AC3E}">
        <p14:creationId xmlns:p14="http://schemas.microsoft.com/office/powerpoint/2010/main" val="849940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report all errors and related configuration lines of them, which is helpful for operators to fix the error.</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37</a:t>
            </a:fld>
            <a:endParaRPr lang="zh-CN" altLang="en-US"/>
          </a:p>
        </p:txBody>
      </p:sp>
    </p:spTree>
    <p:extLst>
      <p:ext uri="{BB962C8B-B14F-4D97-AF65-F5344CB8AC3E}">
        <p14:creationId xmlns:p14="http://schemas.microsoft.com/office/powerpoint/2010/main" val="3049790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39</a:t>
            </a:fld>
            <a:endParaRPr lang="zh-CN" altLang="en-US"/>
          </a:p>
        </p:txBody>
      </p:sp>
    </p:spTree>
    <p:extLst>
      <p:ext uri="{BB962C8B-B14F-4D97-AF65-F5344CB8AC3E}">
        <p14:creationId xmlns:p14="http://schemas.microsoft.com/office/powerpoint/2010/main" val="1810333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questions </a:t>
            </a:r>
            <a:r>
              <a:rPr lang="zh-CN" altLang="en-US" dirty="0"/>
              <a:t>可以直接列</a:t>
            </a:r>
          </a:p>
        </p:txBody>
      </p:sp>
      <p:sp>
        <p:nvSpPr>
          <p:cNvPr id="4" name="灯片编号占位符 3"/>
          <p:cNvSpPr>
            <a:spLocks noGrp="1"/>
          </p:cNvSpPr>
          <p:nvPr>
            <p:ph type="sldNum" sz="quarter" idx="5"/>
          </p:nvPr>
        </p:nvSpPr>
        <p:spPr/>
        <p:txBody>
          <a:bodyPr/>
          <a:lstStyle/>
          <a:p>
            <a:fld id="{082EC716-7728-44ED-84B8-0A9BB4C4ADD4}" type="slidenum">
              <a:rPr lang="zh-CN" altLang="en-US" smtClean="0"/>
              <a:t>40</a:t>
            </a:fld>
            <a:endParaRPr lang="zh-CN" altLang="en-US"/>
          </a:p>
        </p:txBody>
      </p:sp>
    </p:spTree>
    <p:extLst>
      <p:ext uri="{BB962C8B-B14F-4D97-AF65-F5344CB8AC3E}">
        <p14:creationId xmlns:p14="http://schemas.microsoft.com/office/powerpoint/2010/main" val="869486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questions </a:t>
            </a:r>
            <a:r>
              <a:rPr lang="zh-CN" altLang="en-US" dirty="0"/>
              <a:t>可以直接列</a:t>
            </a:r>
          </a:p>
        </p:txBody>
      </p:sp>
      <p:sp>
        <p:nvSpPr>
          <p:cNvPr id="4" name="灯片编号占位符 3"/>
          <p:cNvSpPr>
            <a:spLocks noGrp="1"/>
          </p:cNvSpPr>
          <p:nvPr>
            <p:ph type="sldNum" sz="quarter" idx="5"/>
          </p:nvPr>
        </p:nvSpPr>
        <p:spPr/>
        <p:txBody>
          <a:bodyPr/>
          <a:lstStyle/>
          <a:p>
            <a:fld id="{082EC716-7728-44ED-84B8-0A9BB4C4ADD4}" type="slidenum">
              <a:rPr lang="zh-CN" altLang="en-US" smtClean="0"/>
              <a:t>41</a:t>
            </a:fld>
            <a:endParaRPr lang="zh-CN" altLang="en-US"/>
          </a:p>
        </p:txBody>
      </p:sp>
    </p:spTree>
    <p:extLst>
      <p:ext uri="{BB962C8B-B14F-4D97-AF65-F5344CB8AC3E}">
        <p14:creationId xmlns:p14="http://schemas.microsoft.com/office/powerpoint/2010/main" val="796537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3318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marL="0" marR="0" indent="0" algn="l" defTabSz="1828433" rtl="0" fontAlgn="auto" latinLnBrk="0" hangingPunct="0">
              <a:lnSpc>
                <a:spcPct val="100000"/>
              </a:lnSpc>
              <a:spcBef>
                <a:spcPts val="0"/>
              </a:spcBef>
              <a:spcAft>
                <a:spcPts val="0"/>
              </a:spcAft>
              <a:buClrTx/>
              <a:buSzTx/>
              <a:buFontTx/>
              <a:buNone/>
              <a:tabLst/>
            </a:pPr>
            <a:r>
              <a:rPr lang="en-US" baseline="0" dirty="0"/>
              <a:t>Traditional operators don’t use verification</a:t>
            </a:r>
          </a:p>
          <a:p>
            <a:pPr marL="0" marR="0" indent="0" algn="l" defTabSz="1828433" rtl="0" fontAlgn="auto" latinLnBrk="0" hangingPunct="0">
              <a:lnSpc>
                <a:spcPct val="100000"/>
              </a:lnSpc>
              <a:spcBef>
                <a:spcPts val="0"/>
              </a:spcBef>
              <a:spcAft>
                <a:spcPts val="0"/>
              </a:spcAft>
              <a:buClrTx/>
              <a:buSzTx/>
              <a:buFontTx/>
              <a:buNone/>
              <a:tabLst/>
            </a:pPr>
            <a:r>
              <a:rPr lang="en-US" dirty="0"/>
              <a:t>That may be changing with new tools like HSA, Veriflow</a:t>
            </a:r>
          </a:p>
          <a:p>
            <a:pPr marL="0" marR="0" indent="0" algn="l" defTabSz="1828433" rtl="0" fontAlgn="auto" latinLnBrk="0" hangingPunct="0">
              <a:lnSpc>
                <a:spcPct val="100000"/>
              </a:lnSpc>
              <a:spcBef>
                <a:spcPts val="0"/>
              </a:spcBef>
              <a:spcAft>
                <a:spcPts val="0"/>
              </a:spcAft>
              <a:buClrTx/>
              <a:buSzTx/>
              <a:buFontTx/>
              <a:buNone/>
              <a:tabLst/>
            </a:pPr>
            <a:r>
              <a:rPr lang="en-US" dirty="0"/>
              <a:t>Still, there is simulation in the mix, because the control plane will be simulated</a:t>
            </a:r>
          </a:p>
          <a:p>
            <a:endParaRPr dirty="0"/>
          </a:p>
        </p:txBody>
      </p:sp>
    </p:spTree>
    <p:extLst>
      <p:ext uri="{BB962C8B-B14F-4D97-AF65-F5344CB8AC3E}">
        <p14:creationId xmlns:p14="http://schemas.microsoft.com/office/powerpoint/2010/main" val="2707849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3395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In each iteration, the AS whose advertisement list is not empty will be chosen. </a:t>
            </a:r>
          </a:p>
          <a:p>
            <a:r>
              <a:rPr lang="en-US" altLang="zh-CN" dirty="0"/>
              <a:t>Then, the node will send the route advertisements in the list to its neighbors. The export and import functions filter will be considered. </a:t>
            </a:r>
          </a:p>
          <a:p>
            <a:r>
              <a:rPr lang="en-US" altLang="zh-CN" dirty="0"/>
              <a:t>The compare function compares the import routes with the current best path. If the import route has higher priority according to the route attributes, the best path and advertisement list will update. There are two types of route advertisements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709096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6801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7123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3909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27653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96022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507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Such as simulation based-tools, they compute and verify the data plane</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SMT-based tools, they model the network and properties as a logic formula and check the satisfiability of the formula.</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It is still up to operators to diagnosis and repair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082EC716-7728-44ED-84B8-0A9BB4C4ADD4}" type="slidenum">
              <a:rPr lang="zh-CN" altLang="en-US" smtClean="0"/>
              <a:t>25</a:t>
            </a:fld>
            <a:endParaRPr lang="zh-CN" altLang="en-US"/>
          </a:p>
        </p:txBody>
      </p:sp>
    </p:spTree>
    <p:extLst>
      <p:ext uri="{BB962C8B-B14F-4D97-AF65-F5344CB8AC3E}">
        <p14:creationId xmlns:p14="http://schemas.microsoft.com/office/powerpoint/2010/main" val="1648139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effectLst/>
              <a:latin typeface="Calibri" panose="020F0502020204030204" pitchFamily="34"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082EC716-7728-44ED-84B8-0A9BB4C4ADD4}" type="slidenum">
              <a:rPr lang="zh-CN" altLang="en-US" smtClean="0"/>
              <a:t>26</a:t>
            </a:fld>
            <a:endParaRPr lang="zh-CN" altLang="en-US"/>
          </a:p>
        </p:txBody>
      </p:sp>
    </p:spTree>
    <p:extLst>
      <p:ext uri="{BB962C8B-B14F-4D97-AF65-F5344CB8AC3E}">
        <p14:creationId xmlns:p14="http://schemas.microsoft.com/office/powerpoint/2010/main" val="555168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If we use verification tools to verify this network,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let’s see, the left one is the result return from Batfish, a state-of-the-art simulation-based tool, we can know that the flow will go through S-A-D,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and the right one is minesweeper’s output, we only know the true/false result, furthermore, MS doesn’t support AS-path regular expression.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but we still don’t know </a:t>
            </a:r>
            <a:r>
              <a:rPr lang="en-US" altLang="zh-CN" sz="1800" b="1" dirty="0">
                <a:latin typeface="Calibri" panose="020F0502020204030204" pitchFamily="34" charset="0"/>
                <a:cs typeface="Calibri" panose="020F0502020204030204" pitchFamily="34" charset="0"/>
              </a:rPr>
              <a:t>How do the configuration errors contribute to the results</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it needs manual efforts.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27</a:t>
            </a:fld>
            <a:endParaRPr lang="zh-CN" altLang="en-US"/>
          </a:p>
        </p:txBody>
      </p:sp>
    </p:spTree>
    <p:extLst>
      <p:ext uri="{BB962C8B-B14F-4D97-AF65-F5344CB8AC3E}">
        <p14:creationId xmlns:p14="http://schemas.microsoft.com/office/powerpoint/2010/main" val="3799738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If we use verification tools to verify this network,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let’s see, the left one is the result return from Batfish, a state-of-the-art simulation-based tool, we can know that the flow will go through S-A-D,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and the right one is minesweeper’s output, we only know the true/false result, furthermore, MS doesn’t support AS-path regular expression.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but we still don’t know </a:t>
            </a:r>
            <a:r>
              <a:rPr lang="en-US" altLang="zh-CN" sz="1800" b="1" dirty="0">
                <a:latin typeface="Calibri" panose="020F0502020204030204" pitchFamily="34" charset="0"/>
                <a:cs typeface="Calibri" panose="020F0502020204030204" pitchFamily="34" charset="0"/>
              </a:rPr>
              <a:t>How do the configuration errors contribute to the results</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it needs manual efforts.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28</a:t>
            </a:fld>
            <a:endParaRPr lang="zh-CN" altLang="en-US"/>
          </a:p>
        </p:txBody>
      </p:sp>
    </p:spTree>
    <p:extLst>
      <p:ext uri="{BB962C8B-B14F-4D97-AF65-F5344CB8AC3E}">
        <p14:creationId xmlns:p14="http://schemas.microsoft.com/office/powerpoint/2010/main" val="1298860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We consider the execution trace is deterministic for the same network configuration.</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29</a:t>
            </a:fld>
            <a:endParaRPr lang="zh-CN" altLang="en-US"/>
          </a:p>
        </p:txBody>
      </p:sp>
    </p:spTree>
    <p:extLst>
      <p:ext uri="{BB962C8B-B14F-4D97-AF65-F5344CB8AC3E}">
        <p14:creationId xmlns:p14="http://schemas.microsoft.com/office/powerpoint/2010/main" val="261724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we turn to CFA to get the control dependency of the program</a:t>
            </a:r>
          </a:p>
          <a:p>
            <a:r>
              <a:rPr lang="en-US" altLang="zh-CN" dirty="0"/>
              <a:t>Using symbolic execution we can explore other execution paths of the program.</a:t>
            </a:r>
          </a:p>
          <a:p>
            <a:r>
              <a:rPr lang="en-US" altLang="zh-CN" dirty="0"/>
              <a:t>after that we get the correct execution path, also the incorrect path, then we differentiate them to localize the different path conditions as errors.</a:t>
            </a:r>
          </a:p>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30</a:t>
            </a:fld>
            <a:endParaRPr lang="zh-CN" altLang="en-US"/>
          </a:p>
        </p:txBody>
      </p:sp>
    </p:spTree>
    <p:extLst>
      <p:ext uri="{BB962C8B-B14F-4D97-AF65-F5344CB8AC3E}">
        <p14:creationId xmlns:p14="http://schemas.microsoft.com/office/powerpoint/2010/main" val="3561020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31</a:t>
            </a:fld>
            <a:endParaRPr lang="zh-CN" altLang="en-US"/>
          </a:p>
        </p:txBody>
      </p:sp>
    </p:spTree>
    <p:extLst>
      <p:ext uri="{BB962C8B-B14F-4D97-AF65-F5344CB8AC3E}">
        <p14:creationId xmlns:p14="http://schemas.microsoft.com/office/powerpoint/2010/main" val="536876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A5D4-3B68-4B4B-BDF7-F74E3B34F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61F8D8-901F-4441-AC6B-18618837A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A7CC73-23F3-6F47-A3F7-69A29F9DD227}"/>
              </a:ext>
            </a:extLst>
          </p:cNvPr>
          <p:cNvSpPr>
            <a:spLocks noGrp="1"/>
          </p:cNvSpPr>
          <p:nvPr>
            <p:ph type="dt" sz="half" idx="10"/>
          </p:nvPr>
        </p:nvSpPr>
        <p:spPr/>
        <p:txBody>
          <a:bodyPr/>
          <a:lstStyle/>
          <a:p>
            <a:fld id="{B3C08BDE-56DA-B942-B20C-64521015CDCC}" type="datetime1">
              <a:rPr lang="en-US" smtClean="0"/>
              <a:t>7/13/23</a:t>
            </a:fld>
            <a:endParaRPr lang="en-US"/>
          </a:p>
        </p:txBody>
      </p:sp>
      <p:sp>
        <p:nvSpPr>
          <p:cNvPr id="5" name="Footer Placeholder 4">
            <a:extLst>
              <a:ext uri="{FF2B5EF4-FFF2-40B4-BE49-F238E27FC236}">
                <a16:creationId xmlns:a16="http://schemas.microsoft.com/office/drawing/2014/main" id="{882AEDDC-B3AB-3F43-92D5-0D873FFAF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8EEB8-82AD-A749-89F2-26873B691321}"/>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45770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4F5C-4CED-D140-8A23-86F72AA4B7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C0835F-20D7-FC40-9A64-C493FF0F19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F5E382-434D-EA4A-B533-E3AC0B494CF7}"/>
              </a:ext>
            </a:extLst>
          </p:cNvPr>
          <p:cNvSpPr>
            <a:spLocks noGrp="1"/>
          </p:cNvSpPr>
          <p:nvPr>
            <p:ph type="dt" sz="half" idx="10"/>
          </p:nvPr>
        </p:nvSpPr>
        <p:spPr/>
        <p:txBody>
          <a:bodyPr/>
          <a:lstStyle/>
          <a:p>
            <a:fld id="{465FB5C8-37A7-1743-82D3-2C66B7F7741E}" type="datetime1">
              <a:rPr lang="en-US" smtClean="0"/>
              <a:t>7/13/23</a:t>
            </a:fld>
            <a:endParaRPr lang="en-US"/>
          </a:p>
        </p:txBody>
      </p:sp>
      <p:sp>
        <p:nvSpPr>
          <p:cNvPr id="5" name="Footer Placeholder 4">
            <a:extLst>
              <a:ext uri="{FF2B5EF4-FFF2-40B4-BE49-F238E27FC236}">
                <a16:creationId xmlns:a16="http://schemas.microsoft.com/office/drawing/2014/main" id="{0E15D33C-A470-324A-A56E-627C60689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02C5A-6A73-2B44-8A3A-CFB5120C6DE2}"/>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98265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691099-F860-2245-8A53-C8104E834B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CBDF5-E5FC-5A42-AAAA-0DAD12AAA9C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D6A70-637A-D44D-B359-8D9DC830A71E}"/>
              </a:ext>
            </a:extLst>
          </p:cNvPr>
          <p:cNvSpPr>
            <a:spLocks noGrp="1"/>
          </p:cNvSpPr>
          <p:nvPr>
            <p:ph type="dt" sz="half" idx="10"/>
          </p:nvPr>
        </p:nvSpPr>
        <p:spPr/>
        <p:txBody>
          <a:bodyPr/>
          <a:lstStyle/>
          <a:p>
            <a:fld id="{34EF9578-9932-3E4C-AFE6-447E71345F64}" type="datetime1">
              <a:rPr lang="en-US" smtClean="0"/>
              <a:t>7/13/23</a:t>
            </a:fld>
            <a:endParaRPr lang="en-US"/>
          </a:p>
        </p:txBody>
      </p:sp>
      <p:sp>
        <p:nvSpPr>
          <p:cNvPr id="5" name="Footer Placeholder 4">
            <a:extLst>
              <a:ext uri="{FF2B5EF4-FFF2-40B4-BE49-F238E27FC236}">
                <a16:creationId xmlns:a16="http://schemas.microsoft.com/office/drawing/2014/main" id="{4B8F7172-C61A-444E-A700-72E29246A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A4963-03D2-C540-A08B-0475097E4F7A}"/>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030759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6911-BBCE-D345-A738-B77E906065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947D3-B194-0149-A018-E89BFF0D60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FDB6C-28D6-9F4B-A243-0C8D7AC9EC38}"/>
              </a:ext>
            </a:extLst>
          </p:cNvPr>
          <p:cNvSpPr>
            <a:spLocks noGrp="1"/>
          </p:cNvSpPr>
          <p:nvPr>
            <p:ph type="dt" sz="half" idx="10"/>
          </p:nvPr>
        </p:nvSpPr>
        <p:spPr/>
        <p:txBody>
          <a:bodyPr/>
          <a:lstStyle/>
          <a:p>
            <a:fld id="{91CC0C24-0F79-2044-A859-64AB91507493}" type="datetime1">
              <a:rPr lang="en-US" smtClean="0"/>
              <a:t>7/13/23</a:t>
            </a:fld>
            <a:endParaRPr lang="en-US"/>
          </a:p>
        </p:txBody>
      </p:sp>
      <p:sp>
        <p:nvSpPr>
          <p:cNvPr id="5" name="Footer Placeholder 4">
            <a:extLst>
              <a:ext uri="{FF2B5EF4-FFF2-40B4-BE49-F238E27FC236}">
                <a16:creationId xmlns:a16="http://schemas.microsoft.com/office/drawing/2014/main" id="{8EF80C6A-DFA2-C34E-BB55-6C09EB8D1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9A27D-127D-6543-A399-45779C5B20FA}"/>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336247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8758-B17C-A44F-8D73-5B875C150D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2F11C8-6B48-B240-9DD5-23F6F7AB1A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A6F3EC-4EB6-3640-A750-228919BB8A8B}"/>
              </a:ext>
            </a:extLst>
          </p:cNvPr>
          <p:cNvSpPr>
            <a:spLocks noGrp="1"/>
          </p:cNvSpPr>
          <p:nvPr>
            <p:ph type="dt" sz="half" idx="10"/>
          </p:nvPr>
        </p:nvSpPr>
        <p:spPr/>
        <p:txBody>
          <a:bodyPr/>
          <a:lstStyle/>
          <a:p>
            <a:fld id="{4F90B818-390F-864C-8EE4-AE740C194481}" type="datetime1">
              <a:rPr lang="en-US" smtClean="0"/>
              <a:t>7/13/23</a:t>
            </a:fld>
            <a:endParaRPr lang="en-US"/>
          </a:p>
        </p:txBody>
      </p:sp>
      <p:sp>
        <p:nvSpPr>
          <p:cNvPr id="5" name="Footer Placeholder 4">
            <a:extLst>
              <a:ext uri="{FF2B5EF4-FFF2-40B4-BE49-F238E27FC236}">
                <a16:creationId xmlns:a16="http://schemas.microsoft.com/office/drawing/2014/main" id="{9ADED773-370A-E549-9FD8-CB53807E7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DC3D1-3D12-DA4F-8318-61370AF872D0}"/>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3260758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1C9B-2B4A-854A-86C8-1335F1AF47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10E4D-AFDC-8B44-AC12-01AF112DF7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463B01-C76D-8542-9E18-8C8CFCAD5C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4A75A5-670B-A04D-B514-4F7200DF63DE}"/>
              </a:ext>
            </a:extLst>
          </p:cNvPr>
          <p:cNvSpPr>
            <a:spLocks noGrp="1"/>
          </p:cNvSpPr>
          <p:nvPr>
            <p:ph type="dt" sz="half" idx="10"/>
          </p:nvPr>
        </p:nvSpPr>
        <p:spPr/>
        <p:txBody>
          <a:bodyPr/>
          <a:lstStyle/>
          <a:p>
            <a:fld id="{90AD5691-B7B2-4248-BE10-230C01E76CBD}" type="datetime1">
              <a:rPr lang="en-US" smtClean="0"/>
              <a:t>7/13/23</a:t>
            </a:fld>
            <a:endParaRPr lang="en-US"/>
          </a:p>
        </p:txBody>
      </p:sp>
      <p:sp>
        <p:nvSpPr>
          <p:cNvPr id="6" name="Footer Placeholder 5">
            <a:extLst>
              <a:ext uri="{FF2B5EF4-FFF2-40B4-BE49-F238E27FC236}">
                <a16:creationId xmlns:a16="http://schemas.microsoft.com/office/drawing/2014/main" id="{B81BD78A-BE0A-3C45-8996-0265F5743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48223-6213-EA48-8726-C785489CD428}"/>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61028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D365-0D5A-BD45-B846-49227110BB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0EA937-118A-AC49-802B-19B349B19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4EDDCE-4B21-0C4C-A74A-E99D9ED400F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7BB7BE-ABF3-1244-878C-7300A524B9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03CAC5-57BA-B040-B494-2408B2545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7DE39C-E1D2-4148-898B-B6A4806438D4}"/>
              </a:ext>
            </a:extLst>
          </p:cNvPr>
          <p:cNvSpPr>
            <a:spLocks noGrp="1"/>
          </p:cNvSpPr>
          <p:nvPr>
            <p:ph type="dt" sz="half" idx="10"/>
          </p:nvPr>
        </p:nvSpPr>
        <p:spPr/>
        <p:txBody>
          <a:bodyPr/>
          <a:lstStyle/>
          <a:p>
            <a:fld id="{7993BE4B-5E46-C549-AF60-3D278058B55B}" type="datetime1">
              <a:rPr lang="en-US" smtClean="0"/>
              <a:t>7/13/23</a:t>
            </a:fld>
            <a:endParaRPr lang="en-US"/>
          </a:p>
        </p:txBody>
      </p:sp>
      <p:sp>
        <p:nvSpPr>
          <p:cNvPr id="8" name="Footer Placeholder 7">
            <a:extLst>
              <a:ext uri="{FF2B5EF4-FFF2-40B4-BE49-F238E27FC236}">
                <a16:creationId xmlns:a16="http://schemas.microsoft.com/office/drawing/2014/main" id="{5B316EF7-329C-184E-913B-76640C2B64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01418-5B59-8646-BB73-472F6BB552D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33249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2BCC-6B6F-614A-9A03-1C9D3122DC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3D3183-747E-1441-B81A-ACC8A9233E6D}"/>
              </a:ext>
            </a:extLst>
          </p:cNvPr>
          <p:cNvSpPr>
            <a:spLocks noGrp="1"/>
          </p:cNvSpPr>
          <p:nvPr>
            <p:ph type="dt" sz="half" idx="10"/>
          </p:nvPr>
        </p:nvSpPr>
        <p:spPr/>
        <p:txBody>
          <a:bodyPr/>
          <a:lstStyle/>
          <a:p>
            <a:fld id="{122E15E9-9434-8342-8551-33343DEB88CC}" type="datetime1">
              <a:rPr lang="en-US" smtClean="0"/>
              <a:t>7/13/23</a:t>
            </a:fld>
            <a:endParaRPr lang="en-US"/>
          </a:p>
        </p:txBody>
      </p:sp>
      <p:sp>
        <p:nvSpPr>
          <p:cNvPr id="4" name="Footer Placeholder 3">
            <a:extLst>
              <a:ext uri="{FF2B5EF4-FFF2-40B4-BE49-F238E27FC236}">
                <a16:creationId xmlns:a16="http://schemas.microsoft.com/office/drawing/2014/main" id="{7656950A-DFAE-074A-9972-05B14A438D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CDB724-EBA6-C14C-AA6B-D1AA2AD26A7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4046361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D06898-0238-AE4B-901E-5E492BEDB4B4}"/>
              </a:ext>
            </a:extLst>
          </p:cNvPr>
          <p:cNvSpPr>
            <a:spLocks noGrp="1"/>
          </p:cNvSpPr>
          <p:nvPr>
            <p:ph type="dt" sz="half" idx="10"/>
          </p:nvPr>
        </p:nvSpPr>
        <p:spPr/>
        <p:txBody>
          <a:bodyPr/>
          <a:lstStyle/>
          <a:p>
            <a:fld id="{92836CF9-8663-8849-A00E-8094BC607C9C}" type="datetime1">
              <a:rPr lang="en-US" smtClean="0"/>
              <a:t>7/13/23</a:t>
            </a:fld>
            <a:endParaRPr lang="en-US"/>
          </a:p>
        </p:txBody>
      </p:sp>
      <p:sp>
        <p:nvSpPr>
          <p:cNvPr id="3" name="Footer Placeholder 2">
            <a:extLst>
              <a:ext uri="{FF2B5EF4-FFF2-40B4-BE49-F238E27FC236}">
                <a16:creationId xmlns:a16="http://schemas.microsoft.com/office/drawing/2014/main" id="{7076A858-8CEB-7A4E-BEAA-E3C473A9B1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EC3D06-4032-C344-85F8-2AC33221C7D7}"/>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2878910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3045-0838-D644-87AD-206B9596CB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F3B51-DC81-FE4C-90EE-262DE3114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A5D02F-9FD3-2E46-B400-10C042AE2A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45D0C3-B81D-6C47-8A57-33C5A7F6EE66}"/>
              </a:ext>
            </a:extLst>
          </p:cNvPr>
          <p:cNvSpPr>
            <a:spLocks noGrp="1"/>
          </p:cNvSpPr>
          <p:nvPr>
            <p:ph type="dt" sz="half" idx="10"/>
          </p:nvPr>
        </p:nvSpPr>
        <p:spPr/>
        <p:txBody>
          <a:bodyPr/>
          <a:lstStyle/>
          <a:p>
            <a:fld id="{07A92A7C-5D7F-6940-AD03-7C0A92E63290}" type="datetime1">
              <a:rPr lang="en-US" smtClean="0"/>
              <a:t>7/13/23</a:t>
            </a:fld>
            <a:endParaRPr lang="en-US"/>
          </a:p>
        </p:txBody>
      </p:sp>
      <p:sp>
        <p:nvSpPr>
          <p:cNvPr id="6" name="Footer Placeholder 5">
            <a:extLst>
              <a:ext uri="{FF2B5EF4-FFF2-40B4-BE49-F238E27FC236}">
                <a16:creationId xmlns:a16="http://schemas.microsoft.com/office/drawing/2014/main" id="{9FEF2230-2EAD-764D-9A58-8446B762EB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CB995-085E-CE4D-8499-A5D5B881654C}"/>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2676936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6BE3-63AD-4C41-AA2A-BEAD215B8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52885D-981E-E042-88FD-D18C1978E2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248BED-5817-3C4B-BCA7-954E5BC0A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B4FA1B-0067-374B-B45E-1E90FB5A6E9B}"/>
              </a:ext>
            </a:extLst>
          </p:cNvPr>
          <p:cNvSpPr>
            <a:spLocks noGrp="1"/>
          </p:cNvSpPr>
          <p:nvPr>
            <p:ph type="dt" sz="half" idx="10"/>
          </p:nvPr>
        </p:nvSpPr>
        <p:spPr/>
        <p:txBody>
          <a:bodyPr/>
          <a:lstStyle/>
          <a:p>
            <a:fld id="{F4B4A5DD-8920-5E49-AB85-F5D806AF26DC}" type="datetime1">
              <a:rPr lang="en-US" smtClean="0"/>
              <a:t>7/13/23</a:t>
            </a:fld>
            <a:endParaRPr lang="en-US"/>
          </a:p>
        </p:txBody>
      </p:sp>
      <p:sp>
        <p:nvSpPr>
          <p:cNvPr id="6" name="Footer Placeholder 5">
            <a:extLst>
              <a:ext uri="{FF2B5EF4-FFF2-40B4-BE49-F238E27FC236}">
                <a16:creationId xmlns:a16="http://schemas.microsoft.com/office/drawing/2014/main" id="{985AFA2B-85DD-8D4E-83FE-723B16046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A93591-EC71-E04E-8FF5-EC64A789E1D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072121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3EEE98-E363-1145-A2C6-481A5F98CA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7E751-296D-D347-BC01-7A60C6334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DB46B-E70C-B543-B26E-F6A66A9D65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5A6B1-2FCC-804E-9568-173E53F45A29}" type="datetime1">
              <a:rPr lang="en-US" smtClean="0"/>
              <a:t>7/13/23</a:t>
            </a:fld>
            <a:endParaRPr lang="en-US"/>
          </a:p>
        </p:txBody>
      </p:sp>
      <p:sp>
        <p:nvSpPr>
          <p:cNvPr id="5" name="Footer Placeholder 4">
            <a:extLst>
              <a:ext uri="{FF2B5EF4-FFF2-40B4-BE49-F238E27FC236}">
                <a16:creationId xmlns:a16="http://schemas.microsoft.com/office/drawing/2014/main" id="{987673E1-2D15-F14B-B41C-79D757D13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CDF509-475F-0241-BCDF-B8016107F7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3CBEB-A62C-7547-B7F6-B847810FF90F}" type="slidenum">
              <a:rPr lang="en-US" smtClean="0"/>
              <a:t>‹#›</a:t>
            </a:fld>
            <a:endParaRPr lang="en-US"/>
          </a:p>
        </p:txBody>
      </p:sp>
    </p:spTree>
    <p:extLst>
      <p:ext uri="{BB962C8B-B14F-4D97-AF65-F5344CB8AC3E}">
        <p14:creationId xmlns:p14="http://schemas.microsoft.com/office/powerpoint/2010/main" val="1831846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nic-net/SONiC/pull/948" TargetMode="External"/><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ributeddpchecking.com:8443/" TargetMode="External"/><Relationship Id="rId2" Type="http://schemas.openxmlformats.org/officeDocument/2006/relationships/hyperlink" Target="http://distributeddpvdemo.tech/"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Relationship Id="rId3" Type="http://schemas.openxmlformats.org/officeDocument/2006/relationships/image" Target="../media/image2.jpg"/><Relationship Id="rId7"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f"/><Relationship Id="rId10" Type="http://schemas.openxmlformats.org/officeDocument/2006/relationships/image" Target="../media/image9.png"/><Relationship Id="rId4" Type="http://schemas.openxmlformats.org/officeDocument/2006/relationships/image" Target="../media/image3.tif"/><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hyperlink" Target="https://distributeddpchecking.com:8443/" TargetMode="External"/><Relationship Id="rId2" Type="http://schemas.openxmlformats.org/officeDocument/2006/relationships/hyperlink" Target="https://github.com/sonic-net/SONiC/pull/948" TargetMode="External"/><Relationship Id="rId1" Type="http://schemas.openxmlformats.org/officeDocument/2006/relationships/slideLayout" Target="../slideLayouts/slideLayout2.xml"/><Relationship Id="rId6" Type="http://schemas.openxmlformats.org/officeDocument/2006/relationships/hyperlink" Target="mailto:qiaoxiang@xmu.edu.cn" TargetMode="External"/><Relationship Id="rId5" Type="http://schemas.openxmlformats.org/officeDocument/2006/relationships/image" Target="../media/image27.JPG"/><Relationship Id="rId4" Type="http://schemas.openxmlformats.org/officeDocument/2006/relationships/hyperlink" Target="http://distributeddpvdemo.tech/"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tmp"/></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1.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0.tiff"/><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4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0.tiff"/><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tags" Target="../tags/tag9.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slideLayout" Target="../slideLayouts/slideLayout7.xml"/><Relationship Id="rId10" Type="http://schemas.openxmlformats.org/officeDocument/2006/relationships/image" Target="../media/image45.png"/><Relationship Id="rId4" Type="http://schemas.openxmlformats.org/officeDocument/2006/relationships/tags" Target="../tags/tag10.xml"/><Relationship Id="rId9"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3.xml"/><Relationship Id="rId7" Type="http://schemas.openxmlformats.org/officeDocument/2006/relationships/image" Target="../media/image4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0.tiff"/><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0.tiff"/><Relationship Id="rId4"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1.jpeg"/><Relationship Id="rId5" Type="http://schemas.openxmlformats.org/officeDocument/2006/relationships/image" Target="../media/image40.tiff"/><Relationship Id="rId4"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41.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40.tiff"/><Relationship Id="rId5" Type="http://schemas.openxmlformats.org/officeDocument/2006/relationships/slideLayout" Target="../slideLayouts/slideLayout7.xml"/><Relationship Id="rId4" Type="http://schemas.openxmlformats.org/officeDocument/2006/relationships/tags" Target="../tags/tag2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26.xml"/><Relationship Id="rId7" Type="http://schemas.openxmlformats.org/officeDocument/2006/relationships/image" Target="../media/image40.tif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2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0.png"/><Relationship Id="rId5" Type="http://schemas.openxmlformats.org/officeDocument/2006/relationships/image" Target="../media/image40.tiff"/><Relationship Id="rId4"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51.png"/><Relationship Id="rId5" Type="http://schemas.openxmlformats.org/officeDocument/2006/relationships/image" Target="../media/image40.tiff"/><Relationship Id="rId4"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3.png"/><Relationship Id="rId5" Type="http://schemas.openxmlformats.org/officeDocument/2006/relationships/image" Target="../media/image40.tiff"/><Relationship Id="rId4"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40.tiff"/><Relationship Id="rId4"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40.tiff"/><Relationship Id="rId4" Type="http://schemas.openxmlformats.org/officeDocument/2006/relationships/notesSlide" Target="../notesSlides/notesSlide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hyperlink" Target="http://sngroup.xmu@outlook.com" TargetMode="External"/><Relationship Id="rId5" Type="http://schemas.openxmlformats.org/officeDocument/2006/relationships/image" Target="../media/image55.PNG"/><Relationship Id="rId10" Type="http://schemas.openxmlformats.org/officeDocument/2006/relationships/hyperlink" Target="sngroup.tech" TargetMode="External"/><Relationship Id="rId4" Type="http://schemas.openxmlformats.org/officeDocument/2006/relationships/image" Target="../media/image27.JPG"/><Relationship Id="rId9" Type="http://schemas.openxmlformats.org/officeDocument/2006/relationships/image" Target="../media/image5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E73C-3C4D-8044-B39E-4907461DA264}"/>
              </a:ext>
            </a:extLst>
          </p:cNvPr>
          <p:cNvSpPr>
            <a:spLocks noGrp="1"/>
          </p:cNvSpPr>
          <p:nvPr>
            <p:ph type="ctrTitle"/>
          </p:nvPr>
        </p:nvSpPr>
        <p:spPr>
          <a:xfrm>
            <a:off x="983852" y="942747"/>
            <a:ext cx="10394065" cy="2387600"/>
          </a:xfrm>
        </p:spPr>
        <p:txBody>
          <a:bodyPr anchor="ctr">
            <a:noAutofit/>
          </a:bodyPr>
          <a:lstStyle/>
          <a:p>
            <a:pPr>
              <a:lnSpc>
                <a:spcPct val="100000"/>
              </a:lnSpc>
            </a:pPr>
            <a:r>
              <a:rPr lang="en-US" altLang="zh-CN" sz="4400" dirty="0"/>
              <a:t>Verification</a:t>
            </a:r>
            <a:r>
              <a:rPr lang="zh-CN" altLang="en-US" sz="4400" dirty="0"/>
              <a:t> </a:t>
            </a:r>
            <a:r>
              <a:rPr lang="en-US" altLang="zh-CN" sz="4400" dirty="0"/>
              <a:t>-</a:t>
            </a:r>
            <a:r>
              <a:rPr lang="zh-CN" altLang="en-US" sz="4400" dirty="0"/>
              <a:t> </a:t>
            </a:r>
            <a:r>
              <a:rPr lang="en-US" altLang="zh-CN" sz="4400" dirty="0"/>
              <a:t>Diagnosis</a:t>
            </a:r>
            <a:r>
              <a:rPr lang="zh-CN" altLang="en-US" sz="4400" dirty="0"/>
              <a:t> </a:t>
            </a:r>
            <a:r>
              <a:rPr lang="en-US" altLang="zh-CN" sz="4400" dirty="0"/>
              <a:t>-</a:t>
            </a:r>
            <a:r>
              <a:rPr lang="zh-CN" altLang="en-US" sz="4400" dirty="0"/>
              <a:t> </a:t>
            </a:r>
            <a:r>
              <a:rPr lang="en-US" altLang="zh-CN" sz="4400" dirty="0"/>
              <a:t>Repair:</a:t>
            </a:r>
            <a:br>
              <a:rPr lang="en-US" altLang="zh-CN" sz="4400" dirty="0"/>
            </a:br>
            <a:r>
              <a:rPr lang="en-US" altLang="zh-CN" sz="4400" dirty="0"/>
              <a:t>Toward</a:t>
            </a:r>
            <a:r>
              <a:rPr lang="zh-CN" altLang="en-US" sz="4400" dirty="0"/>
              <a:t> </a:t>
            </a:r>
            <a:r>
              <a:rPr lang="en-US" altLang="zh-CN" sz="4400" dirty="0"/>
              <a:t>Automatic</a:t>
            </a:r>
            <a:r>
              <a:rPr lang="zh-CN" altLang="en-US" sz="4400" dirty="0"/>
              <a:t> </a:t>
            </a:r>
            <a:r>
              <a:rPr lang="en-US" altLang="zh-CN" sz="4400" dirty="0"/>
              <a:t>Network</a:t>
            </a:r>
            <a:r>
              <a:rPr lang="zh-CN" altLang="en-US" sz="4400" dirty="0"/>
              <a:t> </a:t>
            </a:r>
            <a:r>
              <a:rPr lang="en-US" altLang="zh-CN" sz="4400" dirty="0"/>
              <a:t>Configuration</a:t>
            </a:r>
            <a:r>
              <a:rPr lang="zh-CN" altLang="en-US" sz="4400" dirty="0"/>
              <a:t> </a:t>
            </a:r>
            <a:r>
              <a:rPr lang="en-US" altLang="zh-CN" sz="4400" dirty="0"/>
              <a:t>Management</a:t>
            </a:r>
            <a:r>
              <a:rPr lang="zh-CN" altLang="en-US" sz="4400" dirty="0"/>
              <a:t> </a:t>
            </a:r>
            <a:r>
              <a:rPr lang="en-US" altLang="zh-CN" sz="4400" dirty="0"/>
              <a:t>via</a:t>
            </a:r>
            <a:r>
              <a:rPr lang="zh-CN" altLang="en-US" sz="4400" dirty="0"/>
              <a:t> </a:t>
            </a:r>
            <a:r>
              <a:rPr lang="en-US" altLang="zh-CN" sz="4400" dirty="0"/>
              <a:t>Formal</a:t>
            </a:r>
            <a:r>
              <a:rPr lang="zh-CN" altLang="en-US" sz="4400" dirty="0"/>
              <a:t> </a:t>
            </a:r>
            <a:r>
              <a:rPr lang="en-US" altLang="zh-CN" sz="4400" dirty="0"/>
              <a:t>Methods</a:t>
            </a:r>
            <a:endParaRPr lang="en-US" sz="4800" dirty="0">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a16="http://schemas.microsoft.com/office/drawing/2014/main" id="{86CB8DA6-7986-3D4F-9060-E439A3325B05}"/>
              </a:ext>
            </a:extLst>
          </p:cNvPr>
          <p:cNvSpPr>
            <a:spLocks noGrp="1"/>
          </p:cNvSpPr>
          <p:nvPr>
            <p:ph type="subTitle" idx="1"/>
          </p:nvPr>
        </p:nvSpPr>
        <p:spPr>
          <a:xfrm>
            <a:off x="1244212" y="3134405"/>
            <a:ext cx="9873343" cy="2662951"/>
          </a:xfrm>
        </p:spPr>
        <p:txBody>
          <a:bodyPr>
            <a:noAutofit/>
          </a:bodyPr>
          <a:lstStyle/>
          <a:p>
            <a:pPr>
              <a:lnSpc>
                <a:spcPct val="100000"/>
              </a:lnSpc>
              <a:spcBef>
                <a:spcPts val="0"/>
              </a:spcBef>
            </a:pPr>
            <a:r>
              <a:rPr lang="en-US" altLang="zh-CN" sz="2200" b="1" dirty="0"/>
              <a:t>Qiao</a:t>
            </a:r>
            <a:r>
              <a:rPr lang="zh-CN" altLang="en-US" sz="2200" b="1" dirty="0"/>
              <a:t> </a:t>
            </a:r>
            <a:r>
              <a:rPr lang="en-US" altLang="zh-CN" sz="2200" b="1" dirty="0"/>
              <a:t>Xiang</a:t>
            </a:r>
            <a:r>
              <a:rPr lang="en-US" altLang="zh-CN" sz="2200" dirty="0"/>
              <a:t>,</a:t>
            </a:r>
            <a:r>
              <a:rPr lang="zh-CN" altLang="en-US" sz="2200" dirty="0"/>
              <a:t> </a:t>
            </a:r>
            <a:endParaRPr lang="en-US" altLang="zh-CN" sz="2200" dirty="0"/>
          </a:p>
          <a:p>
            <a:pPr>
              <a:lnSpc>
                <a:spcPct val="100000"/>
              </a:lnSpc>
              <a:spcBef>
                <a:spcPts val="0"/>
              </a:spcBef>
            </a:pPr>
            <a:r>
              <a:rPr lang="en-US" altLang="zh-CN" sz="2200" dirty="0"/>
              <a:t>joint</a:t>
            </a:r>
            <a:r>
              <a:rPr lang="zh-CN" altLang="en-US" sz="2200" dirty="0"/>
              <a:t> </a:t>
            </a:r>
            <a:r>
              <a:rPr lang="en-US" altLang="zh-CN" sz="2200" dirty="0"/>
              <a:t>work</a:t>
            </a:r>
            <a:r>
              <a:rPr lang="zh-CN" altLang="en-US" sz="2200" dirty="0"/>
              <a:t> </a:t>
            </a:r>
            <a:r>
              <a:rPr lang="en-US" altLang="zh-CN" sz="2200" dirty="0"/>
              <a:t>with</a:t>
            </a:r>
            <a:r>
              <a:rPr lang="zh-CN" altLang="en-US" sz="2200" dirty="0"/>
              <a:t>  </a:t>
            </a:r>
            <a:endParaRPr lang="en-US" altLang="zh-CN" sz="2200" dirty="0"/>
          </a:p>
          <a:p>
            <a:pPr>
              <a:lnSpc>
                <a:spcPct val="100000"/>
              </a:lnSpc>
              <a:spcBef>
                <a:spcPts val="0"/>
              </a:spcBef>
            </a:pPr>
            <a:r>
              <a:rPr lang="en-US" altLang="zh-CN" sz="2200" dirty="0" err="1"/>
              <a:t>Jiwu</a:t>
            </a:r>
            <a:r>
              <a:rPr lang="zh-CN" altLang="en-US" sz="2200" dirty="0"/>
              <a:t> </a:t>
            </a:r>
            <a:r>
              <a:rPr lang="en-US" altLang="zh-CN" sz="2200" dirty="0"/>
              <a:t>Shu,</a:t>
            </a:r>
            <a:r>
              <a:rPr lang="zh-CN" altLang="en-US" sz="2200" dirty="0"/>
              <a:t> </a:t>
            </a:r>
            <a:r>
              <a:rPr lang="en-US" altLang="zh-CN" sz="2200" dirty="0" err="1"/>
              <a:t>Lizhao</a:t>
            </a:r>
            <a:r>
              <a:rPr lang="zh-CN" altLang="en-US" sz="2200" dirty="0"/>
              <a:t> </a:t>
            </a:r>
            <a:r>
              <a:rPr lang="en-US" altLang="zh-CN" sz="2200" dirty="0"/>
              <a:t>You,</a:t>
            </a:r>
            <a:r>
              <a:rPr lang="zh-CN" altLang="en-US" sz="2200" dirty="0"/>
              <a:t> </a:t>
            </a:r>
            <a:r>
              <a:rPr lang="en-US" altLang="zh-CN" sz="2200" dirty="0"/>
              <a:t>Xing</a:t>
            </a:r>
            <a:r>
              <a:rPr lang="zh-CN" altLang="en-US" sz="2200" dirty="0"/>
              <a:t> </a:t>
            </a:r>
            <a:r>
              <a:rPr lang="en-US" altLang="zh-CN" sz="2200" dirty="0"/>
              <a:t>Fang,</a:t>
            </a:r>
            <a:r>
              <a:rPr lang="zh-CN" altLang="en-US" sz="2200" dirty="0"/>
              <a:t> </a:t>
            </a:r>
            <a:r>
              <a:rPr lang="en-US" altLang="zh-CN" sz="2200" dirty="0" err="1"/>
              <a:t>Ziyi</a:t>
            </a:r>
            <a:r>
              <a:rPr lang="zh-CN" altLang="en-US" sz="2200" dirty="0"/>
              <a:t> </a:t>
            </a:r>
            <a:r>
              <a:rPr lang="en-US" altLang="zh-CN" sz="2200" dirty="0"/>
              <a:t>Wang,</a:t>
            </a:r>
            <a:r>
              <a:rPr lang="zh-CN" altLang="en-US" sz="2200" dirty="0"/>
              <a:t> </a:t>
            </a:r>
            <a:r>
              <a:rPr lang="en-US" altLang="zh-CN" sz="2200" dirty="0" err="1"/>
              <a:t>Rulan</a:t>
            </a:r>
            <a:r>
              <a:rPr lang="zh-CN" altLang="en-US" sz="2200" dirty="0"/>
              <a:t> </a:t>
            </a:r>
            <a:r>
              <a:rPr lang="en-US" altLang="zh-CN" sz="2200" dirty="0"/>
              <a:t>Yang,</a:t>
            </a:r>
            <a:r>
              <a:rPr lang="zh-CN" altLang="en-US" sz="2200" dirty="0"/>
              <a:t> </a:t>
            </a:r>
            <a:endParaRPr lang="en-US" altLang="zh-CN" sz="2200" dirty="0"/>
          </a:p>
          <a:p>
            <a:pPr>
              <a:lnSpc>
                <a:spcPct val="100000"/>
              </a:lnSpc>
              <a:spcBef>
                <a:spcPts val="0"/>
              </a:spcBef>
            </a:pPr>
            <a:r>
              <a:rPr lang="en-US" altLang="zh-CN" sz="2200" dirty="0" err="1"/>
              <a:t>Chenyang</a:t>
            </a:r>
            <a:r>
              <a:rPr lang="zh-CN" altLang="en-US" sz="2200" dirty="0"/>
              <a:t> </a:t>
            </a:r>
            <a:r>
              <a:rPr lang="en-US" altLang="zh-CN" sz="2200" dirty="0"/>
              <a:t>Huang,</a:t>
            </a:r>
            <a:r>
              <a:rPr lang="zh-CN" altLang="en-US" sz="2200" dirty="0"/>
              <a:t> </a:t>
            </a:r>
            <a:r>
              <a:rPr lang="en-US" altLang="zh-CN" sz="2200" dirty="0" err="1"/>
              <a:t>Yuxin</a:t>
            </a:r>
            <a:r>
              <a:rPr lang="zh-CN" altLang="en-US" sz="2200" dirty="0"/>
              <a:t> </a:t>
            </a:r>
            <a:r>
              <a:rPr lang="en-US" altLang="zh-CN" sz="2200" dirty="0"/>
              <a:t>Wang,</a:t>
            </a:r>
            <a:r>
              <a:rPr lang="zh-CN" altLang="en-US" sz="2200" dirty="0"/>
              <a:t> </a:t>
            </a:r>
            <a:r>
              <a:rPr lang="en-US" altLang="zh-CN" sz="2200" dirty="0" err="1"/>
              <a:t>Ridi</a:t>
            </a:r>
            <a:r>
              <a:rPr lang="zh-CN" altLang="en-US" sz="2200" dirty="0"/>
              <a:t> </a:t>
            </a:r>
            <a:r>
              <a:rPr lang="en-US" altLang="zh-CN" sz="2200" dirty="0"/>
              <a:t>Wen,</a:t>
            </a:r>
            <a:r>
              <a:rPr lang="zh-CN" altLang="en-US" sz="2200" dirty="0"/>
              <a:t> </a:t>
            </a:r>
            <a:endParaRPr lang="en-US" altLang="zh-CN" sz="2200" dirty="0"/>
          </a:p>
          <a:p>
            <a:pPr>
              <a:lnSpc>
                <a:spcPct val="100000"/>
              </a:lnSpc>
              <a:spcBef>
                <a:spcPts val="0"/>
              </a:spcBef>
            </a:pPr>
            <a:r>
              <a:rPr lang="en-US" altLang="zh-CN" sz="2200" dirty="0" err="1"/>
              <a:t>Xiwen</a:t>
            </a:r>
            <a:r>
              <a:rPr lang="zh-CN" altLang="en-US" sz="2200" dirty="0"/>
              <a:t> </a:t>
            </a:r>
            <a:r>
              <a:rPr lang="en-US" altLang="zh-CN" sz="2200" dirty="0"/>
              <a:t>Fan,</a:t>
            </a:r>
            <a:r>
              <a:rPr lang="zh-CN" altLang="en-US" sz="2200" dirty="0"/>
              <a:t> </a:t>
            </a:r>
            <a:r>
              <a:rPr lang="en-US" altLang="zh-CN" sz="2200" dirty="0" err="1"/>
              <a:t>Qiuyue</a:t>
            </a:r>
            <a:r>
              <a:rPr lang="zh-CN" altLang="en-US" sz="2200" dirty="0"/>
              <a:t> </a:t>
            </a:r>
            <a:r>
              <a:rPr lang="en-US" altLang="zh-CN" sz="2200" dirty="0"/>
              <a:t>Qin,</a:t>
            </a:r>
            <a:r>
              <a:rPr lang="zh-CN" altLang="en-US" sz="2200" dirty="0"/>
              <a:t> </a:t>
            </a:r>
            <a:r>
              <a:rPr lang="en-US" altLang="zh-CN" sz="2200" dirty="0" err="1"/>
              <a:t>Hanyang</a:t>
            </a:r>
            <a:r>
              <a:rPr lang="zh-CN" altLang="en-US" sz="2200" dirty="0"/>
              <a:t> </a:t>
            </a:r>
            <a:r>
              <a:rPr lang="en-US" altLang="zh-CN" sz="2200" dirty="0"/>
              <a:t>Shao,</a:t>
            </a:r>
            <a:r>
              <a:rPr lang="zh-CN" altLang="en-US" sz="2200" dirty="0"/>
              <a:t> </a:t>
            </a:r>
            <a:r>
              <a:rPr lang="en-US" altLang="zh-CN" sz="2200" dirty="0" err="1"/>
              <a:t>Huisan</a:t>
            </a:r>
            <a:r>
              <a:rPr lang="zh-CN" altLang="en-US" sz="2200" dirty="0"/>
              <a:t> </a:t>
            </a:r>
            <a:r>
              <a:rPr lang="en-US" altLang="zh-CN" sz="2200" dirty="0"/>
              <a:t>Xu,</a:t>
            </a:r>
            <a:r>
              <a:rPr lang="zh-CN" altLang="en-US" sz="2200" dirty="0"/>
              <a:t> </a:t>
            </a:r>
            <a:r>
              <a:rPr lang="en-US" altLang="zh-CN" sz="2200" dirty="0"/>
              <a:t>Gao</a:t>
            </a:r>
            <a:r>
              <a:rPr lang="zh-CN" altLang="en-US" sz="2200" dirty="0"/>
              <a:t> </a:t>
            </a:r>
            <a:r>
              <a:rPr lang="en-US" altLang="zh-CN" sz="2200" dirty="0"/>
              <a:t>Han</a:t>
            </a:r>
          </a:p>
          <a:p>
            <a:pPr>
              <a:lnSpc>
                <a:spcPct val="100000"/>
              </a:lnSpc>
              <a:spcBef>
                <a:spcPts val="0"/>
              </a:spcBef>
            </a:pPr>
            <a:r>
              <a:rPr lang="en-US" altLang="zh-CN" sz="2200" dirty="0"/>
              <a:t>07/13/2023</a:t>
            </a:r>
            <a:endParaRPr lang="en-US" sz="22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C4A575C-510B-9343-930A-B92ACE2FC6CA}"/>
              </a:ext>
            </a:extLst>
          </p:cNvPr>
          <p:cNvPicPr>
            <a:picLocks noChangeAspect="1"/>
          </p:cNvPicPr>
          <p:nvPr/>
        </p:nvPicPr>
        <p:blipFill>
          <a:blip r:embed="rId2"/>
          <a:stretch>
            <a:fillRect/>
          </a:stretch>
        </p:blipFill>
        <p:spPr>
          <a:xfrm>
            <a:off x="5469684" y="5282098"/>
            <a:ext cx="1422400" cy="1422400"/>
          </a:xfrm>
          <a:prstGeom prst="rect">
            <a:avLst/>
          </a:prstGeom>
        </p:spPr>
      </p:pic>
    </p:spTree>
    <p:extLst>
      <p:ext uri="{BB962C8B-B14F-4D97-AF65-F5344CB8AC3E}">
        <p14:creationId xmlns:p14="http://schemas.microsoft.com/office/powerpoint/2010/main" val="3180676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6C19-D6D7-D54A-B880-FC93912BCE63}"/>
              </a:ext>
            </a:extLst>
          </p:cNvPr>
          <p:cNvSpPr>
            <a:spLocks noGrp="1"/>
          </p:cNvSpPr>
          <p:nvPr>
            <p:ph type="title"/>
          </p:nvPr>
        </p:nvSpPr>
        <p:spPr/>
        <p:txBody>
          <a:bodyPr/>
          <a:lstStyle/>
          <a:p>
            <a:r>
              <a:rPr lang="en-US" altLang="zh-CN"/>
              <a:t>Step</a:t>
            </a:r>
            <a:r>
              <a:rPr lang="zh-CN" altLang="en-US"/>
              <a:t> </a:t>
            </a:r>
            <a:r>
              <a:rPr lang="en-US" altLang="zh-CN"/>
              <a:t>1:</a:t>
            </a:r>
            <a:r>
              <a:rPr lang="zh-CN" altLang="en-US"/>
              <a:t> </a:t>
            </a:r>
            <a:r>
              <a:rPr lang="en-US" altLang="zh-CN"/>
              <a:t>Invariant</a:t>
            </a:r>
            <a:r>
              <a:rPr lang="zh-CN" altLang="en-US"/>
              <a:t> </a:t>
            </a:r>
            <a:r>
              <a:rPr lang="en-US" altLang="zh-CN" dirty="0"/>
              <a:t>Specification</a:t>
            </a:r>
            <a:endParaRPr lang="en-US" dirty="0"/>
          </a:p>
        </p:txBody>
      </p:sp>
      <p:sp>
        <p:nvSpPr>
          <p:cNvPr id="4" name="Slide Number Placeholder 3">
            <a:extLst>
              <a:ext uri="{FF2B5EF4-FFF2-40B4-BE49-F238E27FC236}">
                <a16:creationId xmlns:a16="http://schemas.microsoft.com/office/drawing/2014/main" id="{DB330FC9-6C34-9A46-B9F9-A84C3050A392}"/>
              </a:ext>
            </a:extLst>
          </p:cNvPr>
          <p:cNvSpPr>
            <a:spLocks noGrp="1"/>
          </p:cNvSpPr>
          <p:nvPr>
            <p:ph type="sldNum" sz="quarter" idx="12"/>
          </p:nvPr>
        </p:nvSpPr>
        <p:spPr/>
        <p:txBody>
          <a:bodyPr/>
          <a:lstStyle/>
          <a:p>
            <a:fld id="{1083CBEB-A62C-7547-B7F6-B847810FF90F}" type="slidenum">
              <a:rPr lang="en-US" smtClean="0"/>
              <a:t>10</a:t>
            </a:fld>
            <a:endParaRPr lang="en-US"/>
          </a:p>
        </p:txBody>
      </p:sp>
      <p:sp>
        <p:nvSpPr>
          <p:cNvPr id="5" name="TextBox 4">
            <a:extLst>
              <a:ext uri="{FF2B5EF4-FFF2-40B4-BE49-F238E27FC236}">
                <a16:creationId xmlns:a16="http://schemas.microsoft.com/office/drawing/2014/main" id="{FC69C290-EA03-E547-8D71-F402FE7AF759}"/>
              </a:ext>
            </a:extLst>
          </p:cNvPr>
          <p:cNvSpPr txBox="1"/>
          <p:nvPr/>
        </p:nvSpPr>
        <p:spPr>
          <a:xfrm>
            <a:off x="838200" y="1580148"/>
            <a:ext cx="10162068" cy="1754326"/>
          </a:xfrm>
          <a:prstGeom prst="rect">
            <a:avLst/>
          </a:prstGeom>
          <a:noFill/>
        </p:spPr>
        <p:txBody>
          <a:bodyPr wrap="square" rtlCol="0">
            <a:spAutoFit/>
          </a:bodyPr>
          <a:lstStyle/>
          <a:p>
            <a:pPr algn="just"/>
            <a:r>
              <a:rPr lang="en-US" altLang="zh-CN" sz="3600" b="1" dirty="0"/>
              <a:t>Invariant:</a:t>
            </a:r>
            <a:r>
              <a:rPr lang="zh-CN" altLang="en-US" sz="3600" b="1" dirty="0"/>
              <a:t> </a:t>
            </a:r>
            <a:r>
              <a:rPr lang="en-US" sz="3600" dirty="0"/>
              <a:t>all packets entering the network from </a:t>
            </a:r>
            <a:r>
              <a:rPr lang="en-US" sz="3600" i="1" dirty="0"/>
              <a:t>S </a:t>
            </a:r>
            <a:r>
              <a:rPr lang="en-US" sz="3600" dirty="0"/>
              <a:t>with a destination IP in 10.0.0.0/23 must be</a:t>
            </a:r>
            <a:r>
              <a:rPr lang="zh-CN" altLang="en-US" sz="3600" dirty="0"/>
              <a:t> </a:t>
            </a:r>
            <a:r>
              <a:rPr lang="en-US" sz="3600" dirty="0"/>
              <a:t>delivered to </a:t>
            </a:r>
            <a:r>
              <a:rPr lang="en-US" sz="3600" i="1" dirty="0"/>
              <a:t>D </a:t>
            </a:r>
            <a:r>
              <a:rPr lang="en-US" sz="3600" dirty="0"/>
              <a:t>in a simple path </a:t>
            </a:r>
            <a:r>
              <a:rPr lang="en-US" sz="3600" dirty="0" err="1"/>
              <a:t>waypointing</a:t>
            </a:r>
            <a:r>
              <a:rPr lang="en-US" sz="3600" dirty="0"/>
              <a:t> </a:t>
            </a:r>
            <a:r>
              <a:rPr lang="en-US" sz="3600" i="1" dirty="0"/>
              <a:t>W</a:t>
            </a:r>
            <a:r>
              <a:rPr lang="en-US" altLang="zh-CN" sz="3600" i="1" dirty="0"/>
              <a:t>.</a:t>
            </a:r>
            <a:r>
              <a:rPr lang="en-US" sz="3600" i="1" dirty="0"/>
              <a:t> </a:t>
            </a:r>
            <a:endParaRPr lang="en-US" sz="3600" dirty="0"/>
          </a:p>
        </p:txBody>
      </p:sp>
      <p:sp>
        <p:nvSpPr>
          <p:cNvPr id="27" name="TextBox 26">
            <a:extLst>
              <a:ext uri="{FF2B5EF4-FFF2-40B4-BE49-F238E27FC236}">
                <a16:creationId xmlns:a16="http://schemas.microsoft.com/office/drawing/2014/main" id="{990150FC-3D1B-624D-827A-CF51884DF189}"/>
              </a:ext>
            </a:extLst>
          </p:cNvPr>
          <p:cNvSpPr txBox="1"/>
          <p:nvPr/>
        </p:nvSpPr>
        <p:spPr>
          <a:xfrm>
            <a:off x="1438314" y="5073959"/>
            <a:ext cx="8022003" cy="461665"/>
          </a:xfrm>
          <a:prstGeom prst="rect">
            <a:avLst/>
          </a:prstGeom>
          <a:noFill/>
          <a:ln w="25400">
            <a:solidFill>
              <a:schemeClr val="tx1"/>
            </a:solidFill>
          </a:ln>
        </p:spPr>
        <p:txBody>
          <a:bodyPr wrap="square" rtlCol="0">
            <a:spAutoFit/>
          </a:bodyPr>
          <a:lstStyle/>
          <a:p>
            <a:pPr algn="ctr"/>
            <a:r>
              <a:rPr lang="en-US" altLang="zh-CN" sz="2400" dirty="0"/>
              <a:t>(</a:t>
            </a:r>
            <a:r>
              <a:rPr lang="en-US" altLang="zh-CN" sz="2400" dirty="0" err="1"/>
              <a:t>dstIP</a:t>
            </a:r>
            <a:r>
              <a:rPr lang="zh-CN" altLang="en-US" sz="2400" dirty="0"/>
              <a:t> </a:t>
            </a:r>
            <a:r>
              <a:rPr lang="en-US" altLang="zh-CN" sz="2400" dirty="0"/>
              <a:t>=</a:t>
            </a:r>
            <a:r>
              <a:rPr lang="zh-CN" altLang="en-US" sz="2400" dirty="0"/>
              <a:t> </a:t>
            </a:r>
            <a:r>
              <a:rPr lang="en-US" altLang="zh-CN" sz="2400" dirty="0"/>
              <a:t>10.0.0.0/23,</a:t>
            </a:r>
            <a:r>
              <a:rPr lang="zh-CN" altLang="en-US" sz="2400" dirty="0"/>
              <a:t> </a:t>
            </a:r>
            <a:r>
              <a:rPr lang="en-US" altLang="zh-CN" sz="2400" dirty="0"/>
              <a:t>[S],</a:t>
            </a:r>
            <a:r>
              <a:rPr lang="zh-CN" altLang="en-US" sz="2400" dirty="0"/>
              <a:t> </a:t>
            </a:r>
            <a:r>
              <a:rPr lang="en-US" altLang="zh-CN" sz="2400" dirty="0"/>
              <a:t>S</a:t>
            </a:r>
            <a:r>
              <a:rPr lang="zh-CN" altLang="en-US" sz="2400" dirty="0"/>
              <a:t> </a:t>
            </a:r>
            <a:r>
              <a:rPr lang="en-US" altLang="zh-CN" sz="2400" dirty="0"/>
              <a:t>.</a:t>
            </a:r>
            <a:r>
              <a:rPr lang="zh-CN" altLang="en-US" sz="2400" dirty="0"/>
              <a:t>* </a:t>
            </a:r>
            <a:r>
              <a:rPr lang="en-US" altLang="zh-CN" sz="2400" dirty="0"/>
              <a:t>W</a:t>
            </a:r>
            <a:r>
              <a:rPr lang="zh-CN" altLang="en-US" sz="2400" dirty="0"/>
              <a:t> </a:t>
            </a:r>
            <a:r>
              <a:rPr lang="en-US" altLang="zh-CN" sz="2400" dirty="0"/>
              <a:t>.</a:t>
            </a:r>
            <a:r>
              <a:rPr lang="zh-CN" altLang="en-US" sz="2400" dirty="0"/>
              <a:t>* </a:t>
            </a:r>
            <a:r>
              <a:rPr lang="en-US" altLang="zh-CN" sz="2400" dirty="0"/>
              <a:t>D</a:t>
            </a:r>
            <a:r>
              <a:rPr lang="zh-CN" altLang="en-US" sz="2400" dirty="0"/>
              <a:t> </a:t>
            </a:r>
            <a:r>
              <a:rPr lang="en-US" altLang="zh-CN" sz="2400" b="1" dirty="0"/>
              <a:t>and</a:t>
            </a:r>
            <a:r>
              <a:rPr lang="zh-CN" altLang="en-US" sz="2400" dirty="0"/>
              <a:t> </a:t>
            </a:r>
            <a:r>
              <a:rPr lang="en-US" altLang="zh-CN" sz="2400" b="1" dirty="0" err="1"/>
              <a:t>loop_free</a:t>
            </a:r>
            <a:r>
              <a:rPr lang="en-US" altLang="zh-CN" sz="2400" dirty="0"/>
              <a:t>,</a:t>
            </a:r>
            <a:r>
              <a:rPr lang="zh-CN" altLang="en-US" sz="2400" dirty="0"/>
              <a:t> </a:t>
            </a:r>
            <a:r>
              <a:rPr lang="en-US" altLang="zh-CN" sz="2400" dirty="0"/>
              <a:t>"exist</a:t>
            </a:r>
            <a:r>
              <a:rPr lang="zh-CN" altLang="en-US" sz="2400" dirty="0"/>
              <a:t> </a:t>
            </a:r>
            <a:r>
              <a:rPr lang="en-US" altLang="zh-CN" sz="2400" dirty="0"/>
              <a:t>&gt;=1")</a:t>
            </a:r>
            <a:endParaRPr lang="en-US" sz="2400" dirty="0"/>
          </a:p>
        </p:txBody>
      </p:sp>
      <p:sp>
        <p:nvSpPr>
          <p:cNvPr id="3" name="Down Arrow 2">
            <a:extLst>
              <a:ext uri="{FF2B5EF4-FFF2-40B4-BE49-F238E27FC236}">
                <a16:creationId xmlns:a16="http://schemas.microsoft.com/office/drawing/2014/main" id="{084B7E7F-63F4-8048-8462-D32889BF1437}"/>
              </a:ext>
            </a:extLst>
          </p:cNvPr>
          <p:cNvSpPr/>
          <p:nvPr/>
        </p:nvSpPr>
        <p:spPr>
          <a:xfrm>
            <a:off x="5004815" y="3641304"/>
            <a:ext cx="889000" cy="622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33AFA48-21CD-E54E-A377-ACD2F63AB4A9}"/>
              </a:ext>
            </a:extLst>
          </p:cNvPr>
          <p:cNvSpPr txBox="1"/>
          <p:nvPr/>
        </p:nvSpPr>
        <p:spPr>
          <a:xfrm>
            <a:off x="838200" y="4262845"/>
            <a:ext cx="3326360" cy="646331"/>
          </a:xfrm>
          <a:prstGeom prst="rect">
            <a:avLst/>
          </a:prstGeom>
          <a:noFill/>
        </p:spPr>
        <p:txBody>
          <a:bodyPr wrap="none" rtlCol="0">
            <a:spAutoFit/>
          </a:bodyPr>
          <a:lstStyle/>
          <a:p>
            <a:r>
              <a:rPr lang="en-US" altLang="zh-CN" sz="3600" b="1" dirty="0" err="1"/>
              <a:t>Tulkun</a:t>
            </a:r>
            <a:r>
              <a:rPr lang="zh-CN" altLang="en-US" sz="3600" b="1" dirty="0"/>
              <a:t> </a:t>
            </a:r>
            <a:r>
              <a:rPr lang="en-US" altLang="zh-CN" sz="3600" b="1" dirty="0"/>
              <a:t>program:</a:t>
            </a:r>
            <a:endParaRPr lang="en-US" sz="3600" b="1" dirty="0"/>
          </a:p>
        </p:txBody>
      </p:sp>
      <p:sp>
        <p:nvSpPr>
          <p:cNvPr id="16" name="Right Brace 15">
            <a:extLst>
              <a:ext uri="{FF2B5EF4-FFF2-40B4-BE49-F238E27FC236}">
                <a16:creationId xmlns:a16="http://schemas.microsoft.com/office/drawing/2014/main" id="{687F2843-4446-A241-9C5A-AE135DD0F58D}"/>
              </a:ext>
            </a:extLst>
          </p:cNvPr>
          <p:cNvSpPr/>
          <p:nvPr/>
        </p:nvSpPr>
        <p:spPr>
          <a:xfrm rot="5400000">
            <a:off x="2577748" y="4557804"/>
            <a:ext cx="373255" cy="2360676"/>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567133BD-9CC3-8740-BDC1-430303F107FF}"/>
              </a:ext>
            </a:extLst>
          </p:cNvPr>
          <p:cNvSpPr/>
          <p:nvPr/>
        </p:nvSpPr>
        <p:spPr>
          <a:xfrm rot="5400000">
            <a:off x="5996955" y="4132062"/>
            <a:ext cx="373255" cy="3206337"/>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C60B56A5-634F-2745-A9A5-7740D3B0AAF9}"/>
              </a:ext>
            </a:extLst>
          </p:cNvPr>
          <p:cNvSpPr/>
          <p:nvPr/>
        </p:nvSpPr>
        <p:spPr>
          <a:xfrm rot="5400000">
            <a:off x="8490677" y="4955680"/>
            <a:ext cx="373255" cy="1559104"/>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7750D4E1-C5DF-F84E-9939-979DCB8C9B2B}"/>
              </a:ext>
            </a:extLst>
          </p:cNvPr>
          <p:cNvSpPr txBox="1"/>
          <p:nvPr/>
        </p:nvSpPr>
        <p:spPr>
          <a:xfrm>
            <a:off x="2090892" y="5921857"/>
            <a:ext cx="1346965"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packet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space</a:t>
            </a:r>
            <a:endParaRPr lang="en-US" sz="2400" dirty="0">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2865B670-3982-E143-982C-BEE1BFA389EB}"/>
              </a:ext>
            </a:extLst>
          </p:cNvPr>
          <p:cNvSpPr txBox="1"/>
          <p:nvPr/>
        </p:nvSpPr>
        <p:spPr>
          <a:xfrm>
            <a:off x="3666933" y="6092097"/>
            <a:ext cx="1263217" cy="461665"/>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ingress</a:t>
            </a:r>
            <a:endParaRPr lang="en-US" sz="2400" dirty="0">
              <a:latin typeface="Microsoft YaHei" panose="020B0503020204020204" pitchFamily="34" charset="-122"/>
              <a:ea typeface="Microsoft YaHei" panose="020B0503020204020204" pitchFamily="34" charset="-122"/>
            </a:endParaRPr>
          </a:p>
        </p:txBody>
      </p:sp>
      <p:sp>
        <p:nvSpPr>
          <p:cNvPr id="21" name="Right Brace 20">
            <a:extLst>
              <a:ext uri="{FF2B5EF4-FFF2-40B4-BE49-F238E27FC236}">
                <a16:creationId xmlns:a16="http://schemas.microsoft.com/office/drawing/2014/main" id="{3AB91BB2-2B28-844E-B95B-DB105CC6819A}"/>
              </a:ext>
            </a:extLst>
          </p:cNvPr>
          <p:cNvSpPr/>
          <p:nvPr/>
        </p:nvSpPr>
        <p:spPr>
          <a:xfrm rot="5400000">
            <a:off x="4101851" y="5597673"/>
            <a:ext cx="373255" cy="275113"/>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326B0810-7BB2-6946-9629-0DFC8DC0B558}"/>
              </a:ext>
            </a:extLst>
          </p:cNvPr>
          <p:cNvSpPr txBox="1"/>
          <p:nvPr/>
        </p:nvSpPr>
        <p:spPr>
          <a:xfrm>
            <a:off x="5145815" y="5974385"/>
            <a:ext cx="2059047"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set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of</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gn="ctr"/>
            <a:r>
              <a:rPr lang="en-US" altLang="zh-CN" sz="2400" dirty="0">
                <a:latin typeface="Microsoft YaHei" panose="020B0503020204020204" pitchFamily="34" charset="-122"/>
                <a:ea typeface="Microsoft YaHei" panose="020B0503020204020204" pitchFamily="34" charset="-122"/>
              </a:rPr>
              <a:t>valid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paths</a:t>
            </a:r>
            <a:endParaRPr lang="en-US" sz="2400" dirty="0">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889050C8-FA03-3749-82A5-315C5E824AD6}"/>
              </a:ext>
            </a:extLst>
          </p:cNvPr>
          <p:cNvSpPr txBox="1"/>
          <p:nvPr/>
        </p:nvSpPr>
        <p:spPr>
          <a:xfrm>
            <a:off x="7653824" y="5974385"/>
            <a:ext cx="2059047"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number</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of</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gn="ctr"/>
            <a:r>
              <a:rPr lang="en-US" altLang="zh-CN" sz="2400" dirty="0">
                <a:latin typeface="Microsoft YaHei" panose="020B0503020204020204" pitchFamily="34" charset="-122"/>
                <a:ea typeface="Microsoft YaHei" panose="020B0503020204020204" pitchFamily="34" charset="-122"/>
              </a:rPr>
              <a:t>valid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paths</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5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animBg="1"/>
      <p:bldP spid="28" grpId="0"/>
      <p:bldP spid="16" grpId="0" animBg="1"/>
      <p:bldP spid="17" grpId="0" animBg="1"/>
      <p:bldP spid="18" grpId="0" animBg="1"/>
      <p:bldP spid="19" grpId="0"/>
      <p:bldP spid="20" grpId="0"/>
      <p:bldP spid="21" grpId="0" animBg="1"/>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76F3-C3F0-E848-A668-090D0BEA2633}"/>
              </a:ext>
            </a:extLst>
          </p:cNvPr>
          <p:cNvSpPr>
            <a:spLocks noGrp="1"/>
          </p:cNvSpPr>
          <p:nvPr>
            <p:ph type="title"/>
          </p:nvPr>
        </p:nvSpPr>
        <p:spPr/>
        <p:txBody>
          <a:bodyPr/>
          <a:lstStyle/>
          <a:p>
            <a:r>
              <a:rPr lang="en-US" altLang="zh-CN" dirty="0"/>
              <a:t>Step</a:t>
            </a:r>
            <a:r>
              <a:rPr lang="zh-CN" altLang="en-US" dirty="0"/>
              <a:t> </a:t>
            </a:r>
            <a:r>
              <a:rPr lang="en-US" altLang="zh-CN" dirty="0"/>
              <a:t>2:</a:t>
            </a:r>
            <a:r>
              <a:rPr lang="zh-CN" altLang="en-US" dirty="0"/>
              <a:t> </a:t>
            </a:r>
            <a:r>
              <a:rPr lang="en-US" altLang="zh-CN" dirty="0"/>
              <a:t>From</a:t>
            </a:r>
            <a:r>
              <a:rPr lang="zh-CN" altLang="en-US" dirty="0"/>
              <a:t> </a:t>
            </a:r>
            <a:r>
              <a:rPr lang="en-US" altLang="zh-CN" dirty="0"/>
              <a:t>Invariant</a:t>
            </a:r>
            <a:r>
              <a:rPr lang="zh-CN" altLang="en-US" dirty="0"/>
              <a:t> </a:t>
            </a:r>
            <a:r>
              <a:rPr lang="en-US" altLang="zh-CN" dirty="0"/>
              <a:t>and</a:t>
            </a:r>
            <a:r>
              <a:rPr lang="zh-CN" altLang="en-US" dirty="0"/>
              <a:t> </a:t>
            </a:r>
            <a:r>
              <a:rPr lang="en-US" altLang="zh-CN" dirty="0"/>
              <a:t>Topology</a:t>
            </a:r>
            <a:r>
              <a:rPr lang="zh-CN" altLang="en-US" dirty="0"/>
              <a:t> </a:t>
            </a:r>
            <a:r>
              <a:rPr lang="en-US" altLang="zh-CN" dirty="0"/>
              <a:t>to</a:t>
            </a:r>
            <a:r>
              <a:rPr lang="zh-CN" altLang="en-US" dirty="0"/>
              <a:t> </a:t>
            </a:r>
            <a:r>
              <a:rPr lang="en-US" altLang="zh-CN" dirty="0" err="1"/>
              <a:t>DVNet</a:t>
            </a:r>
            <a:endParaRPr lang="en-US" dirty="0"/>
          </a:p>
        </p:txBody>
      </p:sp>
      <p:sp>
        <p:nvSpPr>
          <p:cNvPr id="4" name="Slide Number Placeholder 3">
            <a:extLst>
              <a:ext uri="{FF2B5EF4-FFF2-40B4-BE49-F238E27FC236}">
                <a16:creationId xmlns:a16="http://schemas.microsoft.com/office/drawing/2014/main" id="{BB785B69-2BBD-C143-8BEC-CEBD185D4B33}"/>
              </a:ext>
            </a:extLst>
          </p:cNvPr>
          <p:cNvSpPr>
            <a:spLocks noGrp="1"/>
          </p:cNvSpPr>
          <p:nvPr>
            <p:ph type="sldNum" sz="quarter" idx="12"/>
          </p:nvPr>
        </p:nvSpPr>
        <p:spPr/>
        <p:txBody>
          <a:bodyPr/>
          <a:lstStyle/>
          <a:p>
            <a:fld id="{1083CBEB-A62C-7547-B7F6-B847810FF90F}" type="slidenum">
              <a:rPr lang="en-US" smtClean="0"/>
              <a:t>11</a:t>
            </a:fld>
            <a:endParaRPr lang="en-US"/>
          </a:p>
        </p:txBody>
      </p:sp>
      <p:sp>
        <p:nvSpPr>
          <p:cNvPr id="5" name="TextBox 4">
            <a:extLst>
              <a:ext uri="{FF2B5EF4-FFF2-40B4-BE49-F238E27FC236}">
                <a16:creationId xmlns:a16="http://schemas.microsoft.com/office/drawing/2014/main" id="{0113C4C5-0DB7-5444-BADF-6E59E8580103}"/>
              </a:ext>
            </a:extLst>
          </p:cNvPr>
          <p:cNvSpPr txBox="1"/>
          <p:nvPr/>
        </p:nvSpPr>
        <p:spPr>
          <a:xfrm>
            <a:off x="919393" y="2081297"/>
            <a:ext cx="4147907" cy="646331"/>
          </a:xfrm>
          <a:prstGeom prst="rect">
            <a:avLst/>
          </a:prstGeom>
          <a:noFill/>
          <a:ln w="25400">
            <a:solidFill>
              <a:schemeClr val="tx1"/>
            </a:solidFill>
          </a:ln>
        </p:spPr>
        <p:txBody>
          <a:bodyPr wrap="square" rtlCol="0">
            <a:spAutoFit/>
          </a:bodyPr>
          <a:lstStyle/>
          <a:p>
            <a:r>
              <a:rPr lang="en-US" altLang="zh-CN" dirty="0"/>
              <a:t>(</a:t>
            </a:r>
            <a:r>
              <a:rPr lang="en-US" altLang="zh-CN" dirty="0" err="1"/>
              <a:t>dstIP</a:t>
            </a:r>
            <a:r>
              <a:rPr lang="zh-CN" altLang="en-US" dirty="0"/>
              <a:t> </a:t>
            </a:r>
            <a:r>
              <a:rPr lang="en-US" altLang="zh-CN" dirty="0"/>
              <a:t>=</a:t>
            </a:r>
            <a:r>
              <a:rPr lang="zh-CN" altLang="en-US" dirty="0"/>
              <a:t> </a:t>
            </a:r>
            <a:r>
              <a:rPr lang="en-US" altLang="zh-CN" dirty="0"/>
              <a:t>10.0.0.0/23,</a:t>
            </a:r>
            <a:r>
              <a:rPr lang="zh-CN" altLang="en-US" dirty="0"/>
              <a:t> </a:t>
            </a:r>
            <a:r>
              <a:rPr lang="en-US" altLang="zh-CN" dirty="0"/>
              <a:t>[S],</a:t>
            </a:r>
            <a:r>
              <a:rPr lang="zh-CN" altLang="en-US" dirty="0"/>
              <a:t> </a:t>
            </a:r>
            <a:endParaRPr lang="en-US" altLang="zh-CN" dirty="0"/>
          </a:p>
          <a:p>
            <a:r>
              <a:rPr lang="zh-CN" altLang="en-US" dirty="0"/>
              <a:t>      </a:t>
            </a:r>
            <a:r>
              <a:rPr lang="en-US" altLang="zh-CN" dirty="0"/>
              <a:t>S</a:t>
            </a:r>
            <a:r>
              <a:rPr lang="zh-CN" altLang="en-US" dirty="0"/>
              <a:t> </a:t>
            </a:r>
            <a:r>
              <a:rPr lang="en-US" altLang="zh-CN" dirty="0"/>
              <a:t>.</a:t>
            </a:r>
            <a:r>
              <a:rPr lang="zh-CN" altLang="en-US" dirty="0"/>
              <a:t>* </a:t>
            </a:r>
            <a:r>
              <a:rPr lang="en-US" altLang="zh-CN" dirty="0"/>
              <a:t>W</a:t>
            </a:r>
            <a:r>
              <a:rPr lang="zh-CN" altLang="en-US" dirty="0"/>
              <a:t> </a:t>
            </a:r>
            <a:r>
              <a:rPr lang="en-US" altLang="zh-CN" dirty="0"/>
              <a:t>.</a:t>
            </a:r>
            <a:r>
              <a:rPr lang="zh-CN" altLang="en-US" dirty="0"/>
              <a:t>* </a:t>
            </a:r>
            <a:r>
              <a:rPr lang="en-US" altLang="zh-CN" dirty="0"/>
              <a:t>D</a:t>
            </a:r>
            <a:r>
              <a:rPr lang="zh-CN" altLang="en-US" dirty="0"/>
              <a:t> </a:t>
            </a:r>
            <a:r>
              <a:rPr lang="en-US" altLang="zh-CN" b="1" dirty="0"/>
              <a:t>and</a:t>
            </a:r>
            <a:r>
              <a:rPr lang="zh-CN" altLang="en-US" dirty="0"/>
              <a:t> </a:t>
            </a:r>
            <a:r>
              <a:rPr lang="en-US" altLang="zh-CN" b="1" dirty="0" err="1"/>
              <a:t>loop_free</a:t>
            </a:r>
            <a:r>
              <a:rPr lang="en-US" altLang="zh-CN" dirty="0"/>
              <a:t>,</a:t>
            </a:r>
            <a:r>
              <a:rPr lang="zh-CN" altLang="en-US" dirty="0"/>
              <a:t> </a:t>
            </a:r>
            <a:r>
              <a:rPr lang="en-US" altLang="zh-CN" dirty="0"/>
              <a:t>"exist</a:t>
            </a:r>
            <a:r>
              <a:rPr lang="zh-CN" altLang="en-US" dirty="0"/>
              <a:t> </a:t>
            </a:r>
            <a:r>
              <a:rPr lang="en-US" altLang="zh-CN" dirty="0"/>
              <a:t>&gt;=1")</a:t>
            </a:r>
            <a:endParaRPr lang="en-US" dirty="0"/>
          </a:p>
        </p:txBody>
      </p:sp>
      <p:sp>
        <p:nvSpPr>
          <p:cNvPr id="25" name="TextBox 24">
            <a:extLst>
              <a:ext uri="{FF2B5EF4-FFF2-40B4-BE49-F238E27FC236}">
                <a16:creationId xmlns:a16="http://schemas.microsoft.com/office/drawing/2014/main" id="{FBA0DB11-A198-6F4C-8DE6-978343041A4D}"/>
              </a:ext>
            </a:extLst>
          </p:cNvPr>
          <p:cNvSpPr txBox="1"/>
          <p:nvPr/>
        </p:nvSpPr>
        <p:spPr>
          <a:xfrm>
            <a:off x="838200" y="1369233"/>
            <a:ext cx="1618520" cy="523220"/>
          </a:xfrm>
          <a:prstGeom prst="rect">
            <a:avLst/>
          </a:prstGeom>
          <a:noFill/>
        </p:spPr>
        <p:txBody>
          <a:bodyPr wrap="none" rtlCol="0">
            <a:spAutoFit/>
          </a:bodyPr>
          <a:lstStyle/>
          <a:p>
            <a:r>
              <a:rPr lang="en-US" altLang="zh-CN" sz="2800" b="1" dirty="0"/>
              <a:t>Invariant:</a:t>
            </a:r>
            <a:endParaRPr lang="en-US" sz="2800" b="1" dirty="0"/>
          </a:p>
        </p:txBody>
      </p:sp>
      <p:sp>
        <p:nvSpPr>
          <p:cNvPr id="26" name="TextBox 25">
            <a:extLst>
              <a:ext uri="{FF2B5EF4-FFF2-40B4-BE49-F238E27FC236}">
                <a16:creationId xmlns:a16="http://schemas.microsoft.com/office/drawing/2014/main" id="{C86C6948-0A22-9E4E-B8BA-4A8CBD608A18}"/>
              </a:ext>
            </a:extLst>
          </p:cNvPr>
          <p:cNvSpPr txBox="1"/>
          <p:nvPr/>
        </p:nvSpPr>
        <p:spPr>
          <a:xfrm>
            <a:off x="877639" y="3361766"/>
            <a:ext cx="1628394" cy="523220"/>
          </a:xfrm>
          <a:prstGeom prst="rect">
            <a:avLst/>
          </a:prstGeom>
          <a:noFill/>
        </p:spPr>
        <p:txBody>
          <a:bodyPr wrap="none" rtlCol="0">
            <a:spAutoFit/>
          </a:bodyPr>
          <a:lstStyle/>
          <a:p>
            <a:r>
              <a:rPr lang="en-US" altLang="zh-CN" sz="2800" b="1" dirty="0"/>
              <a:t>Topology:</a:t>
            </a:r>
            <a:endParaRPr lang="en-US" sz="2800" b="1" dirty="0"/>
          </a:p>
        </p:txBody>
      </p:sp>
      <p:sp>
        <p:nvSpPr>
          <p:cNvPr id="27" name="Right Arrow 26">
            <a:extLst>
              <a:ext uri="{FF2B5EF4-FFF2-40B4-BE49-F238E27FC236}">
                <a16:creationId xmlns:a16="http://schemas.microsoft.com/office/drawing/2014/main" id="{8C31728A-B0ED-8B4D-A978-50306010D282}"/>
              </a:ext>
            </a:extLst>
          </p:cNvPr>
          <p:cNvSpPr/>
          <p:nvPr/>
        </p:nvSpPr>
        <p:spPr>
          <a:xfrm>
            <a:off x="5632667" y="3160851"/>
            <a:ext cx="6867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C9955B8-6A07-BF41-8DA6-DD544FE7C351}"/>
              </a:ext>
            </a:extLst>
          </p:cNvPr>
          <p:cNvGrpSpPr/>
          <p:nvPr/>
        </p:nvGrpSpPr>
        <p:grpSpPr>
          <a:xfrm>
            <a:off x="6663239" y="2183556"/>
            <a:ext cx="4792478" cy="3334110"/>
            <a:chOff x="4894606" y="788422"/>
            <a:chExt cx="7284761" cy="5187530"/>
          </a:xfrm>
        </p:grpSpPr>
        <p:sp>
          <p:nvSpPr>
            <p:cNvPr id="29" name="Oval 28">
              <a:extLst>
                <a:ext uri="{FF2B5EF4-FFF2-40B4-BE49-F238E27FC236}">
                  <a16:creationId xmlns:a16="http://schemas.microsoft.com/office/drawing/2014/main" id="{682726EF-B486-1341-8DD8-29CED2646F0A}"/>
                </a:ext>
              </a:extLst>
            </p:cNvPr>
            <p:cNvSpPr/>
            <p:nvPr/>
          </p:nvSpPr>
          <p:spPr>
            <a:xfrm>
              <a:off x="5291013" y="212992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S1</a:t>
              </a:r>
              <a:endParaRPr lang="en-US" sz="2400" b="1" dirty="0">
                <a:solidFill>
                  <a:schemeClr val="tx1"/>
                </a:solidFill>
              </a:endParaRPr>
            </a:p>
          </p:txBody>
        </p:sp>
        <p:sp>
          <p:nvSpPr>
            <p:cNvPr id="30" name="Oval 29">
              <a:extLst>
                <a:ext uri="{FF2B5EF4-FFF2-40B4-BE49-F238E27FC236}">
                  <a16:creationId xmlns:a16="http://schemas.microsoft.com/office/drawing/2014/main" id="{FF09FBB3-80C4-1D4B-987E-6821810F82DD}"/>
                </a:ext>
              </a:extLst>
            </p:cNvPr>
            <p:cNvSpPr/>
            <p:nvPr/>
          </p:nvSpPr>
          <p:spPr>
            <a:xfrm>
              <a:off x="7808015" y="792501"/>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B1</a:t>
              </a:r>
              <a:endParaRPr lang="en-US" sz="2400" b="1" dirty="0">
                <a:solidFill>
                  <a:schemeClr val="tx1"/>
                </a:solidFill>
              </a:endParaRPr>
            </a:p>
          </p:txBody>
        </p:sp>
        <p:sp>
          <p:nvSpPr>
            <p:cNvPr id="31" name="Oval 30">
              <a:extLst>
                <a:ext uri="{FF2B5EF4-FFF2-40B4-BE49-F238E27FC236}">
                  <a16:creationId xmlns:a16="http://schemas.microsoft.com/office/drawing/2014/main" id="{C0859436-7297-E541-8BFF-931B5292D2AD}"/>
                </a:ext>
              </a:extLst>
            </p:cNvPr>
            <p:cNvSpPr/>
            <p:nvPr/>
          </p:nvSpPr>
          <p:spPr>
            <a:xfrm>
              <a:off x="9644183" y="788422"/>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C2</a:t>
              </a:r>
              <a:endParaRPr lang="en-US" sz="2400" b="1" dirty="0">
                <a:solidFill>
                  <a:schemeClr val="tx1"/>
                </a:solidFill>
              </a:endParaRPr>
            </a:p>
          </p:txBody>
        </p:sp>
        <p:sp>
          <p:nvSpPr>
            <p:cNvPr id="32" name="Oval 31">
              <a:extLst>
                <a:ext uri="{FF2B5EF4-FFF2-40B4-BE49-F238E27FC236}">
                  <a16:creationId xmlns:a16="http://schemas.microsoft.com/office/drawing/2014/main" id="{E8F98416-A001-4241-B098-02A5652A2016}"/>
                </a:ext>
              </a:extLst>
            </p:cNvPr>
            <p:cNvSpPr/>
            <p:nvPr/>
          </p:nvSpPr>
          <p:spPr>
            <a:xfrm>
              <a:off x="7808015" y="5220816"/>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B2</a:t>
              </a:r>
              <a:endParaRPr lang="en-US" sz="2400" b="1" dirty="0">
                <a:solidFill>
                  <a:schemeClr val="tx1"/>
                </a:solidFill>
              </a:endParaRPr>
            </a:p>
          </p:txBody>
        </p:sp>
        <p:sp>
          <p:nvSpPr>
            <p:cNvPr id="33" name="Oval 32">
              <a:extLst>
                <a:ext uri="{FF2B5EF4-FFF2-40B4-BE49-F238E27FC236}">
                  <a16:creationId xmlns:a16="http://schemas.microsoft.com/office/drawing/2014/main" id="{3A6F47D3-082C-9844-B178-EE3E9739D24F}"/>
                </a:ext>
              </a:extLst>
            </p:cNvPr>
            <p:cNvSpPr/>
            <p:nvPr/>
          </p:nvSpPr>
          <p:spPr>
            <a:xfrm>
              <a:off x="9661122" y="362412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C1</a:t>
              </a:r>
              <a:endParaRPr lang="en-US" sz="2400" b="1" dirty="0">
                <a:solidFill>
                  <a:schemeClr val="tx1"/>
                </a:solidFill>
              </a:endParaRPr>
            </a:p>
          </p:txBody>
        </p:sp>
        <p:cxnSp>
          <p:nvCxnSpPr>
            <p:cNvPr id="34" name="Straight Connector 33">
              <a:extLst>
                <a:ext uri="{FF2B5EF4-FFF2-40B4-BE49-F238E27FC236}">
                  <a16:creationId xmlns:a16="http://schemas.microsoft.com/office/drawing/2014/main" id="{42BC630C-8D94-7040-82D2-2F2CB5841A0A}"/>
                </a:ext>
              </a:extLst>
            </p:cNvPr>
            <p:cNvCxnSpPr>
              <a:cxnSpLocks/>
              <a:stCxn id="29" idx="6"/>
              <a:endCxn id="54" idx="2"/>
            </p:cNvCxnSpPr>
            <p:nvPr/>
          </p:nvCxnSpPr>
          <p:spPr>
            <a:xfrm>
              <a:off x="6011013" y="2489920"/>
              <a:ext cx="724032"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3EC9ED4-208F-9F4B-942F-EDC2F373DF6A}"/>
                </a:ext>
              </a:extLst>
            </p:cNvPr>
            <p:cNvCxnSpPr>
              <a:cxnSpLocks/>
              <a:stCxn id="54" idx="7"/>
              <a:endCxn id="30" idx="2"/>
            </p:cNvCxnSpPr>
            <p:nvPr/>
          </p:nvCxnSpPr>
          <p:spPr>
            <a:xfrm flipV="1">
              <a:off x="7349603" y="1152501"/>
              <a:ext cx="458412" cy="108286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703B0B2-61D4-E54D-A480-ED748D6A1FC6}"/>
                </a:ext>
              </a:extLst>
            </p:cNvPr>
            <p:cNvCxnSpPr>
              <a:cxnSpLocks/>
              <a:stCxn id="30" idx="6"/>
              <a:endCxn id="31" idx="2"/>
            </p:cNvCxnSpPr>
            <p:nvPr/>
          </p:nvCxnSpPr>
          <p:spPr>
            <a:xfrm flipV="1">
              <a:off x="8528015" y="1148422"/>
              <a:ext cx="1116168" cy="4079"/>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3B8B0F-E87C-A944-BC76-1FE1ABBCCA0C}"/>
                </a:ext>
              </a:extLst>
            </p:cNvPr>
            <p:cNvCxnSpPr>
              <a:cxnSpLocks/>
              <a:stCxn id="30" idx="5"/>
              <a:endCxn id="58" idx="1"/>
            </p:cNvCxnSpPr>
            <p:nvPr/>
          </p:nvCxnSpPr>
          <p:spPr>
            <a:xfrm>
              <a:off x="8422573" y="1407059"/>
              <a:ext cx="1320242" cy="78025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7CFB82-014A-EF48-83D9-BA25F66D0864}"/>
                </a:ext>
              </a:extLst>
            </p:cNvPr>
            <p:cNvCxnSpPr>
              <a:cxnSpLocks/>
              <a:stCxn id="31" idx="6"/>
              <a:endCxn id="63" idx="0"/>
            </p:cNvCxnSpPr>
            <p:nvPr/>
          </p:nvCxnSpPr>
          <p:spPr>
            <a:xfrm>
              <a:off x="10364183" y="1148422"/>
              <a:ext cx="1265545" cy="933997"/>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E450BD-C813-874A-A4B2-5C8E2A4C0A21}"/>
                </a:ext>
              </a:extLst>
            </p:cNvPr>
            <p:cNvCxnSpPr>
              <a:cxnSpLocks/>
              <a:stCxn id="59" idx="2"/>
              <a:endCxn id="33" idx="0"/>
            </p:cNvCxnSpPr>
            <p:nvPr/>
          </p:nvCxnSpPr>
          <p:spPr>
            <a:xfrm flipH="1">
              <a:off x="10021122" y="2863980"/>
              <a:ext cx="51820" cy="760139"/>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9C03FE-9B6A-8E44-A0E1-F9B579FC8D7A}"/>
                </a:ext>
              </a:extLst>
            </p:cNvPr>
            <p:cNvCxnSpPr>
              <a:cxnSpLocks/>
              <a:stCxn id="54" idx="5"/>
              <a:endCxn id="56" idx="1"/>
            </p:cNvCxnSpPr>
            <p:nvPr/>
          </p:nvCxnSpPr>
          <p:spPr>
            <a:xfrm>
              <a:off x="7349603" y="2744478"/>
              <a:ext cx="564828" cy="98381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A1EBC4B-1FD0-6A4A-8252-E77A07CD0897}"/>
                </a:ext>
              </a:extLst>
            </p:cNvPr>
            <p:cNvCxnSpPr>
              <a:cxnSpLocks/>
              <a:stCxn id="56" idx="4"/>
              <a:endCxn id="32" idx="0"/>
            </p:cNvCxnSpPr>
            <p:nvPr/>
          </p:nvCxnSpPr>
          <p:spPr>
            <a:xfrm flipH="1">
              <a:off x="8168015" y="4342852"/>
              <a:ext cx="974" cy="87796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661131-65FC-944B-93C4-0FA68C60E348}"/>
                </a:ext>
              </a:extLst>
            </p:cNvPr>
            <p:cNvCxnSpPr>
              <a:cxnSpLocks/>
              <a:stCxn id="56" idx="6"/>
              <a:endCxn id="33" idx="2"/>
            </p:cNvCxnSpPr>
            <p:nvPr/>
          </p:nvCxnSpPr>
          <p:spPr>
            <a:xfrm>
              <a:off x="8528989" y="3982852"/>
              <a:ext cx="1132133" cy="126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73A0D5-647F-6741-A071-29C2C1986943}"/>
                </a:ext>
              </a:extLst>
            </p:cNvPr>
            <p:cNvCxnSpPr>
              <a:cxnSpLocks/>
              <a:stCxn id="58" idx="5"/>
              <a:endCxn id="60" idx="1"/>
            </p:cNvCxnSpPr>
            <p:nvPr/>
          </p:nvCxnSpPr>
          <p:spPr>
            <a:xfrm>
              <a:off x="10251931" y="2696431"/>
              <a:ext cx="1112612" cy="2629827"/>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D68081-4E65-DA47-8BCF-E1A23C951C5A}"/>
                </a:ext>
              </a:extLst>
            </p:cNvPr>
            <p:cNvCxnSpPr>
              <a:cxnSpLocks/>
              <a:stCxn id="63" idx="4"/>
              <a:endCxn id="60" idx="0"/>
            </p:cNvCxnSpPr>
            <p:nvPr/>
          </p:nvCxnSpPr>
          <p:spPr>
            <a:xfrm flipH="1">
              <a:off x="11619101" y="2802419"/>
              <a:ext cx="10627" cy="2418397"/>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CF54D2-6963-7B4A-8AEC-66393C6CCCC2}"/>
                </a:ext>
              </a:extLst>
            </p:cNvPr>
            <p:cNvCxnSpPr>
              <a:cxnSpLocks/>
              <a:stCxn id="56" idx="5"/>
              <a:endCxn id="60" idx="2"/>
            </p:cNvCxnSpPr>
            <p:nvPr/>
          </p:nvCxnSpPr>
          <p:spPr>
            <a:xfrm>
              <a:off x="8423547" y="4237410"/>
              <a:ext cx="2835554" cy="134340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8F13AAD-D622-0245-8F3B-DE4C45EA0E0E}"/>
                </a:ext>
              </a:extLst>
            </p:cNvPr>
            <p:cNvCxnSpPr>
              <a:cxnSpLocks/>
              <a:stCxn id="33" idx="5"/>
              <a:endCxn id="60" idx="1"/>
            </p:cNvCxnSpPr>
            <p:nvPr/>
          </p:nvCxnSpPr>
          <p:spPr>
            <a:xfrm>
              <a:off x="10275680" y="4238678"/>
              <a:ext cx="1088863" cy="108758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6014E01-581E-2A43-9C67-87028244692F}"/>
                </a:ext>
              </a:extLst>
            </p:cNvPr>
            <p:cNvCxnSpPr>
              <a:cxnSpLocks/>
              <a:stCxn id="32" idx="6"/>
              <a:endCxn id="33" idx="3"/>
            </p:cNvCxnSpPr>
            <p:nvPr/>
          </p:nvCxnSpPr>
          <p:spPr>
            <a:xfrm flipV="1">
              <a:off x="8528015" y="4238678"/>
              <a:ext cx="1238549" cy="134213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CE389D-EB49-014E-AA3C-E8A91EBCCAB6}"/>
                </a:ext>
              </a:extLst>
            </p:cNvPr>
            <p:cNvCxnSpPr>
              <a:cxnSpLocks/>
              <a:endCxn id="29" idx="2"/>
            </p:cNvCxnSpPr>
            <p:nvPr/>
          </p:nvCxnSpPr>
          <p:spPr>
            <a:xfrm>
              <a:off x="4894606" y="2489920"/>
              <a:ext cx="396407"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114FC5E6-9FE6-D54D-929E-10777EB585CF}"/>
                </a:ext>
              </a:extLst>
            </p:cNvPr>
            <p:cNvGrpSpPr/>
            <p:nvPr/>
          </p:nvGrpSpPr>
          <p:grpSpPr>
            <a:xfrm>
              <a:off x="11238341" y="2082419"/>
              <a:ext cx="941026" cy="750333"/>
              <a:chOff x="9422064" y="2337433"/>
              <a:chExt cx="941026" cy="750333"/>
            </a:xfrm>
          </p:grpSpPr>
          <p:sp>
            <p:nvSpPr>
              <p:cNvPr id="63" name="Oval 62">
                <a:extLst>
                  <a:ext uri="{FF2B5EF4-FFF2-40B4-BE49-F238E27FC236}">
                    <a16:creationId xmlns:a16="http://schemas.microsoft.com/office/drawing/2014/main" id="{D6F98D15-190E-884D-AF8A-602E01D0AF81}"/>
                  </a:ext>
                </a:extLst>
              </p:cNvPr>
              <p:cNvSpPr/>
              <p:nvPr/>
            </p:nvSpPr>
            <p:spPr>
              <a:xfrm>
                <a:off x="9453451" y="233743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64" name="TextBox 63">
                <a:extLst>
                  <a:ext uri="{FF2B5EF4-FFF2-40B4-BE49-F238E27FC236}">
                    <a16:creationId xmlns:a16="http://schemas.microsoft.com/office/drawing/2014/main" id="{C61DEB64-5F3C-384A-8848-D4B389A3D1D3}"/>
                  </a:ext>
                </a:extLst>
              </p:cNvPr>
              <p:cNvSpPr txBox="1"/>
              <p:nvPr/>
            </p:nvSpPr>
            <p:spPr>
              <a:xfrm>
                <a:off x="9422064" y="2369464"/>
                <a:ext cx="941026" cy="718302"/>
              </a:xfrm>
              <a:prstGeom prst="rect">
                <a:avLst/>
              </a:prstGeom>
              <a:noFill/>
            </p:spPr>
            <p:txBody>
              <a:bodyPr wrap="none" rtlCol="0">
                <a:spAutoFit/>
              </a:bodyPr>
              <a:lstStyle/>
              <a:p>
                <a:r>
                  <a:rPr lang="en-US" sz="2400" b="1" dirty="0"/>
                  <a:t>W2</a:t>
                </a:r>
              </a:p>
            </p:txBody>
          </p:sp>
        </p:grpSp>
        <p:grpSp>
          <p:nvGrpSpPr>
            <p:cNvPr id="50" name="Group 49">
              <a:extLst>
                <a:ext uri="{FF2B5EF4-FFF2-40B4-BE49-F238E27FC236}">
                  <a16:creationId xmlns:a16="http://schemas.microsoft.com/office/drawing/2014/main" id="{3CA5A100-1368-1B44-8684-DDB2A5A202E2}"/>
                </a:ext>
              </a:extLst>
            </p:cNvPr>
            <p:cNvGrpSpPr/>
            <p:nvPr/>
          </p:nvGrpSpPr>
          <p:grpSpPr>
            <a:xfrm>
              <a:off x="11259101" y="5220816"/>
              <a:ext cx="828032" cy="755136"/>
              <a:chOff x="9453450" y="4422160"/>
              <a:chExt cx="828032" cy="755136"/>
            </a:xfrm>
          </p:grpSpPr>
          <p:sp>
            <p:nvSpPr>
              <p:cNvPr id="60" name="Oval 59">
                <a:extLst>
                  <a:ext uri="{FF2B5EF4-FFF2-40B4-BE49-F238E27FC236}">
                    <a16:creationId xmlns:a16="http://schemas.microsoft.com/office/drawing/2014/main" id="{CB619C25-9F65-EB47-A003-266A92CDC687}"/>
                  </a:ext>
                </a:extLst>
              </p:cNvPr>
              <p:cNvSpPr/>
              <p:nvPr/>
            </p:nvSpPr>
            <p:spPr>
              <a:xfrm>
                <a:off x="9453450" y="442216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61" name="Oval 60">
                <a:extLst>
                  <a:ext uri="{FF2B5EF4-FFF2-40B4-BE49-F238E27FC236}">
                    <a16:creationId xmlns:a16="http://schemas.microsoft.com/office/drawing/2014/main" id="{9E44F0E9-D6F1-B949-B610-43897789AEEA}"/>
                  </a:ext>
                </a:extLst>
              </p:cNvPr>
              <p:cNvSpPr/>
              <p:nvPr/>
            </p:nvSpPr>
            <p:spPr>
              <a:xfrm>
                <a:off x="9501906" y="4478658"/>
                <a:ext cx="612000" cy="612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62" name="TextBox 61">
                <a:extLst>
                  <a:ext uri="{FF2B5EF4-FFF2-40B4-BE49-F238E27FC236}">
                    <a16:creationId xmlns:a16="http://schemas.microsoft.com/office/drawing/2014/main" id="{E4854B5D-6EF5-094E-AB71-90DEB247B87E}"/>
                  </a:ext>
                </a:extLst>
              </p:cNvPr>
              <p:cNvSpPr txBox="1"/>
              <p:nvPr/>
            </p:nvSpPr>
            <p:spPr>
              <a:xfrm>
                <a:off x="9469597" y="4458994"/>
                <a:ext cx="811885" cy="718302"/>
              </a:xfrm>
              <a:prstGeom prst="rect">
                <a:avLst/>
              </a:prstGeom>
              <a:noFill/>
            </p:spPr>
            <p:txBody>
              <a:bodyPr wrap="none" rtlCol="0">
                <a:spAutoFit/>
              </a:bodyPr>
              <a:lstStyle/>
              <a:p>
                <a:r>
                  <a:rPr lang="en-US" altLang="zh-CN" sz="2400" b="1" dirty="0"/>
                  <a:t>D1</a:t>
                </a:r>
                <a:endParaRPr lang="en-US" sz="2400" b="1" dirty="0"/>
              </a:p>
            </p:txBody>
          </p:sp>
        </p:grpSp>
        <p:grpSp>
          <p:nvGrpSpPr>
            <p:cNvPr id="51" name="Group 50">
              <a:extLst>
                <a:ext uri="{FF2B5EF4-FFF2-40B4-BE49-F238E27FC236}">
                  <a16:creationId xmlns:a16="http://schemas.microsoft.com/office/drawing/2014/main" id="{5CB98AA6-621C-6645-9635-F23E359C0829}"/>
                </a:ext>
              </a:extLst>
            </p:cNvPr>
            <p:cNvGrpSpPr/>
            <p:nvPr/>
          </p:nvGrpSpPr>
          <p:grpSpPr>
            <a:xfrm>
              <a:off x="9602429" y="2081873"/>
              <a:ext cx="941026" cy="782107"/>
              <a:chOff x="8400107" y="2337063"/>
              <a:chExt cx="941026" cy="782107"/>
            </a:xfrm>
          </p:grpSpPr>
          <p:sp>
            <p:nvSpPr>
              <p:cNvPr id="58" name="Oval 57">
                <a:extLst>
                  <a:ext uri="{FF2B5EF4-FFF2-40B4-BE49-F238E27FC236}">
                    <a16:creationId xmlns:a16="http://schemas.microsoft.com/office/drawing/2014/main" id="{FA9F3C45-C0F3-4E4E-858A-5099D8497136}"/>
                  </a:ext>
                </a:extLst>
              </p:cNvPr>
              <p:cNvSpPr/>
              <p:nvPr/>
            </p:nvSpPr>
            <p:spPr>
              <a:xfrm>
                <a:off x="8435051"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9" name="TextBox 58">
                <a:extLst>
                  <a:ext uri="{FF2B5EF4-FFF2-40B4-BE49-F238E27FC236}">
                    <a16:creationId xmlns:a16="http://schemas.microsoft.com/office/drawing/2014/main" id="{485CB284-E4F8-2648-B459-140D8A5CC073}"/>
                  </a:ext>
                </a:extLst>
              </p:cNvPr>
              <p:cNvSpPr txBox="1"/>
              <p:nvPr/>
            </p:nvSpPr>
            <p:spPr>
              <a:xfrm>
                <a:off x="8400107" y="2400867"/>
                <a:ext cx="941026" cy="718303"/>
              </a:xfrm>
              <a:prstGeom prst="rect">
                <a:avLst/>
              </a:prstGeom>
              <a:noFill/>
            </p:spPr>
            <p:txBody>
              <a:bodyPr wrap="none" rtlCol="0">
                <a:spAutoFit/>
              </a:bodyPr>
              <a:lstStyle/>
              <a:p>
                <a:r>
                  <a:rPr lang="en-US" sz="2400" b="1" dirty="0"/>
                  <a:t>W</a:t>
                </a:r>
                <a:r>
                  <a:rPr lang="en-US" altLang="zh-CN" sz="2400" b="1" dirty="0"/>
                  <a:t>1</a:t>
                </a:r>
                <a:endParaRPr lang="en-US" sz="2400" b="1" dirty="0"/>
              </a:p>
            </p:txBody>
          </p:sp>
        </p:grpSp>
        <p:grpSp>
          <p:nvGrpSpPr>
            <p:cNvPr id="52" name="Group 51">
              <a:extLst>
                <a:ext uri="{FF2B5EF4-FFF2-40B4-BE49-F238E27FC236}">
                  <a16:creationId xmlns:a16="http://schemas.microsoft.com/office/drawing/2014/main" id="{40A03CC4-77F9-6248-8DB9-08141147A64A}"/>
                </a:ext>
              </a:extLst>
            </p:cNvPr>
            <p:cNvGrpSpPr/>
            <p:nvPr/>
          </p:nvGrpSpPr>
          <p:grpSpPr>
            <a:xfrm>
              <a:off x="7753478" y="3622852"/>
              <a:ext cx="941026" cy="753569"/>
              <a:chOff x="7174724" y="3267308"/>
              <a:chExt cx="941026" cy="753569"/>
            </a:xfrm>
          </p:grpSpPr>
          <p:sp>
            <p:nvSpPr>
              <p:cNvPr id="56" name="Oval 55">
                <a:extLst>
                  <a:ext uri="{FF2B5EF4-FFF2-40B4-BE49-F238E27FC236}">
                    <a16:creationId xmlns:a16="http://schemas.microsoft.com/office/drawing/2014/main" id="{F506108D-9ED7-3144-AD75-5093A914478D}"/>
                  </a:ext>
                </a:extLst>
              </p:cNvPr>
              <p:cNvSpPr/>
              <p:nvPr/>
            </p:nvSpPr>
            <p:spPr>
              <a:xfrm>
                <a:off x="7230235" y="3267308"/>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7" name="TextBox 56">
                <a:extLst>
                  <a:ext uri="{FF2B5EF4-FFF2-40B4-BE49-F238E27FC236}">
                    <a16:creationId xmlns:a16="http://schemas.microsoft.com/office/drawing/2014/main" id="{774649A6-1F57-8841-8256-34ECEC629EC5}"/>
                  </a:ext>
                </a:extLst>
              </p:cNvPr>
              <p:cNvSpPr txBox="1"/>
              <p:nvPr/>
            </p:nvSpPr>
            <p:spPr>
              <a:xfrm>
                <a:off x="7174724" y="3302574"/>
                <a:ext cx="941026" cy="718303"/>
              </a:xfrm>
              <a:prstGeom prst="rect">
                <a:avLst/>
              </a:prstGeom>
              <a:noFill/>
            </p:spPr>
            <p:txBody>
              <a:bodyPr wrap="none" rtlCol="0">
                <a:spAutoFit/>
              </a:bodyPr>
              <a:lstStyle/>
              <a:p>
                <a:r>
                  <a:rPr lang="en-US" sz="2400" b="1" dirty="0"/>
                  <a:t>W</a:t>
                </a:r>
                <a:r>
                  <a:rPr lang="en-US" altLang="zh-CN" sz="2400" b="1" dirty="0"/>
                  <a:t>3</a:t>
                </a:r>
                <a:endParaRPr lang="en-US" sz="2400" b="1" dirty="0"/>
              </a:p>
            </p:txBody>
          </p:sp>
        </p:grpSp>
        <p:grpSp>
          <p:nvGrpSpPr>
            <p:cNvPr id="53" name="Group 52">
              <a:extLst>
                <a:ext uri="{FF2B5EF4-FFF2-40B4-BE49-F238E27FC236}">
                  <a16:creationId xmlns:a16="http://schemas.microsoft.com/office/drawing/2014/main" id="{95EFE551-1E6E-3C41-8F76-E341BC4FBD42}"/>
                </a:ext>
              </a:extLst>
            </p:cNvPr>
            <p:cNvGrpSpPr/>
            <p:nvPr/>
          </p:nvGrpSpPr>
          <p:grpSpPr>
            <a:xfrm>
              <a:off x="6735045" y="2129920"/>
              <a:ext cx="833836" cy="764624"/>
              <a:chOff x="6386132" y="2337063"/>
              <a:chExt cx="833836" cy="764624"/>
            </a:xfrm>
          </p:grpSpPr>
          <p:sp>
            <p:nvSpPr>
              <p:cNvPr id="54" name="Oval 53">
                <a:extLst>
                  <a:ext uri="{FF2B5EF4-FFF2-40B4-BE49-F238E27FC236}">
                    <a16:creationId xmlns:a16="http://schemas.microsoft.com/office/drawing/2014/main" id="{4A771282-3452-B843-A395-3D39CBC65F9C}"/>
                  </a:ext>
                </a:extLst>
              </p:cNvPr>
              <p:cNvSpPr/>
              <p:nvPr/>
            </p:nvSpPr>
            <p:spPr>
              <a:xfrm>
                <a:off x="6386132"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55" name="TextBox 54">
                <a:extLst>
                  <a:ext uri="{FF2B5EF4-FFF2-40B4-BE49-F238E27FC236}">
                    <a16:creationId xmlns:a16="http://schemas.microsoft.com/office/drawing/2014/main" id="{0216B82A-5619-8D4B-9BC4-69AB069257F6}"/>
                  </a:ext>
                </a:extLst>
              </p:cNvPr>
              <p:cNvSpPr txBox="1"/>
              <p:nvPr/>
            </p:nvSpPr>
            <p:spPr>
              <a:xfrm>
                <a:off x="6420266" y="2383384"/>
                <a:ext cx="799702" cy="718303"/>
              </a:xfrm>
              <a:prstGeom prst="rect">
                <a:avLst/>
              </a:prstGeom>
              <a:noFill/>
            </p:spPr>
            <p:txBody>
              <a:bodyPr wrap="none" rtlCol="0">
                <a:spAutoFit/>
              </a:bodyPr>
              <a:lstStyle/>
              <a:p>
                <a:r>
                  <a:rPr lang="en-US" sz="2400" b="1" dirty="0"/>
                  <a:t>A1</a:t>
                </a:r>
              </a:p>
            </p:txBody>
          </p:sp>
        </p:grpSp>
      </p:grpSp>
      <p:grpSp>
        <p:nvGrpSpPr>
          <p:cNvPr id="65" name="Group 64">
            <a:extLst>
              <a:ext uri="{FF2B5EF4-FFF2-40B4-BE49-F238E27FC236}">
                <a16:creationId xmlns:a16="http://schemas.microsoft.com/office/drawing/2014/main" id="{C4A037FE-C7C2-9447-BA5A-C26C9DCDFE3A}"/>
              </a:ext>
            </a:extLst>
          </p:cNvPr>
          <p:cNvGrpSpPr/>
          <p:nvPr/>
        </p:nvGrpSpPr>
        <p:grpSpPr>
          <a:xfrm>
            <a:off x="919393" y="3946541"/>
            <a:ext cx="4218863" cy="1515763"/>
            <a:chOff x="139065" y="3653620"/>
            <a:chExt cx="9865116" cy="2636601"/>
          </a:xfrm>
        </p:grpSpPr>
        <p:grpSp>
          <p:nvGrpSpPr>
            <p:cNvPr id="66" name="Group 65">
              <a:extLst>
                <a:ext uri="{FF2B5EF4-FFF2-40B4-BE49-F238E27FC236}">
                  <a16:creationId xmlns:a16="http://schemas.microsoft.com/office/drawing/2014/main" id="{E0D0F865-6D11-AC47-8DC8-A26A9FAB7C04}"/>
                </a:ext>
              </a:extLst>
            </p:cNvPr>
            <p:cNvGrpSpPr/>
            <p:nvPr/>
          </p:nvGrpSpPr>
          <p:grpSpPr>
            <a:xfrm>
              <a:off x="139065" y="3997291"/>
              <a:ext cx="9865116" cy="2292930"/>
              <a:chOff x="231665" y="3997291"/>
              <a:chExt cx="9865116" cy="2292930"/>
            </a:xfrm>
          </p:grpSpPr>
          <p:grpSp>
            <p:nvGrpSpPr>
              <p:cNvPr id="73" name="Group 72">
                <a:extLst>
                  <a:ext uri="{FF2B5EF4-FFF2-40B4-BE49-F238E27FC236}">
                    <a16:creationId xmlns:a16="http://schemas.microsoft.com/office/drawing/2014/main" id="{D3D9B824-0918-594D-BD45-B9A9C09D999D}"/>
                  </a:ext>
                </a:extLst>
              </p:cNvPr>
              <p:cNvGrpSpPr/>
              <p:nvPr/>
            </p:nvGrpSpPr>
            <p:grpSpPr>
              <a:xfrm>
                <a:off x="231665" y="3997291"/>
                <a:ext cx="7593173" cy="1823070"/>
                <a:chOff x="787250" y="2643053"/>
                <a:chExt cx="7593173" cy="1823070"/>
              </a:xfrm>
            </p:grpSpPr>
            <p:cxnSp>
              <p:nvCxnSpPr>
                <p:cNvPr id="76" name="Straight Connector 75">
                  <a:extLst>
                    <a:ext uri="{FF2B5EF4-FFF2-40B4-BE49-F238E27FC236}">
                      <a16:creationId xmlns:a16="http://schemas.microsoft.com/office/drawing/2014/main" id="{D72CAD3A-347C-D447-91A6-BB3B472664C5}"/>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FE17E4B-86BB-474A-8FCB-9A9F54A2FDDD}"/>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6B322EE-F674-034F-8D92-A428FC081210}"/>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2FCA22F-8F8F-F440-AB34-A708D124FAB4}"/>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9C3F02D-9769-D044-8230-4F7FCCCFBD17}"/>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A7382E-9684-C740-9F50-43EA8B524326}"/>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EE16313-17FB-CF40-B5EE-A8DD2CBA485D}"/>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8E74938-7381-CF47-B3B3-6CD340B8B8E1}"/>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3F4DCF1-19A8-364D-AF9D-B3A33AFF6821}"/>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C3FB3E5F-923A-6D40-89D0-50097070A7A0}"/>
                  </a:ext>
                </a:extLst>
              </p:cNvPr>
              <p:cNvSpPr/>
              <p:nvPr/>
            </p:nvSpPr>
            <p:spPr>
              <a:xfrm>
                <a:off x="7089848" y="5647785"/>
                <a:ext cx="3006933" cy="642436"/>
              </a:xfrm>
              <a:prstGeom prst="rect">
                <a:avLst/>
              </a:prstGeom>
            </p:spPr>
            <p:txBody>
              <a:bodyPr wrap="none">
                <a:spAutoFit/>
              </a:bodyPr>
              <a:lstStyle/>
              <a:p>
                <a:r>
                  <a:rPr lang="en-US" altLang="zh-CN" b="1" dirty="0"/>
                  <a:t>10.0.0.0/23</a:t>
                </a:r>
                <a:endParaRPr lang="en-US" b="1" dirty="0"/>
              </a:p>
            </p:txBody>
          </p:sp>
          <p:cxnSp>
            <p:nvCxnSpPr>
              <p:cNvPr id="75" name="Straight Connector 74">
                <a:extLst>
                  <a:ext uri="{FF2B5EF4-FFF2-40B4-BE49-F238E27FC236}">
                    <a16:creationId xmlns:a16="http://schemas.microsoft.com/office/drawing/2014/main" id="{CE80AB9D-59F3-4840-925E-D27B3491AAAC}"/>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766E20DB-02AD-1C40-A2A4-CF291765483B}"/>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S</a:t>
              </a:r>
              <a:endParaRPr lang="en-US" sz="2000" b="1" dirty="0">
                <a:solidFill>
                  <a:schemeClr val="tx1"/>
                </a:solidFill>
              </a:endParaRPr>
            </a:p>
          </p:txBody>
        </p:sp>
        <p:sp>
          <p:nvSpPr>
            <p:cNvPr id="68" name="Rectangle 67">
              <a:extLst>
                <a:ext uri="{FF2B5EF4-FFF2-40B4-BE49-F238E27FC236}">
                  <a16:creationId xmlns:a16="http://schemas.microsoft.com/office/drawing/2014/main" id="{CE13A6F0-F667-6B40-B935-B4B8A0616C5D}"/>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a:t>
              </a:r>
              <a:endParaRPr lang="en-US" sz="2000" b="1" dirty="0">
                <a:solidFill>
                  <a:schemeClr val="tx1"/>
                </a:solidFill>
              </a:endParaRPr>
            </a:p>
          </p:txBody>
        </p:sp>
        <p:sp>
          <p:nvSpPr>
            <p:cNvPr id="69" name="Rectangle 68">
              <a:extLst>
                <a:ext uri="{FF2B5EF4-FFF2-40B4-BE49-F238E27FC236}">
                  <a16:creationId xmlns:a16="http://schemas.microsoft.com/office/drawing/2014/main" id="{DA1664E0-E9CE-9F40-8C55-6A7671C38F7E}"/>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B</a:t>
              </a:r>
              <a:endParaRPr lang="en-US" sz="2000" b="1" dirty="0">
                <a:solidFill>
                  <a:schemeClr val="tx1"/>
                </a:solidFill>
              </a:endParaRPr>
            </a:p>
          </p:txBody>
        </p:sp>
        <p:sp>
          <p:nvSpPr>
            <p:cNvPr id="70" name="Rectangle 69">
              <a:extLst>
                <a:ext uri="{FF2B5EF4-FFF2-40B4-BE49-F238E27FC236}">
                  <a16:creationId xmlns:a16="http://schemas.microsoft.com/office/drawing/2014/main" id="{100965B7-62B4-074E-847F-7CAD6C4D771A}"/>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C</a:t>
              </a:r>
              <a:endParaRPr lang="en-US" sz="2000" b="1" dirty="0">
                <a:solidFill>
                  <a:schemeClr val="tx1"/>
                </a:solidFill>
              </a:endParaRPr>
            </a:p>
          </p:txBody>
        </p:sp>
        <p:sp>
          <p:nvSpPr>
            <p:cNvPr id="71" name="Rectangle 70">
              <a:extLst>
                <a:ext uri="{FF2B5EF4-FFF2-40B4-BE49-F238E27FC236}">
                  <a16:creationId xmlns:a16="http://schemas.microsoft.com/office/drawing/2014/main" id="{12DF929B-5445-8749-A53A-13522F65910B}"/>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D</a:t>
              </a:r>
              <a:endParaRPr lang="en-US" sz="2000" b="1" dirty="0">
                <a:solidFill>
                  <a:schemeClr val="tx1"/>
                </a:solidFill>
              </a:endParaRPr>
            </a:p>
          </p:txBody>
        </p:sp>
        <p:sp>
          <p:nvSpPr>
            <p:cNvPr id="72" name="Rectangle 71">
              <a:extLst>
                <a:ext uri="{FF2B5EF4-FFF2-40B4-BE49-F238E27FC236}">
                  <a16:creationId xmlns:a16="http://schemas.microsoft.com/office/drawing/2014/main" id="{0059EC1A-F6CB-B54B-B202-7E7886E69D7B}"/>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W</a:t>
              </a:r>
              <a:endParaRPr lang="en-US" sz="2000" b="1" dirty="0">
                <a:solidFill>
                  <a:schemeClr val="tx1"/>
                </a:solidFill>
              </a:endParaRPr>
            </a:p>
          </p:txBody>
        </p:sp>
      </p:grpSp>
      <p:sp>
        <p:nvSpPr>
          <p:cNvPr id="85" name="TextBox 84">
            <a:extLst>
              <a:ext uri="{FF2B5EF4-FFF2-40B4-BE49-F238E27FC236}">
                <a16:creationId xmlns:a16="http://schemas.microsoft.com/office/drawing/2014/main" id="{03537664-C548-F548-A5DF-9615535E36B1}"/>
              </a:ext>
            </a:extLst>
          </p:cNvPr>
          <p:cNvSpPr txBox="1"/>
          <p:nvPr/>
        </p:nvSpPr>
        <p:spPr>
          <a:xfrm>
            <a:off x="6491321" y="1344617"/>
            <a:ext cx="5343570" cy="954107"/>
          </a:xfrm>
          <a:prstGeom prst="rect">
            <a:avLst/>
          </a:prstGeom>
          <a:noFill/>
        </p:spPr>
        <p:txBody>
          <a:bodyPr wrap="square" rtlCol="0">
            <a:spAutoFit/>
          </a:bodyPr>
          <a:lstStyle/>
          <a:p>
            <a:r>
              <a:rPr lang="en-US" altLang="zh-CN" sz="2800" b="1" dirty="0" err="1"/>
              <a:t>DVNet</a:t>
            </a:r>
            <a:r>
              <a:rPr lang="en-US" altLang="zh-CN" sz="2800" b="1" dirty="0"/>
              <a:t>:</a:t>
            </a:r>
            <a:r>
              <a:rPr lang="zh-CN" altLang="en-US" sz="2800" b="1" dirty="0"/>
              <a:t> </a:t>
            </a:r>
            <a:r>
              <a:rPr lang="en-US" altLang="zh-CN" sz="2800" dirty="0"/>
              <a:t>a</a:t>
            </a:r>
            <a:r>
              <a:rPr lang="zh-CN" altLang="en-US" sz="2800" dirty="0"/>
              <a:t> </a:t>
            </a:r>
            <a:r>
              <a:rPr lang="en-US" altLang="zh-CN" sz="2800" dirty="0"/>
              <a:t>DAG</a:t>
            </a:r>
            <a:r>
              <a:rPr lang="zh-CN" altLang="en-US" sz="2800" dirty="0"/>
              <a:t> </a:t>
            </a:r>
            <a:r>
              <a:rPr lang="en-US" altLang="zh-CN" sz="2800" dirty="0"/>
              <a:t>representing</a:t>
            </a:r>
            <a:r>
              <a:rPr lang="zh-CN" altLang="en-US" sz="2800" dirty="0"/>
              <a:t> </a:t>
            </a:r>
            <a:r>
              <a:rPr lang="en-US" altLang="zh-CN" sz="2800" dirty="0"/>
              <a:t>all</a:t>
            </a:r>
            <a:r>
              <a:rPr lang="zh-CN" altLang="en-US" sz="2800" dirty="0"/>
              <a:t> </a:t>
            </a:r>
            <a:r>
              <a:rPr lang="en-US" altLang="zh-CN" sz="2800" dirty="0"/>
              <a:t>valid</a:t>
            </a:r>
            <a:r>
              <a:rPr lang="zh-CN" altLang="en-US" sz="2800" dirty="0"/>
              <a:t> </a:t>
            </a:r>
            <a:r>
              <a:rPr lang="en-US" altLang="zh-CN" sz="2800" dirty="0"/>
              <a:t>paths</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network</a:t>
            </a:r>
            <a:endParaRPr lang="en-US" sz="2800" dirty="0"/>
          </a:p>
        </p:txBody>
      </p:sp>
      <p:sp>
        <p:nvSpPr>
          <p:cNvPr id="86" name="TextBox 85">
            <a:extLst>
              <a:ext uri="{FF2B5EF4-FFF2-40B4-BE49-F238E27FC236}">
                <a16:creationId xmlns:a16="http://schemas.microsoft.com/office/drawing/2014/main" id="{C873E22E-1324-D144-8884-B7D19695A541}"/>
              </a:ext>
            </a:extLst>
          </p:cNvPr>
          <p:cNvSpPr txBox="1"/>
          <p:nvPr/>
        </p:nvSpPr>
        <p:spPr>
          <a:xfrm>
            <a:off x="2228167" y="2799259"/>
            <a:ext cx="2938694" cy="584775"/>
          </a:xfrm>
          <a:prstGeom prst="rect">
            <a:avLst/>
          </a:prstGeom>
          <a:noFill/>
        </p:spPr>
        <p:txBody>
          <a:bodyPr wrap="square" rtlCol="0">
            <a:spAutoFit/>
          </a:bodyPr>
          <a:lstStyle/>
          <a:p>
            <a:pPr algn="ctr"/>
            <a:r>
              <a:rPr lang="en-US" altLang="zh-CN" sz="3200" b="1" dirty="0"/>
              <a:t>X</a:t>
            </a:r>
            <a:r>
              <a:rPr lang="zh-CN" altLang="en-US" sz="3200" b="1" dirty="0"/>
              <a:t> </a:t>
            </a:r>
            <a:r>
              <a:rPr lang="en-US" altLang="zh-CN" sz="2400" dirty="0"/>
              <a:t>(DFA</a:t>
            </a:r>
            <a:r>
              <a:rPr lang="zh-CN" altLang="en-US" sz="2400" dirty="0"/>
              <a:t> </a:t>
            </a:r>
            <a:r>
              <a:rPr lang="en-US" altLang="zh-CN" sz="2400" dirty="0"/>
              <a:t>multiplication)</a:t>
            </a:r>
            <a:endParaRPr lang="en-US" sz="2400" dirty="0"/>
          </a:p>
        </p:txBody>
      </p:sp>
      <p:sp>
        <p:nvSpPr>
          <p:cNvPr id="88" name="Content Placeholder 2">
            <a:extLst>
              <a:ext uri="{FF2B5EF4-FFF2-40B4-BE49-F238E27FC236}">
                <a16:creationId xmlns:a16="http://schemas.microsoft.com/office/drawing/2014/main" id="{EDD7CD6F-5641-D346-940F-37F9E8A46159}"/>
              </a:ext>
            </a:extLst>
          </p:cNvPr>
          <p:cNvSpPr>
            <a:spLocks noGrp="1"/>
          </p:cNvSpPr>
          <p:nvPr>
            <p:ph sz="half" idx="1"/>
          </p:nvPr>
        </p:nvSpPr>
        <p:spPr>
          <a:xfrm>
            <a:off x="487851" y="5621127"/>
            <a:ext cx="5181600" cy="823394"/>
          </a:xfrm>
          <a:solidFill>
            <a:schemeClr val="accent4">
              <a:lumMod val="40000"/>
              <a:lumOff val="60000"/>
            </a:schemeClr>
          </a:solidFill>
        </p:spPr>
        <p:txBody>
          <a:bodyPr>
            <a:noAutofit/>
          </a:bodyPr>
          <a:lstStyle/>
          <a:p>
            <a:pPr marL="0" indent="0" algn="just">
              <a:buNone/>
            </a:pPr>
            <a:r>
              <a:rPr lang="en-US" b="1" dirty="0"/>
              <a:t>DP</a:t>
            </a:r>
            <a:r>
              <a:rPr lang="zh-CN" altLang="en-US" b="1" dirty="0"/>
              <a:t> </a:t>
            </a:r>
            <a:r>
              <a:rPr lang="en-US" altLang="zh-CN" b="1" dirty="0"/>
              <a:t>Verification</a:t>
            </a:r>
            <a:r>
              <a:rPr lang="en-US" altLang="zh-CN" dirty="0"/>
              <a:t>:</a:t>
            </a:r>
            <a:r>
              <a:rPr lang="zh-CN" altLang="en-US" dirty="0"/>
              <a:t> </a:t>
            </a:r>
            <a:r>
              <a:rPr lang="en-US" altLang="zh-CN" dirty="0"/>
              <a:t>count</a:t>
            </a:r>
            <a:r>
              <a:rPr lang="zh-CN" altLang="en-US" dirty="0"/>
              <a:t> </a:t>
            </a:r>
            <a:r>
              <a:rPr lang="en-US" altLang="zh-CN" dirty="0"/>
              <a:t>how</a:t>
            </a:r>
            <a:r>
              <a:rPr lang="zh-CN" altLang="en-US" dirty="0"/>
              <a:t> </a:t>
            </a:r>
            <a:r>
              <a:rPr lang="en-US" altLang="zh-CN" dirty="0"/>
              <a:t>many</a:t>
            </a:r>
            <a:r>
              <a:rPr lang="zh-CN" altLang="en-US" dirty="0"/>
              <a:t> </a:t>
            </a:r>
            <a:r>
              <a:rPr lang="en-US" altLang="zh-CN" dirty="0"/>
              <a:t>valid</a:t>
            </a:r>
            <a:r>
              <a:rPr lang="zh-CN" altLang="en-US" dirty="0"/>
              <a:t> </a:t>
            </a:r>
            <a:r>
              <a:rPr lang="en-US" altLang="zh-CN" dirty="0"/>
              <a:t>paths</a:t>
            </a:r>
            <a:r>
              <a:rPr lang="zh-CN" altLang="en-US" dirty="0"/>
              <a:t> </a:t>
            </a:r>
            <a:r>
              <a:rPr lang="en-US" altLang="zh-CN" dirty="0"/>
              <a:t>exist</a:t>
            </a:r>
            <a:r>
              <a:rPr lang="zh-CN" altLang="en-US" dirty="0"/>
              <a:t> </a:t>
            </a:r>
            <a:r>
              <a:rPr lang="en-US" altLang="zh-CN" dirty="0"/>
              <a:t>in</a:t>
            </a:r>
            <a:r>
              <a:rPr lang="zh-CN" altLang="en-US" dirty="0"/>
              <a:t> </a:t>
            </a:r>
            <a:r>
              <a:rPr lang="en-US" altLang="zh-CN" dirty="0"/>
              <a:t>the</a:t>
            </a:r>
            <a:r>
              <a:rPr lang="zh-CN" altLang="en-US" dirty="0"/>
              <a:t> </a:t>
            </a:r>
            <a:r>
              <a:rPr lang="en-US" altLang="zh-CN" dirty="0"/>
              <a:t>data</a:t>
            </a:r>
            <a:r>
              <a:rPr lang="zh-CN" altLang="en-US" dirty="0"/>
              <a:t> </a:t>
            </a:r>
            <a:r>
              <a:rPr lang="en-US" altLang="zh-CN" dirty="0"/>
              <a:t>plane.</a:t>
            </a:r>
          </a:p>
        </p:txBody>
      </p:sp>
      <p:sp>
        <p:nvSpPr>
          <p:cNvPr id="89" name="Content Placeholder 2">
            <a:extLst>
              <a:ext uri="{FF2B5EF4-FFF2-40B4-BE49-F238E27FC236}">
                <a16:creationId xmlns:a16="http://schemas.microsoft.com/office/drawing/2014/main" id="{A75128C9-47D8-E14F-B8B1-F7AE2B9F2D02}"/>
              </a:ext>
            </a:extLst>
          </p:cNvPr>
          <p:cNvSpPr txBox="1">
            <a:spLocks/>
          </p:cNvSpPr>
          <p:nvPr/>
        </p:nvSpPr>
        <p:spPr>
          <a:xfrm>
            <a:off x="5976019" y="5630865"/>
            <a:ext cx="5815091" cy="813656"/>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
            </a:r>
            <a:r>
              <a:rPr lang="en-US" altLang="zh-CN" b="1" dirty="0"/>
              <a:t>P</a:t>
            </a:r>
            <a:r>
              <a:rPr lang="zh-CN" altLang="en-US" b="1" dirty="0"/>
              <a:t> </a:t>
            </a:r>
            <a:r>
              <a:rPr lang="en-US" altLang="zh-CN" b="1" dirty="0"/>
              <a:t>Verification</a:t>
            </a:r>
            <a:r>
              <a:rPr lang="zh-CN" altLang="en-US" b="1" dirty="0"/>
              <a:t> </a:t>
            </a:r>
            <a:r>
              <a:rPr lang="en-US" altLang="zh-CN" b="1" dirty="0"/>
              <a:t>on</a:t>
            </a:r>
            <a:r>
              <a:rPr lang="zh-CN" altLang="en-US" b="1" dirty="0"/>
              <a:t> </a:t>
            </a:r>
            <a:r>
              <a:rPr lang="en-US" altLang="zh-CN" b="1" dirty="0" err="1"/>
              <a:t>DVNet</a:t>
            </a:r>
            <a:r>
              <a:rPr lang="en-US" altLang="zh-CN" dirty="0"/>
              <a:t>:</a:t>
            </a:r>
            <a:r>
              <a:rPr lang="zh-CN" altLang="en-US" dirty="0"/>
              <a:t> </a:t>
            </a:r>
            <a:r>
              <a:rPr lang="en-US" altLang="zh-CN" dirty="0"/>
              <a:t>count</a:t>
            </a:r>
            <a:r>
              <a:rPr lang="zh-CN" altLang="en-US" dirty="0"/>
              <a:t> </a:t>
            </a:r>
            <a:r>
              <a:rPr lang="en-US" altLang="zh-CN" dirty="0"/>
              <a:t>valid</a:t>
            </a:r>
            <a:r>
              <a:rPr lang="zh-CN" altLang="en-US" dirty="0"/>
              <a:t> </a:t>
            </a:r>
            <a:r>
              <a:rPr lang="en-US" altLang="zh-CN" dirty="0"/>
              <a:t>paths</a:t>
            </a:r>
            <a:r>
              <a:rPr lang="zh-CN" altLang="en-US" dirty="0"/>
              <a:t> </a:t>
            </a:r>
            <a:r>
              <a:rPr lang="en-US" altLang="zh-CN" dirty="0">
                <a:solidFill>
                  <a:srgbClr val="FF0000"/>
                </a:solidFill>
              </a:rPr>
              <a:t>via</a:t>
            </a:r>
            <a:r>
              <a:rPr lang="zh-CN" altLang="en-US" dirty="0">
                <a:solidFill>
                  <a:srgbClr val="FF0000"/>
                </a:solidFill>
              </a:rPr>
              <a:t> </a:t>
            </a:r>
            <a:r>
              <a:rPr lang="en-US" altLang="zh-CN" dirty="0">
                <a:solidFill>
                  <a:srgbClr val="FF0000"/>
                </a:solidFill>
              </a:rPr>
              <a:t>reverse</a:t>
            </a:r>
            <a:r>
              <a:rPr lang="zh-CN" altLang="en-US" dirty="0">
                <a:solidFill>
                  <a:srgbClr val="FF0000"/>
                </a:solidFill>
              </a:rPr>
              <a:t> </a:t>
            </a:r>
            <a:r>
              <a:rPr lang="en-US" altLang="zh-CN" dirty="0">
                <a:solidFill>
                  <a:srgbClr val="FF0000"/>
                </a:solidFill>
              </a:rPr>
              <a:t>topological</a:t>
            </a:r>
            <a:r>
              <a:rPr lang="zh-CN" altLang="en-US" dirty="0">
                <a:solidFill>
                  <a:srgbClr val="FF0000"/>
                </a:solidFill>
              </a:rPr>
              <a:t> </a:t>
            </a:r>
            <a:r>
              <a:rPr lang="en-US" altLang="zh-CN" dirty="0">
                <a:solidFill>
                  <a:srgbClr val="FF0000"/>
                </a:solidFill>
              </a:rPr>
              <a:t>traversal</a:t>
            </a:r>
            <a:endParaRPr lang="en-US" dirty="0">
              <a:solidFill>
                <a:srgbClr val="FF0000"/>
              </a:solidFill>
            </a:endParaRPr>
          </a:p>
          <a:p>
            <a:pPr algn="just"/>
            <a:endParaRPr lang="en-US" dirty="0"/>
          </a:p>
          <a:p>
            <a:endParaRPr lang="en-US" dirty="0"/>
          </a:p>
        </p:txBody>
      </p:sp>
    </p:spTree>
    <p:extLst>
      <p:ext uri="{BB962C8B-B14F-4D97-AF65-F5344CB8AC3E}">
        <p14:creationId xmlns:p14="http://schemas.microsoft.com/office/powerpoint/2010/main" val="9675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5" grpId="0"/>
      <p:bldP spid="88" grpId="0" build="p" animBg="1"/>
      <p:bldP spid="8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a:extLst>
              <a:ext uri="{FF2B5EF4-FFF2-40B4-BE49-F238E27FC236}">
                <a16:creationId xmlns:a16="http://schemas.microsoft.com/office/drawing/2014/main" id="{8CAD84BF-8E5F-E944-A8D2-5E8D6707267A}"/>
              </a:ext>
            </a:extLst>
          </p:cNvPr>
          <p:cNvSpPr>
            <a:spLocks noGrp="1"/>
          </p:cNvSpPr>
          <p:nvPr>
            <p:ph idx="1"/>
          </p:nvPr>
        </p:nvSpPr>
        <p:spPr>
          <a:xfrm>
            <a:off x="838200" y="1644388"/>
            <a:ext cx="10515600" cy="4486275"/>
          </a:xfrm>
        </p:spPr>
        <p:txBody>
          <a:bodyPr/>
          <a:lstStyle/>
          <a:p>
            <a:r>
              <a:rPr lang="en-US" altLang="zh-CN" dirty="0"/>
              <a:t>Each</a:t>
            </a:r>
            <a:r>
              <a:rPr lang="zh-CN" altLang="en-US" dirty="0"/>
              <a:t> </a:t>
            </a:r>
            <a:r>
              <a:rPr lang="en-US" altLang="zh-CN" dirty="0"/>
              <a:t>node</a:t>
            </a:r>
            <a:r>
              <a:rPr lang="zh-CN" altLang="en-US" dirty="0"/>
              <a:t> </a:t>
            </a:r>
            <a:r>
              <a:rPr lang="en-US" altLang="zh-CN" dirty="0"/>
              <a:t>counts</a:t>
            </a:r>
            <a:r>
              <a:rPr lang="zh-CN" altLang="en-US" dirty="0"/>
              <a:t> </a:t>
            </a:r>
            <a:r>
              <a:rPr lang="en-US" altLang="zh-CN" dirty="0"/>
              <a:t>#</a:t>
            </a:r>
            <a:r>
              <a:rPr lang="zh-CN" altLang="en-US" dirty="0"/>
              <a:t> </a:t>
            </a:r>
            <a:r>
              <a:rPr lang="en-US" altLang="zh-CN" dirty="0"/>
              <a:t>of</a:t>
            </a:r>
            <a:r>
              <a:rPr lang="zh-CN" altLang="en-US" dirty="0"/>
              <a:t> </a:t>
            </a:r>
            <a:r>
              <a:rPr lang="en-US" altLang="zh-CN" dirty="0"/>
              <a:t>downstream</a:t>
            </a:r>
            <a:r>
              <a:rPr lang="zh-CN" altLang="en-US" dirty="0"/>
              <a:t> </a:t>
            </a:r>
            <a:r>
              <a:rPr lang="en-US" altLang="zh-CN" dirty="0"/>
              <a:t>paths</a:t>
            </a:r>
            <a:r>
              <a:rPr lang="zh-CN" altLang="en-US" dirty="0"/>
              <a:t> </a:t>
            </a:r>
            <a:r>
              <a:rPr lang="en-US" altLang="zh-CN" dirty="0"/>
              <a:t>provided</a:t>
            </a:r>
            <a:r>
              <a:rPr lang="zh-CN" altLang="en-US" dirty="0"/>
              <a:t> </a:t>
            </a:r>
            <a:r>
              <a:rPr lang="en-US" altLang="zh-CN" dirty="0"/>
              <a:t>by</a:t>
            </a:r>
            <a:r>
              <a:rPr lang="zh-CN" altLang="en-US" dirty="0"/>
              <a:t> </a:t>
            </a:r>
            <a:r>
              <a:rPr lang="en-US" altLang="zh-CN" dirty="0"/>
              <a:t>data</a:t>
            </a:r>
            <a:r>
              <a:rPr lang="zh-CN" altLang="en-US" dirty="0"/>
              <a:t> </a:t>
            </a:r>
            <a:r>
              <a:rPr lang="en-US" altLang="zh-CN" dirty="0"/>
              <a:t>plane</a:t>
            </a:r>
            <a:r>
              <a:rPr lang="zh-CN" altLang="en-US" dirty="0"/>
              <a:t> </a:t>
            </a:r>
            <a:r>
              <a:rPr lang="en-US" altLang="zh-CN" dirty="0"/>
              <a:t>in</a:t>
            </a:r>
            <a:r>
              <a:rPr lang="zh-CN" altLang="en-US" dirty="0"/>
              <a:t> </a:t>
            </a:r>
            <a:r>
              <a:rPr lang="en-US" altLang="zh-CN" dirty="0"/>
              <a:t>reverse</a:t>
            </a:r>
            <a:r>
              <a:rPr lang="zh-CN" altLang="en-US" dirty="0"/>
              <a:t> </a:t>
            </a:r>
            <a:r>
              <a:rPr lang="en-US" altLang="zh-CN" dirty="0"/>
              <a:t>topological</a:t>
            </a:r>
            <a:r>
              <a:rPr lang="zh-CN" altLang="en-US" dirty="0"/>
              <a:t> </a:t>
            </a:r>
            <a:r>
              <a:rPr lang="en-US" altLang="zh-CN" dirty="0"/>
              <a:t>order</a:t>
            </a:r>
            <a:endParaRPr lang="en-US" dirty="0"/>
          </a:p>
        </p:txBody>
      </p:sp>
      <p:sp>
        <p:nvSpPr>
          <p:cNvPr id="2" name="Title 1">
            <a:extLst>
              <a:ext uri="{FF2B5EF4-FFF2-40B4-BE49-F238E27FC236}">
                <a16:creationId xmlns:a16="http://schemas.microsoft.com/office/drawing/2014/main" id="{F2244AF2-1228-6143-9BE9-FA79B0C02FC8}"/>
              </a:ext>
            </a:extLst>
          </p:cNvPr>
          <p:cNvSpPr>
            <a:spLocks noGrp="1"/>
          </p:cNvSpPr>
          <p:nvPr>
            <p:ph type="title"/>
          </p:nvPr>
        </p:nvSpPr>
        <p:spPr>
          <a:xfrm>
            <a:off x="838200" y="365125"/>
            <a:ext cx="7444136" cy="1325563"/>
          </a:xfrm>
        </p:spPr>
        <p:txBody>
          <a:bodyPr>
            <a:normAutofit/>
          </a:bodyPr>
          <a:lstStyle/>
          <a:p>
            <a:r>
              <a:rPr lang="en-US" altLang="zh-CN" dirty="0"/>
              <a:t>Step</a:t>
            </a:r>
            <a:r>
              <a:rPr lang="zh-CN" altLang="en-US" dirty="0"/>
              <a:t> </a:t>
            </a:r>
            <a:r>
              <a:rPr lang="en-US" altLang="zh-CN" dirty="0"/>
              <a:t>3:</a:t>
            </a:r>
            <a:r>
              <a:rPr lang="zh-CN" altLang="en-US" dirty="0"/>
              <a:t> </a:t>
            </a:r>
            <a:r>
              <a:rPr lang="en-US" altLang="zh-CN" dirty="0"/>
              <a:t>From</a:t>
            </a:r>
            <a:r>
              <a:rPr lang="zh-CN" altLang="en-US" dirty="0"/>
              <a:t> </a:t>
            </a:r>
            <a:r>
              <a:rPr lang="en-US" altLang="zh-CN" dirty="0"/>
              <a:t>Verification</a:t>
            </a:r>
            <a:r>
              <a:rPr lang="zh-CN" altLang="en-US" dirty="0"/>
              <a:t> </a:t>
            </a:r>
            <a:r>
              <a:rPr lang="en-US" altLang="zh-CN" dirty="0"/>
              <a:t>in</a:t>
            </a:r>
            <a:r>
              <a:rPr lang="zh-CN" altLang="en-US" dirty="0"/>
              <a:t> </a:t>
            </a:r>
            <a:r>
              <a:rPr lang="en-US" altLang="zh-CN" dirty="0"/>
              <a:t>Network</a:t>
            </a:r>
            <a:r>
              <a:rPr lang="zh-CN" altLang="en-US" dirty="0"/>
              <a:t> </a:t>
            </a:r>
            <a:r>
              <a:rPr lang="en-US" altLang="zh-CN" dirty="0"/>
              <a:t>to</a:t>
            </a:r>
            <a:r>
              <a:rPr lang="zh-CN" altLang="en-US" dirty="0"/>
              <a:t> </a:t>
            </a:r>
            <a:r>
              <a:rPr lang="en-US" altLang="zh-CN" dirty="0"/>
              <a:t>Counting</a:t>
            </a:r>
            <a:r>
              <a:rPr lang="zh-CN" altLang="en-US" dirty="0"/>
              <a:t> </a:t>
            </a:r>
            <a:r>
              <a:rPr lang="en-US" altLang="zh-CN" dirty="0"/>
              <a:t>in</a:t>
            </a:r>
            <a:r>
              <a:rPr lang="zh-CN" altLang="en-US" dirty="0"/>
              <a:t> </a:t>
            </a:r>
            <a:r>
              <a:rPr lang="en-US" altLang="zh-CN" dirty="0" err="1"/>
              <a:t>DVNet</a:t>
            </a:r>
            <a:endParaRPr lang="en-US" dirty="0"/>
          </a:p>
        </p:txBody>
      </p:sp>
      <p:sp>
        <p:nvSpPr>
          <p:cNvPr id="4" name="Slide Number Placeholder 3">
            <a:extLst>
              <a:ext uri="{FF2B5EF4-FFF2-40B4-BE49-F238E27FC236}">
                <a16:creationId xmlns:a16="http://schemas.microsoft.com/office/drawing/2014/main" id="{69B6EC06-99AA-B446-91E0-8E708DFA2AFB}"/>
              </a:ext>
            </a:extLst>
          </p:cNvPr>
          <p:cNvSpPr>
            <a:spLocks noGrp="1"/>
          </p:cNvSpPr>
          <p:nvPr>
            <p:ph type="sldNum" sz="quarter" idx="12"/>
          </p:nvPr>
        </p:nvSpPr>
        <p:spPr/>
        <p:txBody>
          <a:bodyPr/>
          <a:lstStyle/>
          <a:p>
            <a:fld id="{1083CBEB-A62C-7547-B7F6-B847810FF90F}" type="slidenum">
              <a:rPr lang="en-US" smtClean="0"/>
              <a:t>12</a:t>
            </a:fld>
            <a:endParaRPr lang="en-US"/>
          </a:p>
        </p:txBody>
      </p:sp>
      <p:sp>
        <p:nvSpPr>
          <p:cNvPr id="8" name="Oval 7">
            <a:extLst>
              <a:ext uri="{FF2B5EF4-FFF2-40B4-BE49-F238E27FC236}">
                <a16:creationId xmlns:a16="http://schemas.microsoft.com/office/drawing/2014/main" id="{90E31C39-270A-2F42-8451-DD129C7FFE2D}"/>
              </a:ext>
            </a:extLst>
          </p:cNvPr>
          <p:cNvSpPr/>
          <p:nvPr/>
        </p:nvSpPr>
        <p:spPr>
          <a:xfrm>
            <a:off x="4873334" y="362307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S1</a:t>
            </a:r>
            <a:endParaRPr lang="en-US" sz="2400" b="1" dirty="0">
              <a:solidFill>
                <a:schemeClr val="tx1"/>
              </a:solidFill>
            </a:endParaRPr>
          </a:p>
        </p:txBody>
      </p:sp>
      <p:sp>
        <p:nvSpPr>
          <p:cNvPr id="9" name="Oval 8">
            <a:extLst>
              <a:ext uri="{FF2B5EF4-FFF2-40B4-BE49-F238E27FC236}">
                <a16:creationId xmlns:a16="http://schemas.microsoft.com/office/drawing/2014/main" id="{8C407370-CA62-E446-AA0E-3FA38A570538}"/>
              </a:ext>
            </a:extLst>
          </p:cNvPr>
          <p:cNvSpPr/>
          <p:nvPr/>
        </p:nvSpPr>
        <p:spPr>
          <a:xfrm>
            <a:off x="7659253" y="266568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B1</a:t>
            </a:r>
            <a:endParaRPr lang="en-US" sz="2400" b="1" dirty="0">
              <a:solidFill>
                <a:schemeClr val="tx1"/>
              </a:solidFill>
            </a:endParaRPr>
          </a:p>
        </p:txBody>
      </p:sp>
      <p:sp>
        <p:nvSpPr>
          <p:cNvPr id="10" name="Oval 9">
            <a:extLst>
              <a:ext uri="{FF2B5EF4-FFF2-40B4-BE49-F238E27FC236}">
                <a16:creationId xmlns:a16="http://schemas.microsoft.com/office/drawing/2014/main" id="{98CAC283-B3DE-344C-A205-7EB9FB1F06F6}"/>
              </a:ext>
            </a:extLst>
          </p:cNvPr>
          <p:cNvSpPr/>
          <p:nvPr/>
        </p:nvSpPr>
        <p:spPr>
          <a:xfrm>
            <a:off x="8878564" y="266276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C2</a:t>
            </a:r>
            <a:endParaRPr lang="en-US" sz="2400" b="1" dirty="0">
              <a:solidFill>
                <a:schemeClr val="tx1"/>
              </a:solidFill>
            </a:endParaRPr>
          </a:p>
        </p:txBody>
      </p:sp>
      <p:sp>
        <p:nvSpPr>
          <p:cNvPr id="11" name="Oval 10">
            <a:extLst>
              <a:ext uri="{FF2B5EF4-FFF2-40B4-BE49-F238E27FC236}">
                <a16:creationId xmlns:a16="http://schemas.microsoft.com/office/drawing/2014/main" id="{15437E75-B587-004F-934D-43DBB74C7C55}"/>
              </a:ext>
            </a:extLst>
          </p:cNvPr>
          <p:cNvSpPr/>
          <p:nvPr/>
        </p:nvSpPr>
        <p:spPr>
          <a:xfrm>
            <a:off x="7659253" y="6175399"/>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B2</a:t>
            </a:r>
            <a:endParaRPr lang="en-US" sz="2400" b="1" dirty="0">
              <a:solidFill>
                <a:schemeClr val="tx1"/>
              </a:solidFill>
            </a:endParaRPr>
          </a:p>
        </p:txBody>
      </p:sp>
      <p:sp>
        <p:nvSpPr>
          <p:cNvPr id="12" name="Oval 11">
            <a:extLst>
              <a:ext uri="{FF2B5EF4-FFF2-40B4-BE49-F238E27FC236}">
                <a16:creationId xmlns:a16="http://schemas.microsoft.com/office/drawing/2014/main" id="{7F74FA56-2BF5-9B45-91FE-B0DDFFCAB4F3}"/>
              </a:ext>
            </a:extLst>
          </p:cNvPr>
          <p:cNvSpPr/>
          <p:nvPr/>
        </p:nvSpPr>
        <p:spPr>
          <a:xfrm>
            <a:off x="8889812" y="4692691"/>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C1</a:t>
            </a:r>
            <a:endParaRPr lang="en-US" sz="2400" b="1" dirty="0">
              <a:solidFill>
                <a:schemeClr val="tx1"/>
              </a:solidFill>
            </a:endParaRPr>
          </a:p>
        </p:txBody>
      </p:sp>
      <p:cxnSp>
        <p:nvCxnSpPr>
          <p:cNvPr id="13" name="Straight Connector 12">
            <a:extLst>
              <a:ext uri="{FF2B5EF4-FFF2-40B4-BE49-F238E27FC236}">
                <a16:creationId xmlns:a16="http://schemas.microsoft.com/office/drawing/2014/main" id="{06A331E2-C8A4-1D40-8FB6-A21DD7C19A7F}"/>
              </a:ext>
            </a:extLst>
          </p:cNvPr>
          <p:cNvCxnSpPr>
            <a:cxnSpLocks/>
            <a:stCxn id="8" idx="6"/>
            <a:endCxn id="48" idx="2"/>
          </p:cNvCxnSpPr>
          <p:nvPr/>
        </p:nvCxnSpPr>
        <p:spPr>
          <a:xfrm>
            <a:off x="5351451" y="3880775"/>
            <a:ext cx="48079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7C956B-1B49-984D-9946-69E9C86CD27B}"/>
              </a:ext>
            </a:extLst>
          </p:cNvPr>
          <p:cNvCxnSpPr>
            <a:cxnSpLocks/>
            <a:stCxn id="48" idx="7"/>
            <a:endCxn id="9" idx="2"/>
          </p:cNvCxnSpPr>
          <p:nvPr/>
        </p:nvCxnSpPr>
        <p:spPr>
          <a:xfrm flipV="1">
            <a:off x="6240344" y="2923386"/>
            <a:ext cx="1418909" cy="77516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7E7152-67E8-AA44-8AB7-F665BF5DADB9}"/>
              </a:ext>
            </a:extLst>
          </p:cNvPr>
          <p:cNvCxnSpPr>
            <a:cxnSpLocks/>
            <a:stCxn id="9" idx="6"/>
            <a:endCxn id="10" idx="2"/>
          </p:cNvCxnSpPr>
          <p:nvPr/>
        </p:nvCxnSpPr>
        <p:spPr>
          <a:xfrm flipV="1">
            <a:off x="8137371" y="2920466"/>
            <a:ext cx="741193" cy="292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691BE0-ED49-5143-8C8F-4A45109DAD13}"/>
              </a:ext>
            </a:extLst>
          </p:cNvPr>
          <p:cNvCxnSpPr>
            <a:cxnSpLocks/>
            <a:stCxn id="9" idx="5"/>
            <a:endCxn id="52" idx="1"/>
          </p:cNvCxnSpPr>
          <p:nvPr/>
        </p:nvCxnSpPr>
        <p:spPr>
          <a:xfrm>
            <a:off x="8067352" y="3105611"/>
            <a:ext cx="876709" cy="55854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AD6BB-19BD-3443-AEDA-6A1ABFE2DEFE}"/>
              </a:ext>
            </a:extLst>
          </p:cNvPr>
          <p:cNvCxnSpPr>
            <a:cxnSpLocks/>
            <a:stCxn id="10" idx="6"/>
            <a:endCxn id="57" idx="0"/>
          </p:cNvCxnSpPr>
          <p:nvPr/>
        </p:nvCxnSpPr>
        <p:spPr>
          <a:xfrm>
            <a:off x="9356681" y="2920466"/>
            <a:ext cx="840387" cy="6686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C856C1-C085-CA46-936E-FCFE28114E60}"/>
              </a:ext>
            </a:extLst>
          </p:cNvPr>
          <p:cNvCxnSpPr>
            <a:cxnSpLocks/>
            <a:stCxn id="53" idx="2"/>
            <a:endCxn id="12" idx="0"/>
          </p:cNvCxnSpPr>
          <p:nvPr/>
        </p:nvCxnSpPr>
        <p:spPr>
          <a:xfrm flipH="1">
            <a:off x="9128871" y="4096015"/>
            <a:ext cx="31506" cy="59667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3FE6E3-5AEE-A448-BC57-D2FE4960AF4E}"/>
              </a:ext>
            </a:extLst>
          </p:cNvPr>
          <p:cNvCxnSpPr>
            <a:cxnSpLocks/>
            <a:stCxn id="48" idx="5"/>
            <a:endCxn id="50" idx="1"/>
          </p:cNvCxnSpPr>
          <p:nvPr/>
        </p:nvCxnSpPr>
        <p:spPr>
          <a:xfrm>
            <a:off x="6240344" y="4063000"/>
            <a:ext cx="1489575" cy="70426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70D43D-687E-C341-B1CE-DBF3367D8D3B}"/>
              </a:ext>
            </a:extLst>
          </p:cNvPr>
          <p:cNvCxnSpPr>
            <a:cxnSpLocks/>
            <a:stCxn id="50" idx="4"/>
            <a:endCxn id="11" idx="0"/>
          </p:cNvCxnSpPr>
          <p:nvPr/>
        </p:nvCxnSpPr>
        <p:spPr>
          <a:xfrm flipH="1">
            <a:off x="7898312" y="5207195"/>
            <a:ext cx="647" cy="96820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F0A98E-FBE6-F641-BDEE-D66667E71E2B}"/>
              </a:ext>
            </a:extLst>
          </p:cNvPr>
          <p:cNvCxnSpPr>
            <a:cxnSpLocks/>
            <a:stCxn id="50" idx="6"/>
            <a:endCxn id="12" idx="2"/>
          </p:cNvCxnSpPr>
          <p:nvPr/>
        </p:nvCxnSpPr>
        <p:spPr>
          <a:xfrm>
            <a:off x="8138017" y="4949489"/>
            <a:ext cx="751795" cy="90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91E7CB2-7978-6E45-8C72-0CBD4A6B53C5}"/>
              </a:ext>
            </a:extLst>
          </p:cNvPr>
          <p:cNvCxnSpPr>
            <a:cxnSpLocks/>
            <a:stCxn id="52" idx="5"/>
            <a:endCxn id="54" idx="1"/>
          </p:cNvCxnSpPr>
          <p:nvPr/>
        </p:nvCxnSpPr>
        <p:spPr>
          <a:xfrm>
            <a:off x="9282140" y="4028606"/>
            <a:ext cx="738832" cy="222227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CB7AD8-66AD-9241-9B21-BB7F51EBEDAD}"/>
              </a:ext>
            </a:extLst>
          </p:cNvPr>
          <p:cNvCxnSpPr>
            <a:cxnSpLocks/>
            <a:stCxn id="57" idx="4"/>
            <a:endCxn id="54" idx="0"/>
          </p:cNvCxnSpPr>
          <p:nvPr/>
        </p:nvCxnSpPr>
        <p:spPr>
          <a:xfrm flipH="1">
            <a:off x="10190012" y="4104477"/>
            <a:ext cx="7057" cy="207092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7415BC-6ED1-824A-8817-3D30055CCD4D}"/>
              </a:ext>
            </a:extLst>
          </p:cNvPr>
          <p:cNvCxnSpPr>
            <a:cxnSpLocks/>
            <a:endCxn id="54" idx="2"/>
          </p:cNvCxnSpPr>
          <p:nvPr/>
        </p:nvCxnSpPr>
        <p:spPr>
          <a:xfrm>
            <a:off x="7984748" y="5179704"/>
            <a:ext cx="1966205" cy="12534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6CF234-AE6D-7844-A192-4836BE230B40}"/>
              </a:ext>
            </a:extLst>
          </p:cNvPr>
          <p:cNvCxnSpPr>
            <a:cxnSpLocks/>
            <a:stCxn id="12" idx="6"/>
            <a:endCxn id="54" idx="1"/>
          </p:cNvCxnSpPr>
          <p:nvPr/>
        </p:nvCxnSpPr>
        <p:spPr>
          <a:xfrm>
            <a:off x="9367929" y="4950397"/>
            <a:ext cx="653042" cy="130048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96668C0-7263-794B-BD8F-5FDC2CE5ABCE}"/>
              </a:ext>
            </a:extLst>
          </p:cNvPr>
          <p:cNvCxnSpPr>
            <a:cxnSpLocks/>
            <a:stCxn id="11" idx="7"/>
          </p:cNvCxnSpPr>
          <p:nvPr/>
        </p:nvCxnSpPr>
        <p:spPr>
          <a:xfrm flipV="1">
            <a:off x="8067352" y="5065230"/>
            <a:ext cx="818079" cy="118565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B5CB8C-7554-B344-A50C-40B316A36865}"/>
              </a:ext>
            </a:extLst>
          </p:cNvPr>
          <p:cNvCxnSpPr>
            <a:cxnSpLocks/>
            <a:endCxn id="8" idx="2"/>
          </p:cNvCxnSpPr>
          <p:nvPr/>
        </p:nvCxnSpPr>
        <p:spPr>
          <a:xfrm>
            <a:off x="4610099" y="3880775"/>
            <a:ext cx="26323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7BF678D-A34D-7645-9CD8-F39BBCCC6737}"/>
              </a:ext>
            </a:extLst>
          </p:cNvPr>
          <p:cNvGrpSpPr/>
          <p:nvPr/>
        </p:nvGrpSpPr>
        <p:grpSpPr>
          <a:xfrm>
            <a:off x="9937167" y="3589066"/>
            <a:ext cx="619080" cy="515411"/>
            <a:chOff x="9422064" y="2337433"/>
            <a:chExt cx="932276" cy="720000"/>
          </a:xfrm>
        </p:grpSpPr>
        <p:sp>
          <p:nvSpPr>
            <p:cNvPr id="57" name="Oval 56">
              <a:extLst>
                <a:ext uri="{FF2B5EF4-FFF2-40B4-BE49-F238E27FC236}">
                  <a16:creationId xmlns:a16="http://schemas.microsoft.com/office/drawing/2014/main" id="{45AB9773-B4D5-D643-9C39-85BF176312A2}"/>
                </a:ext>
              </a:extLst>
            </p:cNvPr>
            <p:cNvSpPr/>
            <p:nvPr/>
          </p:nvSpPr>
          <p:spPr>
            <a:xfrm>
              <a:off x="9453451" y="233743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8" name="TextBox 57">
              <a:extLst>
                <a:ext uri="{FF2B5EF4-FFF2-40B4-BE49-F238E27FC236}">
                  <a16:creationId xmlns:a16="http://schemas.microsoft.com/office/drawing/2014/main" id="{DC2A818C-E82C-F24D-B990-CA9D2A16C237}"/>
                </a:ext>
              </a:extLst>
            </p:cNvPr>
            <p:cNvSpPr txBox="1"/>
            <p:nvPr/>
          </p:nvSpPr>
          <p:spPr>
            <a:xfrm>
              <a:off x="9422064" y="2369465"/>
              <a:ext cx="932276" cy="644919"/>
            </a:xfrm>
            <a:prstGeom prst="rect">
              <a:avLst/>
            </a:prstGeom>
            <a:noFill/>
          </p:spPr>
          <p:txBody>
            <a:bodyPr wrap="none" rtlCol="0">
              <a:spAutoFit/>
            </a:bodyPr>
            <a:lstStyle/>
            <a:p>
              <a:r>
                <a:rPr lang="en-US" sz="2400" b="1" dirty="0"/>
                <a:t>W2</a:t>
              </a:r>
            </a:p>
          </p:txBody>
        </p:sp>
      </p:grpSp>
      <p:grpSp>
        <p:nvGrpSpPr>
          <p:cNvPr id="29" name="Group 28">
            <a:extLst>
              <a:ext uri="{FF2B5EF4-FFF2-40B4-BE49-F238E27FC236}">
                <a16:creationId xmlns:a16="http://schemas.microsoft.com/office/drawing/2014/main" id="{2DFDA0A0-BF14-7A4D-94B8-85CA2765842C}"/>
              </a:ext>
            </a:extLst>
          </p:cNvPr>
          <p:cNvGrpSpPr/>
          <p:nvPr/>
        </p:nvGrpSpPr>
        <p:grpSpPr>
          <a:xfrm>
            <a:off x="9950953" y="6175399"/>
            <a:ext cx="544844" cy="515411"/>
            <a:chOff x="9453450" y="4422160"/>
            <a:chExt cx="820484" cy="720000"/>
          </a:xfrm>
        </p:grpSpPr>
        <p:sp>
          <p:nvSpPr>
            <p:cNvPr id="54" name="Oval 53">
              <a:extLst>
                <a:ext uri="{FF2B5EF4-FFF2-40B4-BE49-F238E27FC236}">
                  <a16:creationId xmlns:a16="http://schemas.microsoft.com/office/drawing/2014/main" id="{934F3D67-FD1C-3045-A489-34D064176425}"/>
                </a:ext>
              </a:extLst>
            </p:cNvPr>
            <p:cNvSpPr/>
            <p:nvPr/>
          </p:nvSpPr>
          <p:spPr>
            <a:xfrm>
              <a:off x="9453450" y="442216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55" name="Oval 54">
              <a:extLst>
                <a:ext uri="{FF2B5EF4-FFF2-40B4-BE49-F238E27FC236}">
                  <a16:creationId xmlns:a16="http://schemas.microsoft.com/office/drawing/2014/main" id="{B5DDFF49-49DC-6440-A763-9C9987BC1D49}"/>
                </a:ext>
              </a:extLst>
            </p:cNvPr>
            <p:cNvSpPr/>
            <p:nvPr/>
          </p:nvSpPr>
          <p:spPr>
            <a:xfrm>
              <a:off x="9501906" y="4478658"/>
              <a:ext cx="612000" cy="612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6" name="TextBox 55">
              <a:extLst>
                <a:ext uri="{FF2B5EF4-FFF2-40B4-BE49-F238E27FC236}">
                  <a16:creationId xmlns:a16="http://schemas.microsoft.com/office/drawing/2014/main" id="{8663C7EB-ACD6-3548-AC25-9B22C8C605A0}"/>
                </a:ext>
              </a:extLst>
            </p:cNvPr>
            <p:cNvSpPr txBox="1"/>
            <p:nvPr/>
          </p:nvSpPr>
          <p:spPr>
            <a:xfrm>
              <a:off x="9469598" y="4458995"/>
              <a:ext cx="804336" cy="644920"/>
            </a:xfrm>
            <a:prstGeom prst="rect">
              <a:avLst/>
            </a:prstGeom>
            <a:noFill/>
          </p:spPr>
          <p:txBody>
            <a:bodyPr wrap="none" rtlCol="0">
              <a:spAutoFit/>
            </a:bodyPr>
            <a:lstStyle/>
            <a:p>
              <a:r>
                <a:rPr lang="en-US" altLang="zh-CN" sz="2400" b="1" dirty="0"/>
                <a:t>D1</a:t>
              </a:r>
              <a:endParaRPr lang="en-US" sz="2400" b="1" dirty="0"/>
            </a:p>
          </p:txBody>
        </p:sp>
      </p:grpSp>
      <p:grpSp>
        <p:nvGrpSpPr>
          <p:cNvPr id="30" name="Group 29">
            <a:extLst>
              <a:ext uri="{FF2B5EF4-FFF2-40B4-BE49-F238E27FC236}">
                <a16:creationId xmlns:a16="http://schemas.microsoft.com/office/drawing/2014/main" id="{EC467613-94BE-9042-8386-FF1FA990D11B}"/>
              </a:ext>
            </a:extLst>
          </p:cNvPr>
          <p:cNvGrpSpPr/>
          <p:nvPr/>
        </p:nvGrpSpPr>
        <p:grpSpPr>
          <a:xfrm>
            <a:off x="8850837" y="3588675"/>
            <a:ext cx="619080" cy="515411"/>
            <a:chOff x="8400107" y="2337063"/>
            <a:chExt cx="932276" cy="720000"/>
          </a:xfrm>
        </p:grpSpPr>
        <p:sp>
          <p:nvSpPr>
            <p:cNvPr id="52" name="Oval 51">
              <a:extLst>
                <a:ext uri="{FF2B5EF4-FFF2-40B4-BE49-F238E27FC236}">
                  <a16:creationId xmlns:a16="http://schemas.microsoft.com/office/drawing/2014/main" id="{687CDCBF-8785-C542-AE0C-921AC9EEA7E1}"/>
                </a:ext>
              </a:extLst>
            </p:cNvPr>
            <p:cNvSpPr/>
            <p:nvPr/>
          </p:nvSpPr>
          <p:spPr>
            <a:xfrm>
              <a:off x="8435051"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3" name="TextBox 52">
              <a:extLst>
                <a:ext uri="{FF2B5EF4-FFF2-40B4-BE49-F238E27FC236}">
                  <a16:creationId xmlns:a16="http://schemas.microsoft.com/office/drawing/2014/main" id="{522AB82A-0414-1547-B8CD-1FAC109FC149}"/>
                </a:ext>
              </a:extLst>
            </p:cNvPr>
            <p:cNvSpPr txBox="1"/>
            <p:nvPr/>
          </p:nvSpPr>
          <p:spPr>
            <a:xfrm>
              <a:off x="8400107" y="2400868"/>
              <a:ext cx="932276" cy="644920"/>
            </a:xfrm>
            <a:prstGeom prst="rect">
              <a:avLst/>
            </a:prstGeom>
            <a:noFill/>
          </p:spPr>
          <p:txBody>
            <a:bodyPr wrap="none" rtlCol="0">
              <a:spAutoFit/>
            </a:bodyPr>
            <a:lstStyle/>
            <a:p>
              <a:r>
                <a:rPr lang="en-US" sz="2400" b="1" dirty="0"/>
                <a:t>W</a:t>
              </a:r>
              <a:r>
                <a:rPr lang="en-US" altLang="zh-CN" sz="2400" b="1" dirty="0"/>
                <a:t>1</a:t>
              </a:r>
              <a:endParaRPr lang="en-US" sz="2400" b="1" dirty="0"/>
            </a:p>
          </p:txBody>
        </p:sp>
      </p:grpSp>
      <p:grpSp>
        <p:nvGrpSpPr>
          <p:cNvPr id="31" name="Group 30">
            <a:extLst>
              <a:ext uri="{FF2B5EF4-FFF2-40B4-BE49-F238E27FC236}">
                <a16:creationId xmlns:a16="http://schemas.microsoft.com/office/drawing/2014/main" id="{66E1071E-56E9-DF4A-84A4-1EE96F7EBD0A}"/>
              </a:ext>
            </a:extLst>
          </p:cNvPr>
          <p:cNvGrpSpPr/>
          <p:nvPr/>
        </p:nvGrpSpPr>
        <p:grpSpPr>
          <a:xfrm>
            <a:off x="7623038" y="4691783"/>
            <a:ext cx="619080" cy="515411"/>
            <a:chOff x="7174724" y="3267308"/>
            <a:chExt cx="932276" cy="720000"/>
          </a:xfrm>
        </p:grpSpPr>
        <p:sp>
          <p:nvSpPr>
            <p:cNvPr id="50" name="Oval 49">
              <a:extLst>
                <a:ext uri="{FF2B5EF4-FFF2-40B4-BE49-F238E27FC236}">
                  <a16:creationId xmlns:a16="http://schemas.microsoft.com/office/drawing/2014/main" id="{2B7668F2-FBBF-0047-B554-C5274B1D8279}"/>
                </a:ext>
              </a:extLst>
            </p:cNvPr>
            <p:cNvSpPr/>
            <p:nvPr/>
          </p:nvSpPr>
          <p:spPr>
            <a:xfrm>
              <a:off x="7230235" y="3267308"/>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1" name="TextBox 50">
              <a:extLst>
                <a:ext uri="{FF2B5EF4-FFF2-40B4-BE49-F238E27FC236}">
                  <a16:creationId xmlns:a16="http://schemas.microsoft.com/office/drawing/2014/main" id="{CD4C4B50-5497-8F48-A08B-4D3D255D97F0}"/>
                </a:ext>
              </a:extLst>
            </p:cNvPr>
            <p:cNvSpPr txBox="1"/>
            <p:nvPr/>
          </p:nvSpPr>
          <p:spPr>
            <a:xfrm>
              <a:off x="7174724" y="3302574"/>
              <a:ext cx="932276" cy="644919"/>
            </a:xfrm>
            <a:prstGeom prst="rect">
              <a:avLst/>
            </a:prstGeom>
            <a:noFill/>
          </p:spPr>
          <p:txBody>
            <a:bodyPr wrap="none" rtlCol="0">
              <a:spAutoFit/>
            </a:bodyPr>
            <a:lstStyle/>
            <a:p>
              <a:r>
                <a:rPr lang="en-US" sz="2400" b="1" dirty="0"/>
                <a:t>W</a:t>
              </a:r>
              <a:r>
                <a:rPr lang="en-US" altLang="zh-CN" sz="2400" b="1" dirty="0"/>
                <a:t>3</a:t>
              </a:r>
              <a:endParaRPr lang="en-US" sz="2400" b="1" dirty="0"/>
            </a:p>
          </p:txBody>
        </p:sp>
      </p:grpSp>
      <p:grpSp>
        <p:nvGrpSpPr>
          <p:cNvPr id="32" name="Group 31">
            <a:extLst>
              <a:ext uri="{FF2B5EF4-FFF2-40B4-BE49-F238E27FC236}">
                <a16:creationId xmlns:a16="http://schemas.microsoft.com/office/drawing/2014/main" id="{6B1F6958-32FD-D74D-84FD-8A629BFB3536}"/>
              </a:ext>
            </a:extLst>
          </p:cNvPr>
          <p:cNvGrpSpPr/>
          <p:nvPr/>
        </p:nvGrpSpPr>
        <p:grpSpPr>
          <a:xfrm>
            <a:off x="5832246" y="3623070"/>
            <a:ext cx="548773" cy="515411"/>
            <a:chOff x="6386132" y="2337063"/>
            <a:chExt cx="826401" cy="720000"/>
          </a:xfrm>
        </p:grpSpPr>
        <p:sp>
          <p:nvSpPr>
            <p:cNvPr id="48" name="Oval 47">
              <a:extLst>
                <a:ext uri="{FF2B5EF4-FFF2-40B4-BE49-F238E27FC236}">
                  <a16:creationId xmlns:a16="http://schemas.microsoft.com/office/drawing/2014/main" id="{0CCBC74A-3F6A-4543-827E-626D991764E8}"/>
                </a:ext>
              </a:extLst>
            </p:cNvPr>
            <p:cNvSpPr/>
            <p:nvPr/>
          </p:nvSpPr>
          <p:spPr>
            <a:xfrm>
              <a:off x="6386132"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49" name="TextBox 48">
              <a:extLst>
                <a:ext uri="{FF2B5EF4-FFF2-40B4-BE49-F238E27FC236}">
                  <a16:creationId xmlns:a16="http://schemas.microsoft.com/office/drawing/2014/main" id="{AA9514DE-1A36-9346-AA2D-B00B3E3A1129}"/>
                </a:ext>
              </a:extLst>
            </p:cNvPr>
            <p:cNvSpPr txBox="1"/>
            <p:nvPr/>
          </p:nvSpPr>
          <p:spPr>
            <a:xfrm>
              <a:off x="6420266" y="2383383"/>
              <a:ext cx="792267" cy="644919"/>
            </a:xfrm>
            <a:prstGeom prst="rect">
              <a:avLst/>
            </a:prstGeom>
            <a:noFill/>
          </p:spPr>
          <p:txBody>
            <a:bodyPr wrap="none" rtlCol="0">
              <a:spAutoFit/>
            </a:bodyPr>
            <a:lstStyle/>
            <a:p>
              <a:r>
                <a:rPr lang="en-US" sz="2400" b="1" dirty="0"/>
                <a:t>A1</a:t>
              </a:r>
            </a:p>
          </p:txBody>
        </p:sp>
      </p:grpSp>
      <p:sp>
        <p:nvSpPr>
          <p:cNvPr id="33" name="TextBox 32">
            <a:extLst>
              <a:ext uri="{FF2B5EF4-FFF2-40B4-BE49-F238E27FC236}">
                <a16:creationId xmlns:a16="http://schemas.microsoft.com/office/drawing/2014/main" id="{E07282A3-4C10-0649-A1AB-A362A7E6FE73}"/>
              </a:ext>
            </a:extLst>
          </p:cNvPr>
          <p:cNvSpPr txBox="1"/>
          <p:nvPr/>
        </p:nvSpPr>
        <p:spPr>
          <a:xfrm>
            <a:off x="10219327" y="568888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4" name="TextBox 33">
            <a:extLst>
              <a:ext uri="{FF2B5EF4-FFF2-40B4-BE49-F238E27FC236}">
                <a16:creationId xmlns:a16="http://schemas.microsoft.com/office/drawing/2014/main" id="{2A14A863-6563-B647-9595-91810EA68D52}"/>
              </a:ext>
            </a:extLst>
          </p:cNvPr>
          <p:cNvSpPr txBox="1"/>
          <p:nvPr/>
        </p:nvSpPr>
        <p:spPr>
          <a:xfrm>
            <a:off x="4634905" y="5315350"/>
            <a:ext cx="2387089" cy="1015663"/>
          </a:xfrm>
          <a:prstGeom prst="rect">
            <a:avLst/>
          </a:prstGeom>
          <a:noFill/>
          <a:ln w="25400">
            <a:solidFill>
              <a:schemeClr val="tx1"/>
            </a:solidFill>
            <a:prstDash val="dash"/>
          </a:ln>
        </p:spPr>
        <p:txBody>
          <a:bodyPr wrap="square" lIns="0" rIns="0" rtlCol="0">
            <a:spAutoFit/>
          </a:bodyPr>
          <a:lstStyle/>
          <a:p>
            <a:pPr algn="ctr"/>
            <a:r>
              <a:rPr lang="en-US" altLang="zh-CN" sz="2000" dirty="0"/>
              <a:t>P</a:t>
            </a:r>
            <a:r>
              <a:rPr lang="en-US" altLang="zh-CN" sz="2400" baseline="-25000" dirty="0"/>
              <a:t>1</a:t>
            </a:r>
            <a:r>
              <a:rPr lang="en-US" altLang="zh-CN" sz="2000" dirty="0"/>
              <a:t>:</a:t>
            </a:r>
            <a:r>
              <a:rPr lang="zh-CN" altLang="en-US" sz="2000" dirty="0"/>
              <a:t> </a:t>
            </a:r>
            <a:r>
              <a:rPr lang="en-US" altLang="zh-CN" sz="2000" dirty="0" err="1"/>
              <a:t>dstIP</a:t>
            </a:r>
            <a:r>
              <a:rPr lang="en-US" altLang="zh-CN" sz="2000" dirty="0"/>
              <a:t>=10.0.0.0/23</a:t>
            </a:r>
          </a:p>
          <a:p>
            <a:pPr algn="ctr"/>
            <a:r>
              <a:rPr lang="en-US" altLang="zh-CN" sz="2000" dirty="0"/>
              <a:t>P</a:t>
            </a:r>
            <a:r>
              <a:rPr lang="en-US" altLang="zh-CN" sz="2400" baseline="-25000" dirty="0"/>
              <a:t>2</a:t>
            </a:r>
            <a:r>
              <a:rPr lang="en-US" altLang="zh-CN" sz="2000" dirty="0"/>
              <a:t>:</a:t>
            </a:r>
            <a:r>
              <a:rPr lang="zh-CN" altLang="en-US" sz="2000" dirty="0"/>
              <a:t> </a:t>
            </a:r>
            <a:r>
              <a:rPr lang="en-US" altLang="zh-CN" sz="2000" dirty="0" err="1"/>
              <a:t>dstIP</a:t>
            </a:r>
            <a:r>
              <a:rPr lang="en-US" altLang="zh-CN" sz="2000" dirty="0"/>
              <a:t>=10.0.0.0/24</a:t>
            </a:r>
          </a:p>
          <a:p>
            <a:pPr algn="ctr"/>
            <a:r>
              <a:rPr lang="en-US" altLang="zh-CN" sz="2000" dirty="0"/>
              <a:t>P</a:t>
            </a:r>
            <a:r>
              <a:rPr lang="en-US" altLang="zh-CN" sz="2400" baseline="-25000" dirty="0"/>
              <a:t>3</a:t>
            </a:r>
            <a:r>
              <a:rPr lang="en-US" altLang="zh-CN" sz="2000" dirty="0"/>
              <a:t>:</a:t>
            </a:r>
            <a:r>
              <a:rPr lang="zh-CN" altLang="en-US" sz="2000" dirty="0"/>
              <a:t> </a:t>
            </a:r>
            <a:r>
              <a:rPr lang="en-US" altLang="zh-CN" sz="2000" dirty="0" err="1"/>
              <a:t>dstIP</a:t>
            </a:r>
            <a:r>
              <a:rPr lang="en-US" altLang="zh-CN" sz="2000" dirty="0"/>
              <a:t>=10.0.1.0/24</a:t>
            </a:r>
            <a:endParaRPr lang="en-US" sz="2000" dirty="0"/>
          </a:p>
        </p:txBody>
      </p:sp>
      <p:sp>
        <p:nvSpPr>
          <p:cNvPr id="35" name="TextBox 34">
            <a:extLst>
              <a:ext uri="{FF2B5EF4-FFF2-40B4-BE49-F238E27FC236}">
                <a16:creationId xmlns:a16="http://schemas.microsoft.com/office/drawing/2014/main" id="{CF771747-8B20-8846-9CCE-91DAA2F0A7B2}"/>
              </a:ext>
            </a:extLst>
          </p:cNvPr>
          <p:cNvSpPr txBox="1"/>
          <p:nvPr/>
        </p:nvSpPr>
        <p:spPr>
          <a:xfrm>
            <a:off x="7354844" y="224604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6" name="TextBox 35">
            <a:extLst>
              <a:ext uri="{FF2B5EF4-FFF2-40B4-BE49-F238E27FC236}">
                <a16:creationId xmlns:a16="http://schemas.microsoft.com/office/drawing/2014/main" id="{E6A7E5EE-FB96-A74A-90EE-376A151824B9}"/>
              </a:ext>
            </a:extLst>
          </p:cNvPr>
          <p:cNvSpPr txBox="1"/>
          <p:nvPr/>
        </p:nvSpPr>
        <p:spPr>
          <a:xfrm>
            <a:off x="8111705" y="4273862"/>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7" name="TextBox 36">
            <a:extLst>
              <a:ext uri="{FF2B5EF4-FFF2-40B4-BE49-F238E27FC236}">
                <a16:creationId xmlns:a16="http://schemas.microsoft.com/office/drawing/2014/main" id="{F5BFE1F4-BE15-8E4A-8484-47B1CA8E8EAE}"/>
              </a:ext>
            </a:extLst>
          </p:cNvPr>
          <p:cNvSpPr txBox="1"/>
          <p:nvPr/>
        </p:nvSpPr>
        <p:spPr>
          <a:xfrm>
            <a:off x="8627060" y="2232819"/>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8" name="TextBox 37">
            <a:extLst>
              <a:ext uri="{FF2B5EF4-FFF2-40B4-BE49-F238E27FC236}">
                <a16:creationId xmlns:a16="http://schemas.microsoft.com/office/drawing/2014/main" id="{565114F6-6FC1-FB45-AECF-7E7D44860024}"/>
              </a:ext>
            </a:extLst>
          </p:cNvPr>
          <p:cNvSpPr txBox="1"/>
          <p:nvPr/>
        </p:nvSpPr>
        <p:spPr>
          <a:xfrm>
            <a:off x="10227907" y="4081491"/>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9" name="TextBox 38">
            <a:extLst>
              <a:ext uri="{FF2B5EF4-FFF2-40B4-BE49-F238E27FC236}">
                <a16:creationId xmlns:a16="http://schemas.microsoft.com/office/drawing/2014/main" id="{E936F297-7BAD-DF43-9E9C-E8641E4D38C7}"/>
              </a:ext>
            </a:extLst>
          </p:cNvPr>
          <p:cNvSpPr txBox="1"/>
          <p:nvPr/>
        </p:nvSpPr>
        <p:spPr>
          <a:xfrm>
            <a:off x="7906938" y="364748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0" name="TextBox 39">
            <a:extLst>
              <a:ext uri="{FF2B5EF4-FFF2-40B4-BE49-F238E27FC236}">
                <a16:creationId xmlns:a16="http://schemas.microsoft.com/office/drawing/2014/main" id="{F2C1FAF0-4C6F-074B-BA57-00C11189606D}"/>
              </a:ext>
            </a:extLst>
          </p:cNvPr>
          <p:cNvSpPr txBox="1"/>
          <p:nvPr/>
        </p:nvSpPr>
        <p:spPr>
          <a:xfrm>
            <a:off x="6659809" y="4761093"/>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1" name="TextBox 40">
            <a:extLst>
              <a:ext uri="{FF2B5EF4-FFF2-40B4-BE49-F238E27FC236}">
                <a16:creationId xmlns:a16="http://schemas.microsoft.com/office/drawing/2014/main" id="{FE9353C1-EEF2-9745-94D7-B5DC740AF2D2}"/>
              </a:ext>
            </a:extLst>
          </p:cNvPr>
          <p:cNvSpPr txBox="1"/>
          <p:nvPr/>
        </p:nvSpPr>
        <p:spPr>
          <a:xfrm>
            <a:off x="6996094" y="565805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nvGrpSpPr>
          <p:cNvPr id="42" name="Group 41">
            <a:extLst>
              <a:ext uri="{FF2B5EF4-FFF2-40B4-BE49-F238E27FC236}">
                <a16:creationId xmlns:a16="http://schemas.microsoft.com/office/drawing/2014/main" id="{631F6C83-F269-884C-9AC8-2B104ED6C6B6}"/>
              </a:ext>
            </a:extLst>
          </p:cNvPr>
          <p:cNvGrpSpPr/>
          <p:nvPr/>
        </p:nvGrpSpPr>
        <p:grpSpPr>
          <a:xfrm>
            <a:off x="5582125" y="2774122"/>
            <a:ext cx="1407758" cy="746555"/>
            <a:chOff x="2481280" y="498682"/>
            <a:chExt cx="2119953" cy="1042895"/>
          </a:xfrm>
        </p:grpSpPr>
        <p:sp>
          <p:nvSpPr>
            <p:cNvPr id="46" name="TextBox 45">
              <a:extLst>
                <a:ext uri="{FF2B5EF4-FFF2-40B4-BE49-F238E27FC236}">
                  <a16:creationId xmlns:a16="http://schemas.microsoft.com/office/drawing/2014/main" id="{EB9BA556-7987-A946-AE5A-FEAC90FEAF75}"/>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7" name="TextBox 46">
              <a:extLst>
                <a:ext uri="{FF2B5EF4-FFF2-40B4-BE49-F238E27FC236}">
                  <a16:creationId xmlns:a16="http://schemas.microsoft.com/office/drawing/2014/main" id="{DB678869-BE16-0641-B1E3-DAE81E97D800}"/>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grpSp>
        <p:nvGrpSpPr>
          <p:cNvPr id="43" name="Group 42">
            <a:extLst>
              <a:ext uri="{FF2B5EF4-FFF2-40B4-BE49-F238E27FC236}">
                <a16:creationId xmlns:a16="http://schemas.microsoft.com/office/drawing/2014/main" id="{6D6704DC-AD7D-3046-BC12-77B4EDEFEDAB}"/>
              </a:ext>
            </a:extLst>
          </p:cNvPr>
          <p:cNvGrpSpPr/>
          <p:nvPr/>
        </p:nvGrpSpPr>
        <p:grpSpPr>
          <a:xfrm>
            <a:off x="4741716" y="4171639"/>
            <a:ext cx="1407758" cy="746555"/>
            <a:chOff x="2481280" y="498682"/>
            <a:chExt cx="2119953" cy="1042895"/>
          </a:xfrm>
        </p:grpSpPr>
        <p:sp>
          <p:nvSpPr>
            <p:cNvPr id="44" name="TextBox 43">
              <a:extLst>
                <a:ext uri="{FF2B5EF4-FFF2-40B4-BE49-F238E27FC236}">
                  <a16:creationId xmlns:a16="http://schemas.microsoft.com/office/drawing/2014/main" id="{5D8BF0D6-8D02-2346-941D-15B154764658}"/>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5" name="TextBox 44">
              <a:extLst>
                <a:ext uri="{FF2B5EF4-FFF2-40B4-BE49-F238E27FC236}">
                  <a16:creationId xmlns:a16="http://schemas.microsoft.com/office/drawing/2014/main" id="{3ADD8ECB-BF3D-6849-AEA3-9F7D4074881D}"/>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pic>
        <p:nvPicPr>
          <p:cNvPr id="60" name="Content Placeholder 5">
            <a:extLst>
              <a:ext uri="{FF2B5EF4-FFF2-40B4-BE49-F238E27FC236}">
                <a16:creationId xmlns:a16="http://schemas.microsoft.com/office/drawing/2014/main" id="{EB17027D-F2C2-174B-B677-3A0B4D82F0F5}"/>
              </a:ext>
            </a:extLst>
          </p:cNvPr>
          <p:cNvPicPr>
            <a:picLocks noChangeAspect="1"/>
          </p:cNvPicPr>
          <p:nvPr/>
        </p:nvPicPr>
        <p:blipFill>
          <a:blip r:embed="rId2"/>
          <a:stretch>
            <a:fillRect/>
          </a:stretch>
        </p:blipFill>
        <p:spPr>
          <a:xfrm>
            <a:off x="639263" y="2529221"/>
            <a:ext cx="3596627" cy="3977726"/>
          </a:xfrm>
          <a:prstGeom prst="rect">
            <a:avLst/>
          </a:prstGeom>
        </p:spPr>
      </p:pic>
      <p:sp>
        <p:nvSpPr>
          <p:cNvPr id="62" name="Oval 61">
            <a:extLst>
              <a:ext uri="{FF2B5EF4-FFF2-40B4-BE49-F238E27FC236}">
                <a16:creationId xmlns:a16="http://schemas.microsoft.com/office/drawing/2014/main" id="{726B2C0A-B819-C742-827A-E3867B4A6704}"/>
              </a:ext>
            </a:extLst>
          </p:cNvPr>
          <p:cNvSpPr/>
          <p:nvPr/>
        </p:nvSpPr>
        <p:spPr>
          <a:xfrm>
            <a:off x="4399981" y="4138481"/>
            <a:ext cx="1829873" cy="117686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22D3EE01-EE62-EA45-95BF-87AF60D36939}"/>
              </a:ext>
            </a:extLst>
          </p:cNvPr>
          <p:cNvSpPr txBox="1"/>
          <p:nvPr/>
        </p:nvSpPr>
        <p:spPr>
          <a:xfrm>
            <a:off x="4522790" y="4856641"/>
            <a:ext cx="1585356" cy="369332"/>
          </a:xfrm>
          <a:prstGeom prst="rect">
            <a:avLst/>
          </a:prstGeom>
          <a:noFill/>
        </p:spPr>
        <p:txBody>
          <a:bodyPr wrap="square" rtlCol="0">
            <a:spAutoFit/>
          </a:bodyPr>
          <a:lstStyle/>
          <a:p>
            <a:pPr algn="ctr"/>
            <a:r>
              <a:rPr lang="en-US" altLang="zh-CN" dirty="0">
                <a:solidFill>
                  <a:srgbClr val="FF0000"/>
                </a:solidFill>
              </a:rPr>
              <a:t>Error</a:t>
            </a:r>
            <a:r>
              <a:rPr lang="zh-CN" altLang="en-US" dirty="0">
                <a:solidFill>
                  <a:srgbClr val="FF0000"/>
                </a:solidFill>
              </a:rPr>
              <a:t> </a:t>
            </a:r>
            <a:r>
              <a:rPr lang="en-US" altLang="zh-CN" dirty="0">
                <a:solidFill>
                  <a:srgbClr val="FF0000"/>
                </a:solidFill>
              </a:rPr>
              <a:t>found!</a:t>
            </a:r>
            <a:endParaRPr lang="en-US" dirty="0">
              <a:solidFill>
                <a:srgbClr val="FF0000"/>
              </a:solidFill>
            </a:endParaRPr>
          </a:p>
        </p:txBody>
      </p:sp>
      <p:grpSp>
        <p:nvGrpSpPr>
          <p:cNvPr id="64" name="Group 63">
            <a:extLst>
              <a:ext uri="{FF2B5EF4-FFF2-40B4-BE49-F238E27FC236}">
                <a16:creationId xmlns:a16="http://schemas.microsoft.com/office/drawing/2014/main" id="{39CD8C96-FAB4-F347-8DFB-CF11121EEAB3}"/>
              </a:ext>
            </a:extLst>
          </p:cNvPr>
          <p:cNvGrpSpPr/>
          <p:nvPr/>
        </p:nvGrpSpPr>
        <p:grpSpPr>
          <a:xfrm>
            <a:off x="7729919" y="212066"/>
            <a:ext cx="4042520" cy="1355649"/>
            <a:chOff x="139065" y="3653620"/>
            <a:chExt cx="10057473" cy="2740891"/>
          </a:xfrm>
        </p:grpSpPr>
        <p:grpSp>
          <p:nvGrpSpPr>
            <p:cNvPr id="65" name="Group 64">
              <a:extLst>
                <a:ext uri="{FF2B5EF4-FFF2-40B4-BE49-F238E27FC236}">
                  <a16:creationId xmlns:a16="http://schemas.microsoft.com/office/drawing/2014/main" id="{ED83BF70-C05F-7745-AADE-89D922389160}"/>
                </a:ext>
              </a:extLst>
            </p:cNvPr>
            <p:cNvGrpSpPr/>
            <p:nvPr/>
          </p:nvGrpSpPr>
          <p:grpSpPr>
            <a:xfrm>
              <a:off x="139065" y="3997291"/>
              <a:ext cx="10057473" cy="2397220"/>
              <a:chOff x="231665" y="3997291"/>
              <a:chExt cx="10057473" cy="2397220"/>
            </a:xfrm>
          </p:grpSpPr>
          <p:grpSp>
            <p:nvGrpSpPr>
              <p:cNvPr id="72" name="Group 71">
                <a:extLst>
                  <a:ext uri="{FF2B5EF4-FFF2-40B4-BE49-F238E27FC236}">
                    <a16:creationId xmlns:a16="http://schemas.microsoft.com/office/drawing/2014/main" id="{B97DD8BC-C441-EC45-BA2F-51FFCAEFFB34}"/>
                  </a:ext>
                </a:extLst>
              </p:cNvPr>
              <p:cNvGrpSpPr/>
              <p:nvPr/>
            </p:nvGrpSpPr>
            <p:grpSpPr>
              <a:xfrm>
                <a:off x="231665" y="3997291"/>
                <a:ext cx="7593173" cy="1823070"/>
                <a:chOff x="787250" y="2643053"/>
                <a:chExt cx="7593173" cy="1823070"/>
              </a:xfrm>
            </p:grpSpPr>
            <p:cxnSp>
              <p:nvCxnSpPr>
                <p:cNvPr id="75" name="Straight Connector 74">
                  <a:extLst>
                    <a:ext uri="{FF2B5EF4-FFF2-40B4-BE49-F238E27FC236}">
                      <a16:creationId xmlns:a16="http://schemas.microsoft.com/office/drawing/2014/main" id="{D271259C-40F2-2C4E-A01A-048C2DB61AD3}"/>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A8E853-2430-AF49-813F-6BA87FDDB32A}"/>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796FC8-6659-3D4F-AE04-42B74EEDEC5C}"/>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02ED685-07A6-B24C-8A67-FCE32AF80412}"/>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C7C539-9C9A-5E4E-A99D-D1246DEC2B49}"/>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F7BA73-BE6C-DC43-A78D-38ED69F644D1}"/>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F7E9F9F-12AB-9C42-9BC7-0E1B9801D6AA}"/>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739F3C-0EEB-EE43-BC19-D74A446D6068}"/>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56DCE3D-AE61-3949-91D2-F6472CEC2122}"/>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C0C1130C-27FC-0A4F-96BC-25F40B9DD5C2}"/>
                  </a:ext>
                </a:extLst>
              </p:cNvPr>
              <p:cNvSpPr/>
              <p:nvPr/>
            </p:nvSpPr>
            <p:spPr>
              <a:xfrm>
                <a:off x="7089847" y="5647785"/>
                <a:ext cx="3199291" cy="746726"/>
              </a:xfrm>
              <a:prstGeom prst="rect">
                <a:avLst/>
              </a:prstGeom>
            </p:spPr>
            <p:txBody>
              <a:bodyPr wrap="none">
                <a:spAutoFit/>
              </a:bodyPr>
              <a:lstStyle/>
              <a:p>
                <a:r>
                  <a:rPr lang="en-US" altLang="zh-CN" b="1" dirty="0"/>
                  <a:t>10.0.0.0/23</a:t>
                </a:r>
                <a:endParaRPr lang="en-US" b="1" dirty="0"/>
              </a:p>
            </p:txBody>
          </p:sp>
          <p:cxnSp>
            <p:nvCxnSpPr>
              <p:cNvPr id="74" name="Straight Connector 73">
                <a:extLst>
                  <a:ext uri="{FF2B5EF4-FFF2-40B4-BE49-F238E27FC236}">
                    <a16:creationId xmlns:a16="http://schemas.microsoft.com/office/drawing/2014/main" id="{058AB1EC-D68F-0D49-9196-F415B1026757}"/>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ED6024B5-D495-714F-9486-270A14E3788E}"/>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S</a:t>
              </a:r>
              <a:endParaRPr lang="en-US" sz="2000" b="1" dirty="0">
                <a:solidFill>
                  <a:schemeClr val="tx1"/>
                </a:solidFill>
              </a:endParaRPr>
            </a:p>
          </p:txBody>
        </p:sp>
        <p:sp>
          <p:nvSpPr>
            <p:cNvPr id="67" name="Rectangle 66">
              <a:extLst>
                <a:ext uri="{FF2B5EF4-FFF2-40B4-BE49-F238E27FC236}">
                  <a16:creationId xmlns:a16="http://schemas.microsoft.com/office/drawing/2014/main" id="{34AD89FA-F4E8-8042-8DA7-DF9853963C46}"/>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a:t>
              </a:r>
              <a:endParaRPr lang="en-US" sz="2000" b="1" dirty="0">
                <a:solidFill>
                  <a:schemeClr val="tx1"/>
                </a:solidFill>
              </a:endParaRPr>
            </a:p>
          </p:txBody>
        </p:sp>
        <p:sp>
          <p:nvSpPr>
            <p:cNvPr id="68" name="Rectangle 67">
              <a:extLst>
                <a:ext uri="{FF2B5EF4-FFF2-40B4-BE49-F238E27FC236}">
                  <a16:creationId xmlns:a16="http://schemas.microsoft.com/office/drawing/2014/main" id="{B9C0B8F4-0C73-5E48-BC3B-FD4D38909630}"/>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B</a:t>
              </a:r>
              <a:endParaRPr lang="en-US" sz="2000" b="1" dirty="0">
                <a:solidFill>
                  <a:schemeClr val="tx1"/>
                </a:solidFill>
              </a:endParaRPr>
            </a:p>
          </p:txBody>
        </p:sp>
        <p:sp>
          <p:nvSpPr>
            <p:cNvPr id="69" name="Rectangle 68">
              <a:extLst>
                <a:ext uri="{FF2B5EF4-FFF2-40B4-BE49-F238E27FC236}">
                  <a16:creationId xmlns:a16="http://schemas.microsoft.com/office/drawing/2014/main" id="{3C20C539-6B4B-BD47-88DF-8F2EFAF39FA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C</a:t>
              </a:r>
              <a:endParaRPr lang="en-US" sz="2000" b="1" dirty="0">
                <a:solidFill>
                  <a:schemeClr val="tx1"/>
                </a:solidFill>
              </a:endParaRPr>
            </a:p>
          </p:txBody>
        </p:sp>
        <p:sp>
          <p:nvSpPr>
            <p:cNvPr id="70" name="Rectangle 69">
              <a:extLst>
                <a:ext uri="{FF2B5EF4-FFF2-40B4-BE49-F238E27FC236}">
                  <a16:creationId xmlns:a16="http://schemas.microsoft.com/office/drawing/2014/main" id="{D6A8D199-A63F-244A-B00C-95D46ED75917}"/>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D</a:t>
              </a:r>
              <a:endParaRPr lang="en-US" sz="2000" b="1" dirty="0">
                <a:solidFill>
                  <a:schemeClr val="tx1"/>
                </a:solidFill>
              </a:endParaRPr>
            </a:p>
          </p:txBody>
        </p:sp>
        <p:sp>
          <p:nvSpPr>
            <p:cNvPr id="71" name="Rectangle 70">
              <a:extLst>
                <a:ext uri="{FF2B5EF4-FFF2-40B4-BE49-F238E27FC236}">
                  <a16:creationId xmlns:a16="http://schemas.microsoft.com/office/drawing/2014/main" id="{97DE809A-A8B0-4144-9851-B5F62F04B2CE}"/>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W</a:t>
              </a:r>
              <a:endParaRPr lang="en-US" sz="2000" b="1" dirty="0">
                <a:solidFill>
                  <a:schemeClr val="tx1"/>
                </a:solidFill>
              </a:endParaRPr>
            </a:p>
          </p:txBody>
        </p:sp>
      </p:grpSp>
      <p:sp>
        <p:nvSpPr>
          <p:cNvPr id="3" name="Rectangle 2">
            <a:extLst>
              <a:ext uri="{FF2B5EF4-FFF2-40B4-BE49-F238E27FC236}">
                <a16:creationId xmlns:a16="http://schemas.microsoft.com/office/drawing/2014/main" id="{C1E8BC17-7AA9-2C49-A80A-C6AAFCDDE0DD}"/>
              </a:ext>
            </a:extLst>
          </p:cNvPr>
          <p:cNvSpPr/>
          <p:nvPr/>
        </p:nvSpPr>
        <p:spPr>
          <a:xfrm>
            <a:off x="650838" y="4989627"/>
            <a:ext cx="3568911" cy="69869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85C522C-2A4C-B341-B7A8-3FF91CB4293B}"/>
              </a:ext>
            </a:extLst>
          </p:cNvPr>
          <p:cNvSpPr/>
          <p:nvPr/>
        </p:nvSpPr>
        <p:spPr>
          <a:xfrm>
            <a:off x="650838" y="5764676"/>
            <a:ext cx="3568911" cy="71189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670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62" grpId="0" animBg="1"/>
      <p:bldP spid="63" grpId="0"/>
      <p:bldP spid="3" grpId="0" animBg="1"/>
      <p:bldP spid="8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Content Placeholder 5">
            <a:extLst>
              <a:ext uri="{FF2B5EF4-FFF2-40B4-BE49-F238E27FC236}">
                <a16:creationId xmlns:a16="http://schemas.microsoft.com/office/drawing/2014/main" id="{15C9B458-0298-6840-9A38-FB17AE5540CF}"/>
              </a:ext>
            </a:extLst>
          </p:cNvPr>
          <p:cNvPicPr>
            <a:picLocks noChangeAspect="1"/>
          </p:cNvPicPr>
          <p:nvPr/>
        </p:nvPicPr>
        <p:blipFill>
          <a:blip r:embed="rId2"/>
          <a:stretch>
            <a:fillRect/>
          </a:stretch>
        </p:blipFill>
        <p:spPr>
          <a:xfrm>
            <a:off x="639263" y="2529221"/>
            <a:ext cx="3596627" cy="3977726"/>
          </a:xfrm>
          <a:prstGeom prst="rect">
            <a:avLst/>
          </a:prstGeom>
        </p:spPr>
      </p:pic>
      <p:sp>
        <p:nvSpPr>
          <p:cNvPr id="59" name="Content Placeholder 58">
            <a:extLst>
              <a:ext uri="{FF2B5EF4-FFF2-40B4-BE49-F238E27FC236}">
                <a16:creationId xmlns:a16="http://schemas.microsoft.com/office/drawing/2014/main" id="{8CAD84BF-8E5F-E944-A8D2-5E8D6707267A}"/>
              </a:ext>
            </a:extLst>
          </p:cNvPr>
          <p:cNvSpPr>
            <a:spLocks noGrp="1"/>
          </p:cNvSpPr>
          <p:nvPr>
            <p:ph idx="1"/>
          </p:nvPr>
        </p:nvSpPr>
        <p:spPr>
          <a:xfrm>
            <a:off x="838200" y="1654038"/>
            <a:ext cx="10515600" cy="4486275"/>
          </a:xfrm>
        </p:spPr>
        <p:txBody>
          <a:bodyPr/>
          <a:lstStyle/>
          <a:p>
            <a:r>
              <a:rPr lang="en-US" altLang="zh-CN" dirty="0"/>
              <a:t>Counting in </a:t>
            </a:r>
            <a:r>
              <a:rPr lang="en-US" altLang="zh-CN" dirty="0" err="1"/>
              <a:t>DVNet</a:t>
            </a:r>
            <a:r>
              <a:rPr lang="en-US" altLang="zh-CN" dirty="0"/>
              <a:t> can be naturally decomposed and executed at corresponding devices</a:t>
            </a:r>
          </a:p>
        </p:txBody>
      </p:sp>
      <p:sp>
        <p:nvSpPr>
          <p:cNvPr id="2" name="Title 1">
            <a:extLst>
              <a:ext uri="{FF2B5EF4-FFF2-40B4-BE49-F238E27FC236}">
                <a16:creationId xmlns:a16="http://schemas.microsoft.com/office/drawing/2014/main" id="{F2244AF2-1228-6143-9BE9-FA79B0C02FC8}"/>
              </a:ext>
            </a:extLst>
          </p:cNvPr>
          <p:cNvSpPr>
            <a:spLocks noGrp="1"/>
          </p:cNvSpPr>
          <p:nvPr>
            <p:ph type="title"/>
          </p:nvPr>
        </p:nvSpPr>
        <p:spPr>
          <a:xfrm>
            <a:off x="838200" y="365125"/>
            <a:ext cx="6891719" cy="1325563"/>
          </a:xfrm>
        </p:spPr>
        <p:txBody>
          <a:bodyPr>
            <a:normAutofit/>
          </a:bodyPr>
          <a:lstStyle/>
          <a:p>
            <a:r>
              <a:rPr lang="en-US" altLang="zh-CN" dirty="0"/>
              <a:t>Step</a:t>
            </a:r>
            <a:r>
              <a:rPr lang="zh-CN" altLang="en-US" dirty="0"/>
              <a:t> </a:t>
            </a:r>
            <a:r>
              <a:rPr lang="en-US" altLang="zh-CN" dirty="0"/>
              <a:t>4:</a:t>
            </a:r>
            <a:r>
              <a:rPr lang="zh-CN" altLang="en-US" dirty="0"/>
              <a:t> </a:t>
            </a:r>
            <a:r>
              <a:rPr lang="en-US" altLang="zh-CN" dirty="0"/>
              <a:t>Distributed,</a:t>
            </a:r>
            <a:r>
              <a:rPr lang="zh-CN" altLang="en-US" dirty="0"/>
              <a:t> </a:t>
            </a:r>
            <a:r>
              <a:rPr lang="en-US" altLang="zh-CN" dirty="0"/>
              <a:t>Event-Driven,</a:t>
            </a:r>
            <a:r>
              <a:rPr lang="zh-CN" altLang="en-US" dirty="0"/>
              <a:t> </a:t>
            </a:r>
            <a:r>
              <a:rPr lang="en-US" altLang="zh-CN" dirty="0"/>
              <a:t>On-Device</a:t>
            </a:r>
            <a:r>
              <a:rPr lang="zh-CN" altLang="en-US" dirty="0"/>
              <a:t> </a:t>
            </a:r>
            <a:r>
              <a:rPr lang="en-US" altLang="zh-CN" dirty="0"/>
              <a:t>Counting</a:t>
            </a:r>
            <a:endParaRPr lang="en-US" dirty="0"/>
          </a:p>
        </p:txBody>
      </p:sp>
      <p:sp>
        <p:nvSpPr>
          <p:cNvPr id="4" name="Slide Number Placeholder 3">
            <a:extLst>
              <a:ext uri="{FF2B5EF4-FFF2-40B4-BE49-F238E27FC236}">
                <a16:creationId xmlns:a16="http://schemas.microsoft.com/office/drawing/2014/main" id="{69B6EC06-99AA-B446-91E0-8E708DFA2AFB}"/>
              </a:ext>
            </a:extLst>
          </p:cNvPr>
          <p:cNvSpPr>
            <a:spLocks noGrp="1"/>
          </p:cNvSpPr>
          <p:nvPr>
            <p:ph type="sldNum" sz="quarter" idx="12"/>
          </p:nvPr>
        </p:nvSpPr>
        <p:spPr/>
        <p:txBody>
          <a:bodyPr/>
          <a:lstStyle/>
          <a:p>
            <a:fld id="{1083CBEB-A62C-7547-B7F6-B847810FF90F}" type="slidenum">
              <a:rPr lang="en-US" smtClean="0"/>
              <a:t>13</a:t>
            </a:fld>
            <a:endParaRPr lang="en-US"/>
          </a:p>
        </p:txBody>
      </p:sp>
      <p:sp>
        <p:nvSpPr>
          <p:cNvPr id="8" name="Oval 7">
            <a:extLst>
              <a:ext uri="{FF2B5EF4-FFF2-40B4-BE49-F238E27FC236}">
                <a16:creationId xmlns:a16="http://schemas.microsoft.com/office/drawing/2014/main" id="{90E31C39-270A-2F42-8451-DD129C7FFE2D}"/>
              </a:ext>
            </a:extLst>
          </p:cNvPr>
          <p:cNvSpPr/>
          <p:nvPr/>
        </p:nvSpPr>
        <p:spPr>
          <a:xfrm>
            <a:off x="4873334" y="362307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S1</a:t>
            </a:r>
            <a:endParaRPr lang="en-US" sz="2400" b="1" dirty="0">
              <a:solidFill>
                <a:schemeClr val="tx1"/>
              </a:solidFill>
            </a:endParaRPr>
          </a:p>
        </p:txBody>
      </p:sp>
      <p:sp>
        <p:nvSpPr>
          <p:cNvPr id="9" name="Oval 8">
            <a:extLst>
              <a:ext uri="{FF2B5EF4-FFF2-40B4-BE49-F238E27FC236}">
                <a16:creationId xmlns:a16="http://schemas.microsoft.com/office/drawing/2014/main" id="{8C407370-CA62-E446-AA0E-3FA38A570538}"/>
              </a:ext>
            </a:extLst>
          </p:cNvPr>
          <p:cNvSpPr/>
          <p:nvPr/>
        </p:nvSpPr>
        <p:spPr>
          <a:xfrm>
            <a:off x="7659253" y="266568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B1</a:t>
            </a:r>
            <a:endParaRPr lang="en-US" sz="2400" b="1" dirty="0">
              <a:solidFill>
                <a:schemeClr val="tx1"/>
              </a:solidFill>
            </a:endParaRPr>
          </a:p>
        </p:txBody>
      </p:sp>
      <p:sp>
        <p:nvSpPr>
          <p:cNvPr id="10" name="Oval 9">
            <a:extLst>
              <a:ext uri="{FF2B5EF4-FFF2-40B4-BE49-F238E27FC236}">
                <a16:creationId xmlns:a16="http://schemas.microsoft.com/office/drawing/2014/main" id="{98CAC283-B3DE-344C-A205-7EB9FB1F06F6}"/>
              </a:ext>
            </a:extLst>
          </p:cNvPr>
          <p:cNvSpPr/>
          <p:nvPr/>
        </p:nvSpPr>
        <p:spPr>
          <a:xfrm>
            <a:off x="8878564" y="266276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C2</a:t>
            </a:r>
            <a:endParaRPr lang="en-US" sz="2400" b="1" dirty="0">
              <a:solidFill>
                <a:schemeClr val="tx1"/>
              </a:solidFill>
            </a:endParaRPr>
          </a:p>
        </p:txBody>
      </p:sp>
      <p:sp>
        <p:nvSpPr>
          <p:cNvPr id="11" name="Oval 10">
            <a:extLst>
              <a:ext uri="{FF2B5EF4-FFF2-40B4-BE49-F238E27FC236}">
                <a16:creationId xmlns:a16="http://schemas.microsoft.com/office/drawing/2014/main" id="{15437E75-B587-004F-934D-43DBB74C7C55}"/>
              </a:ext>
            </a:extLst>
          </p:cNvPr>
          <p:cNvSpPr/>
          <p:nvPr/>
        </p:nvSpPr>
        <p:spPr>
          <a:xfrm>
            <a:off x="7659253" y="6175399"/>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B2</a:t>
            </a:r>
            <a:endParaRPr lang="en-US" sz="2400" b="1" dirty="0">
              <a:solidFill>
                <a:schemeClr val="tx1"/>
              </a:solidFill>
            </a:endParaRPr>
          </a:p>
        </p:txBody>
      </p:sp>
      <p:sp>
        <p:nvSpPr>
          <p:cNvPr id="12" name="Oval 11">
            <a:extLst>
              <a:ext uri="{FF2B5EF4-FFF2-40B4-BE49-F238E27FC236}">
                <a16:creationId xmlns:a16="http://schemas.microsoft.com/office/drawing/2014/main" id="{7F74FA56-2BF5-9B45-91FE-B0DDFFCAB4F3}"/>
              </a:ext>
            </a:extLst>
          </p:cNvPr>
          <p:cNvSpPr/>
          <p:nvPr/>
        </p:nvSpPr>
        <p:spPr>
          <a:xfrm>
            <a:off x="8889812" y="4692691"/>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C1</a:t>
            </a:r>
            <a:endParaRPr lang="en-US" sz="2400" b="1" dirty="0">
              <a:solidFill>
                <a:schemeClr val="tx1"/>
              </a:solidFill>
            </a:endParaRPr>
          </a:p>
        </p:txBody>
      </p:sp>
      <p:cxnSp>
        <p:nvCxnSpPr>
          <p:cNvPr id="13" name="Straight Connector 12">
            <a:extLst>
              <a:ext uri="{FF2B5EF4-FFF2-40B4-BE49-F238E27FC236}">
                <a16:creationId xmlns:a16="http://schemas.microsoft.com/office/drawing/2014/main" id="{06A331E2-C8A4-1D40-8FB6-A21DD7C19A7F}"/>
              </a:ext>
            </a:extLst>
          </p:cNvPr>
          <p:cNvCxnSpPr>
            <a:cxnSpLocks/>
            <a:stCxn id="8" idx="6"/>
            <a:endCxn id="48" idx="2"/>
          </p:cNvCxnSpPr>
          <p:nvPr/>
        </p:nvCxnSpPr>
        <p:spPr>
          <a:xfrm>
            <a:off x="5351451" y="3880775"/>
            <a:ext cx="48079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7C956B-1B49-984D-9946-69E9C86CD27B}"/>
              </a:ext>
            </a:extLst>
          </p:cNvPr>
          <p:cNvCxnSpPr>
            <a:cxnSpLocks/>
            <a:stCxn id="48" idx="7"/>
            <a:endCxn id="9" idx="2"/>
          </p:cNvCxnSpPr>
          <p:nvPr/>
        </p:nvCxnSpPr>
        <p:spPr>
          <a:xfrm flipV="1">
            <a:off x="6240344" y="2923386"/>
            <a:ext cx="1418909" cy="77516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7E7152-67E8-AA44-8AB7-F665BF5DADB9}"/>
              </a:ext>
            </a:extLst>
          </p:cNvPr>
          <p:cNvCxnSpPr>
            <a:cxnSpLocks/>
            <a:stCxn id="9" idx="6"/>
            <a:endCxn id="10" idx="2"/>
          </p:cNvCxnSpPr>
          <p:nvPr/>
        </p:nvCxnSpPr>
        <p:spPr>
          <a:xfrm flipV="1">
            <a:off x="8137371" y="2920466"/>
            <a:ext cx="741193" cy="292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691BE0-ED49-5143-8C8F-4A45109DAD13}"/>
              </a:ext>
            </a:extLst>
          </p:cNvPr>
          <p:cNvCxnSpPr>
            <a:cxnSpLocks/>
            <a:stCxn id="9" idx="5"/>
            <a:endCxn id="52" idx="1"/>
          </p:cNvCxnSpPr>
          <p:nvPr/>
        </p:nvCxnSpPr>
        <p:spPr>
          <a:xfrm>
            <a:off x="8067352" y="3105611"/>
            <a:ext cx="876709" cy="55854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AD6BB-19BD-3443-AEDA-6A1ABFE2DEFE}"/>
              </a:ext>
            </a:extLst>
          </p:cNvPr>
          <p:cNvCxnSpPr>
            <a:cxnSpLocks/>
            <a:stCxn id="10" idx="6"/>
            <a:endCxn id="57" idx="0"/>
          </p:cNvCxnSpPr>
          <p:nvPr/>
        </p:nvCxnSpPr>
        <p:spPr>
          <a:xfrm>
            <a:off x="9356681" y="2920466"/>
            <a:ext cx="840387" cy="6686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C856C1-C085-CA46-936E-FCFE28114E60}"/>
              </a:ext>
            </a:extLst>
          </p:cNvPr>
          <p:cNvCxnSpPr>
            <a:cxnSpLocks/>
            <a:stCxn id="53" idx="2"/>
            <a:endCxn id="12" idx="0"/>
          </p:cNvCxnSpPr>
          <p:nvPr/>
        </p:nvCxnSpPr>
        <p:spPr>
          <a:xfrm flipH="1">
            <a:off x="9128871" y="4096015"/>
            <a:ext cx="31506" cy="59667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3FE6E3-5AEE-A448-BC57-D2FE4960AF4E}"/>
              </a:ext>
            </a:extLst>
          </p:cNvPr>
          <p:cNvCxnSpPr>
            <a:cxnSpLocks/>
            <a:stCxn id="48" idx="5"/>
            <a:endCxn id="50" idx="1"/>
          </p:cNvCxnSpPr>
          <p:nvPr/>
        </p:nvCxnSpPr>
        <p:spPr>
          <a:xfrm>
            <a:off x="6240344" y="4063000"/>
            <a:ext cx="1489575" cy="70426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70D43D-687E-C341-B1CE-DBF3367D8D3B}"/>
              </a:ext>
            </a:extLst>
          </p:cNvPr>
          <p:cNvCxnSpPr>
            <a:cxnSpLocks/>
            <a:stCxn id="50" idx="4"/>
            <a:endCxn id="11" idx="0"/>
          </p:cNvCxnSpPr>
          <p:nvPr/>
        </p:nvCxnSpPr>
        <p:spPr>
          <a:xfrm flipH="1">
            <a:off x="7898312" y="5207195"/>
            <a:ext cx="647" cy="96820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F0A98E-FBE6-F641-BDEE-D66667E71E2B}"/>
              </a:ext>
            </a:extLst>
          </p:cNvPr>
          <p:cNvCxnSpPr>
            <a:cxnSpLocks/>
            <a:stCxn id="50" idx="6"/>
            <a:endCxn id="12" idx="2"/>
          </p:cNvCxnSpPr>
          <p:nvPr/>
        </p:nvCxnSpPr>
        <p:spPr>
          <a:xfrm>
            <a:off x="8138017" y="4949489"/>
            <a:ext cx="751795" cy="90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91E7CB2-7978-6E45-8C72-0CBD4A6B53C5}"/>
              </a:ext>
            </a:extLst>
          </p:cNvPr>
          <p:cNvCxnSpPr>
            <a:cxnSpLocks/>
            <a:stCxn id="52" idx="5"/>
            <a:endCxn id="54" idx="1"/>
          </p:cNvCxnSpPr>
          <p:nvPr/>
        </p:nvCxnSpPr>
        <p:spPr>
          <a:xfrm>
            <a:off x="9282140" y="4028606"/>
            <a:ext cx="738832" cy="222227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CB7AD8-66AD-9241-9B21-BB7F51EBEDAD}"/>
              </a:ext>
            </a:extLst>
          </p:cNvPr>
          <p:cNvCxnSpPr>
            <a:cxnSpLocks/>
            <a:stCxn id="57" idx="4"/>
            <a:endCxn id="54" idx="0"/>
          </p:cNvCxnSpPr>
          <p:nvPr/>
        </p:nvCxnSpPr>
        <p:spPr>
          <a:xfrm flipH="1">
            <a:off x="10190012" y="4104477"/>
            <a:ext cx="7057" cy="207092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7415BC-6ED1-824A-8817-3D30055CCD4D}"/>
              </a:ext>
            </a:extLst>
          </p:cNvPr>
          <p:cNvCxnSpPr>
            <a:cxnSpLocks/>
            <a:endCxn id="54" idx="2"/>
          </p:cNvCxnSpPr>
          <p:nvPr/>
        </p:nvCxnSpPr>
        <p:spPr>
          <a:xfrm>
            <a:off x="7984748" y="5179704"/>
            <a:ext cx="1966205" cy="12534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6CF234-AE6D-7844-A192-4836BE230B40}"/>
              </a:ext>
            </a:extLst>
          </p:cNvPr>
          <p:cNvCxnSpPr>
            <a:cxnSpLocks/>
            <a:stCxn id="12" idx="6"/>
            <a:endCxn id="54" idx="1"/>
          </p:cNvCxnSpPr>
          <p:nvPr/>
        </p:nvCxnSpPr>
        <p:spPr>
          <a:xfrm>
            <a:off x="9367929" y="4950397"/>
            <a:ext cx="653042" cy="130048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96668C0-7263-794B-BD8F-5FDC2CE5ABCE}"/>
              </a:ext>
            </a:extLst>
          </p:cNvPr>
          <p:cNvCxnSpPr>
            <a:cxnSpLocks/>
            <a:stCxn id="11" idx="7"/>
          </p:cNvCxnSpPr>
          <p:nvPr/>
        </p:nvCxnSpPr>
        <p:spPr>
          <a:xfrm flipV="1">
            <a:off x="8067352" y="5065230"/>
            <a:ext cx="818079" cy="118565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B5CB8C-7554-B344-A50C-40B316A36865}"/>
              </a:ext>
            </a:extLst>
          </p:cNvPr>
          <p:cNvCxnSpPr>
            <a:cxnSpLocks/>
            <a:endCxn id="8" idx="2"/>
          </p:cNvCxnSpPr>
          <p:nvPr/>
        </p:nvCxnSpPr>
        <p:spPr>
          <a:xfrm>
            <a:off x="4610099" y="3880775"/>
            <a:ext cx="26323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7BF678D-A34D-7645-9CD8-F39BBCCC6737}"/>
              </a:ext>
            </a:extLst>
          </p:cNvPr>
          <p:cNvGrpSpPr/>
          <p:nvPr/>
        </p:nvGrpSpPr>
        <p:grpSpPr>
          <a:xfrm>
            <a:off x="9937167" y="3589066"/>
            <a:ext cx="619080" cy="515411"/>
            <a:chOff x="9422064" y="2337433"/>
            <a:chExt cx="932276" cy="720000"/>
          </a:xfrm>
        </p:grpSpPr>
        <p:sp>
          <p:nvSpPr>
            <p:cNvPr id="57" name="Oval 56">
              <a:extLst>
                <a:ext uri="{FF2B5EF4-FFF2-40B4-BE49-F238E27FC236}">
                  <a16:creationId xmlns:a16="http://schemas.microsoft.com/office/drawing/2014/main" id="{45AB9773-B4D5-D643-9C39-85BF176312A2}"/>
                </a:ext>
              </a:extLst>
            </p:cNvPr>
            <p:cNvSpPr/>
            <p:nvPr/>
          </p:nvSpPr>
          <p:spPr>
            <a:xfrm>
              <a:off x="9453451" y="233743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8" name="TextBox 57">
              <a:extLst>
                <a:ext uri="{FF2B5EF4-FFF2-40B4-BE49-F238E27FC236}">
                  <a16:creationId xmlns:a16="http://schemas.microsoft.com/office/drawing/2014/main" id="{DC2A818C-E82C-F24D-B990-CA9D2A16C237}"/>
                </a:ext>
              </a:extLst>
            </p:cNvPr>
            <p:cNvSpPr txBox="1"/>
            <p:nvPr/>
          </p:nvSpPr>
          <p:spPr>
            <a:xfrm>
              <a:off x="9422064" y="2369465"/>
              <a:ext cx="932276" cy="644919"/>
            </a:xfrm>
            <a:prstGeom prst="rect">
              <a:avLst/>
            </a:prstGeom>
            <a:noFill/>
          </p:spPr>
          <p:txBody>
            <a:bodyPr wrap="none" rtlCol="0">
              <a:spAutoFit/>
            </a:bodyPr>
            <a:lstStyle/>
            <a:p>
              <a:r>
                <a:rPr lang="en-US" sz="2400" b="1" dirty="0"/>
                <a:t>W2</a:t>
              </a:r>
            </a:p>
          </p:txBody>
        </p:sp>
      </p:grpSp>
      <p:grpSp>
        <p:nvGrpSpPr>
          <p:cNvPr id="29" name="Group 28">
            <a:extLst>
              <a:ext uri="{FF2B5EF4-FFF2-40B4-BE49-F238E27FC236}">
                <a16:creationId xmlns:a16="http://schemas.microsoft.com/office/drawing/2014/main" id="{2DFDA0A0-BF14-7A4D-94B8-85CA2765842C}"/>
              </a:ext>
            </a:extLst>
          </p:cNvPr>
          <p:cNvGrpSpPr/>
          <p:nvPr/>
        </p:nvGrpSpPr>
        <p:grpSpPr>
          <a:xfrm>
            <a:off x="9950953" y="6175399"/>
            <a:ext cx="544844" cy="515411"/>
            <a:chOff x="9453450" y="4422160"/>
            <a:chExt cx="820484" cy="720000"/>
          </a:xfrm>
        </p:grpSpPr>
        <p:sp>
          <p:nvSpPr>
            <p:cNvPr id="54" name="Oval 53">
              <a:extLst>
                <a:ext uri="{FF2B5EF4-FFF2-40B4-BE49-F238E27FC236}">
                  <a16:creationId xmlns:a16="http://schemas.microsoft.com/office/drawing/2014/main" id="{934F3D67-FD1C-3045-A489-34D064176425}"/>
                </a:ext>
              </a:extLst>
            </p:cNvPr>
            <p:cNvSpPr/>
            <p:nvPr/>
          </p:nvSpPr>
          <p:spPr>
            <a:xfrm>
              <a:off x="9453450" y="442216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55" name="Oval 54">
              <a:extLst>
                <a:ext uri="{FF2B5EF4-FFF2-40B4-BE49-F238E27FC236}">
                  <a16:creationId xmlns:a16="http://schemas.microsoft.com/office/drawing/2014/main" id="{B5DDFF49-49DC-6440-A763-9C9987BC1D49}"/>
                </a:ext>
              </a:extLst>
            </p:cNvPr>
            <p:cNvSpPr/>
            <p:nvPr/>
          </p:nvSpPr>
          <p:spPr>
            <a:xfrm>
              <a:off x="9501906" y="4478658"/>
              <a:ext cx="612000" cy="612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6" name="TextBox 55">
              <a:extLst>
                <a:ext uri="{FF2B5EF4-FFF2-40B4-BE49-F238E27FC236}">
                  <a16:creationId xmlns:a16="http://schemas.microsoft.com/office/drawing/2014/main" id="{8663C7EB-ACD6-3548-AC25-9B22C8C605A0}"/>
                </a:ext>
              </a:extLst>
            </p:cNvPr>
            <p:cNvSpPr txBox="1"/>
            <p:nvPr/>
          </p:nvSpPr>
          <p:spPr>
            <a:xfrm>
              <a:off x="9469598" y="4458995"/>
              <a:ext cx="804336" cy="644920"/>
            </a:xfrm>
            <a:prstGeom prst="rect">
              <a:avLst/>
            </a:prstGeom>
            <a:noFill/>
          </p:spPr>
          <p:txBody>
            <a:bodyPr wrap="none" rtlCol="0">
              <a:spAutoFit/>
            </a:bodyPr>
            <a:lstStyle/>
            <a:p>
              <a:r>
                <a:rPr lang="en-US" altLang="zh-CN" sz="2400" b="1" dirty="0"/>
                <a:t>D1</a:t>
              </a:r>
              <a:endParaRPr lang="en-US" sz="2400" b="1" dirty="0"/>
            </a:p>
          </p:txBody>
        </p:sp>
      </p:grpSp>
      <p:grpSp>
        <p:nvGrpSpPr>
          <p:cNvPr id="30" name="Group 29">
            <a:extLst>
              <a:ext uri="{FF2B5EF4-FFF2-40B4-BE49-F238E27FC236}">
                <a16:creationId xmlns:a16="http://schemas.microsoft.com/office/drawing/2014/main" id="{EC467613-94BE-9042-8386-FF1FA990D11B}"/>
              </a:ext>
            </a:extLst>
          </p:cNvPr>
          <p:cNvGrpSpPr/>
          <p:nvPr/>
        </p:nvGrpSpPr>
        <p:grpSpPr>
          <a:xfrm>
            <a:off x="8850837" y="3588675"/>
            <a:ext cx="619080" cy="515411"/>
            <a:chOff x="8400107" y="2337063"/>
            <a:chExt cx="932276" cy="720000"/>
          </a:xfrm>
        </p:grpSpPr>
        <p:sp>
          <p:nvSpPr>
            <p:cNvPr id="52" name="Oval 51">
              <a:extLst>
                <a:ext uri="{FF2B5EF4-FFF2-40B4-BE49-F238E27FC236}">
                  <a16:creationId xmlns:a16="http://schemas.microsoft.com/office/drawing/2014/main" id="{687CDCBF-8785-C542-AE0C-921AC9EEA7E1}"/>
                </a:ext>
              </a:extLst>
            </p:cNvPr>
            <p:cNvSpPr/>
            <p:nvPr/>
          </p:nvSpPr>
          <p:spPr>
            <a:xfrm>
              <a:off x="8435051"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3" name="TextBox 52">
              <a:extLst>
                <a:ext uri="{FF2B5EF4-FFF2-40B4-BE49-F238E27FC236}">
                  <a16:creationId xmlns:a16="http://schemas.microsoft.com/office/drawing/2014/main" id="{522AB82A-0414-1547-B8CD-1FAC109FC149}"/>
                </a:ext>
              </a:extLst>
            </p:cNvPr>
            <p:cNvSpPr txBox="1"/>
            <p:nvPr/>
          </p:nvSpPr>
          <p:spPr>
            <a:xfrm>
              <a:off x="8400107" y="2400868"/>
              <a:ext cx="932276" cy="644920"/>
            </a:xfrm>
            <a:prstGeom prst="rect">
              <a:avLst/>
            </a:prstGeom>
            <a:noFill/>
          </p:spPr>
          <p:txBody>
            <a:bodyPr wrap="none" rtlCol="0">
              <a:spAutoFit/>
            </a:bodyPr>
            <a:lstStyle/>
            <a:p>
              <a:r>
                <a:rPr lang="en-US" sz="2400" b="1" dirty="0"/>
                <a:t>W</a:t>
              </a:r>
              <a:r>
                <a:rPr lang="en-US" altLang="zh-CN" sz="2400" b="1" dirty="0"/>
                <a:t>1</a:t>
              </a:r>
              <a:endParaRPr lang="en-US" sz="2400" b="1" dirty="0"/>
            </a:p>
          </p:txBody>
        </p:sp>
      </p:grpSp>
      <p:grpSp>
        <p:nvGrpSpPr>
          <p:cNvPr id="31" name="Group 30">
            <a:extLst>
              <a:ext uri="{FF2B5EF4-FFF2-40B4-BE49-F238E27FC236}">
                <a16:creationId xmlns:a16="http://schemas.microsoft.com/office/drawing/2014/main" id="{66E1071E-56E9-DF4A-84A4-1EE96F7EBD0A}"/>
              </a:ext>
            </a:extLst>
          </p:cNvPr>
          <p:cNvGrpSpPr/>
          <p:nvPr/>
        </p:nvGrpSpPr>
        <p:grpSpPr>
          <a:xfrm>
            <a:off x="7623038" y="4691783"/>
            <a:ext cx="619080" cy="515411"/>
            <a:chOff x="7174724" y="3267308"/>
            <a:chExt cx="932276" cy="720000"/>
          </a:xfrm>
        </p:grpSpPr>
        <p:sp>
          <p:nvSpPr>
            <p:cNvPr id="50" name="Oval 49">
              <a:extLst>
                <a:ext uri="{FF2B5EF4-FFF2-40B4-BE49-F238E27FC236}">
                  <a16:creationId xmlns:a16="http://schemas.microsoft.com/office/drawing/2014/main" id="{2B7668F2-FBBF-0047-B554-C5274B1D8279}"/>
                </a:ext>
              </a:extLst>
            </p:cNvPr>
            <p:cNvSpPr/>
            <p:nvPr/>
          </p:nvSpPr>
          <p:spPr>
            <a:xfrm>
              <a:off x="7230235" y="3267308"/>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1" name="TextBox 50">
              <a:extLst>
                <a:ext uri="{FF2B5EF4-FFF2-40B4-BE49-F238E27FC236}">
                  <a16:creationId xmlns:a16="http://schemas.microsoft.com/office/drawing/2014/main" id="{CD4C4B50-5497-8F48-A08B-4D3D255D97F0}"/>
                </a:ext>
              </a:extLst>
            </p:cNvPr>
            <p:cNvSpPr txBox="1"/>
            <p:nvPr/>
          </p:nvSpPr>
          <p:spPr>
            <a:xfrm>
              <a:off x="7174724" y="3302574"/>
              <a:ext cx="932276" cy="644919"/>
            </a:xfrm>
            <a:prstGeom prst="rect">
              <a:avLst/>
            </a:prstGeom>
            <a:noFill/>
          </p:spPr>
          <p:txBody>
            <a:bodyPr wrap="none" rtlCol="0">
              <a:spAutoFit/>
            </a:bodyPr>
            <a:lstStyle/>
            <a:p>
              <a:r>
                <a:rPr lang="en-US" sz="2400" b="1" dirty="0"/>
                <a:t>W</a:t>
              </a:r>
              <a:r>
                <a:rPr lang="en-US" altLang="zh-CN" sz="2400" b="1" dirty="0"/>
                <a:t>3</a:t>
              </a:r>
              <a:endParaRPr lang="en-US" sz="2400" b="1" dirty="0"/>
            </a:p>
          </p:txBody>
        </p:sp>
      </p:grpSp>
      <p:grpSp>
        <p:nvGrpSpPr>
          <p:cNvPr id="32" name="Group 31">
            <a:extLst>
              <a:ext uri="{FF2B5EF4-FFF2-40B4-BE49-F238E27FC236}">
                <a16:creationId xmlns:a16="http://schemas.microsoft.com/office/drawing/2014/main" id="{6B1F6958-32FD-D74D-84FD-8A629BFB3536}"/>
              </a:ext>
            </a:extLst>
          </p:cNvPr>
          <p:cNvGrpSpPr/>
          <p:nvPr/>
        </p:nvGrpSpPr>
        <p:grpSpPr>
          <a:xfrm>
            <a:off x="5832246" y="3623070"/>
            <a:ext cx="548773" cy="515411"/>
            <a:chOff x="6386132" y="2337063"/>
            <a:chExt cx="826401" cy="720000"/>
          </a:xfrm>
        </p:grpSpPr>
        <p:sp>
          <p:nvSpPr>
            <p:cNvPr id="48" name="Oval 47">
              <a:extLst>
                <a:ext uri="{FF2B5EF4-FFF2-40B4-BE49-F238E27FC236}">
                  <a16:creationId xmlns:a16="http://schemas.microsoft.com/office/drawing/2014/main" id="{0CCBC74A-3F6A-4543-827E-626D991764E8}"/>
                </a:ext>
              </a:extLst>
            </p:cNvPr>
            <p:cNvSpPr/>
            <p:nvPr/>
          </p:nvSpPr>
          <p:spPr>
            <a:xfrm>
              <a:off x="6386132"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49" name="TextBox 48">
              <a:extLst>
                <a:ext uri="{FF2B5EF4-FFF2-40B4-BE49-F238E27FC236}">
                  <a16:creationId xmlns:a16="http://schemas.microsoft.com/office/drawing/2014/main" id="{AA9514DE-1A36-9346-AA2D-B00B3E3A1129}"/>
                </a:ext>
              </a:extLst>
            </p:cNvPr>
            <p:cNvSpPr txBox="1"/>
            <p:nvPr/>
          </p:nvSpPr>
          <p:spPr>
            <a:xfrm>
              <a:off x="6420266" y="2383383"/>
              <a:ext cx="792267" cy="644919"/>
            </a:xfrm>
            <a:prstGeom prst="rect">
              <a:avLst/>
            </a:prstGeom>
            <a:noFill/>
          </p:spPr>
          <p:txBody>
            <a:bodyPr wrap="none" rtlCol="0">
              <a:spAutoFit/>
            </a:bodyPr>
            <a:lstStyle/>
            <a:p>
              <a:r>
                <a:rPr lang="en-US" sz="2400" b="1" dirty="0"/>
                <a:t>A1</a:t>
              </a:r>
            </a:p>
          </p:txBody>
        </p:sp>
      </p:grpSp>
      <p:sp>
        <p:nvSpPr>
          <p:cNvPr id="33" name="TextBox 32">
            <a:extLst>
              <a:ext uri="{FF2B5EF4-FFF2-40B4-BE49-F238E27FC236}">
                <a16:creationId xmlns:a16="http://schemas.microsoft.com/office/drawing/2014/main" id="{E07282A3-4C10-0649-A1AB-A362A7E6FE73}"/>
              </a:ext>
            </a:extLst>
          </p:cNvPr>
          <p:cNvSpPr txBox="1"/>
          <p:nvPr/>
        </p:nvSpPr>
        <p:spPr>
          <a:xfrm>
            <a:off x="10219327" y="568888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4" name="TextBox 33">
            <a:extLst>
              <a:ext uri="{FF2B5EF4-FFF2-40B4-BE49-F238E27FC236}">
                <a16:creationId xmlns:a16="http://schemas.microsoft.com/office/drawing/2014/main" id="{2A14A863-6563-B647-9595-91810EA68D52}"/>
              </a:ext>
            </a:extLst>
          </p:cNvPr>
          <p:cNvSpPr txBox="1"/>
          <p:nvPr/>
        </p:nvSpPr>
        <p:spPr>
          <a:xfrm>
            <a:off x="4634905" y="5315350"/>
            <a:ext cx="2387089" cy="1015663"/>
          </a:xfrm>
          <a:prstGeom prst="rect">
            <a:avLst/>
          </a:prstGeom>
          <a:noFill/>
          <a:ln w="25400">
            <a:solidFill>
              <a:schemeClr val="tx1"/>
            </a:solidFill>
            <a:prstDash val="dash"/>
          </a:ln>
        </p:spPr>
        <p:txBody>
          <a:bodyPr wrap="square" lIns="0" rIns="0" rtlCol="0">
            <a:spAutoFit/>
          </a:bodyPr>
          <a:lstStyle/>
          <a:p>
            <a:pPr algn="ctr"/>
            <a:r>
              <a:rPr lang="en-US" altLang="zh-CN" sz="2000" dirty="0"/>
              <a:t>P</a:t>
            </a:r>
            <a:r>
              <a:rPr lang="en-US" altLang="zh-CN" sz="2400" baseline="-25000" dirty="0"/>
              <a:t>1</a:t>
            </a:r>
            <a:r>
              <a:rPr lang="en-US" altLang="zh-CN" sz="2000" dirty="0"/>
              <a:t>:</a:t>
            </a:r>
            <a:r>
              <a:rPr lang="zh-CN" altLang="en-US" sz="2000" dirty="0"/>
              <a:t> </a:t>
            </a:r>
            <a:r>
              <a:rPr lang="en-US" altLang="zh-CN" sz="2000" dirty="0" err="1"/>
              <a:t>dstIP</a:t>
            </a:r>
            <a:r>
              <a:rPr lang="en-US" altLang="zh-CN" sz="2000" dirty="0"/>
              <a:t>=10.0.0.0/23</a:t>
            </a:r>
          </a:p>
          <a:p>
            <a:pPr algn="ctr"/>
            <a:r>
              <a:rPr lang="en-US" altLang="zh-CN" sz="2000" dirty="0"/>
              <a:t>P</a:t>
            </a:r>
            <a:r>
              <a:rPr lang="en-US" altLang="zh-CN" sz="2400" baseline="-25000" dirty="0"/>
              <a:t>2</a:t>
            </a:r>
            <a:r>
              <a:rPr lang="en-US" altLang="zh-CN" sz="2000" dirty="0"/>
              <a:t>:</a:t>
            </a:r>
            <a:r>
              <a:rPr lang="zh-CN" altLang="en-US" sz="2000" dirty="0"/>
              <a:t> </a:t>
            </a:r>
            <a:r>
              <a:rPr lang="en-US" altLang="zh-CN" sz="2000" dirty="0" err="1"/>
              <a:t>dstIP</a:t>
            </a:r>
            <a:r>
              <a:rPr lang="en-US" altLang="zh-CN" sz="2000" dirty="0"/>
              <a:t>=10.0.0.0/24</a:t>
            </a:r>
          </a:p>
          <a:p>
            <a:pPr algn="ctr"/>
            <a:r>
              <a:rPr lang="en-US" altLang="zh-CN" sz="2000" dirty="0"/>
              <a:t>P</a:t>
            </a:r>
            <a:r>
              <a:rPr lang="en-US" altLang="zh-CN" sz="2400" baseline="-25000" dirty="0"/>
              <a:t>3</a:t>
            </a:r>
            <a:r>
              <a:rPr lang="en-US" altLang="zh-CN" sz="2000" dirty="0"/>
              <a:t>:</a:t>
            </a:r>
            <a:r>
              <a:rPr lang="zh-CN" altLang="en-US" sz="2000" dirty="0"/>
              <a:t> </a:t>
            </a:r>
            <a:r>
              <a:rPr lang="en-US" altLang="zh-CN" sz="2000" dirty="0" err="1"/>
              <a:t>dstIP</a:t>
            </a:r>
            <a:r>
              <a:rPr lang="en-US" altLang="zh-CN" sz="2000" dirty="0"/>
              <a:t>=10.0.1.0/24</a:t>
            </a:r>
            <a:endParaRPr lang="en-US" sz="2000" dirty="0"/>
          </a:p>
        </p:txBody>
      </p:sp>
      <p:sp>
        <p:nvSpPr>
          <p:cNvPr id="35" name="TextBox 34">
            <a:extLst>
              <a:ext uri="{FF2B5EF4-FFF2-40B4-BE49-F238E27FC236}">
                <a16:creationId xmlns:a16="http://schemas.microsoft.com/office/drawing/2014/main" id="{CF771747-8B20-8846-9CCE-91DAA2F0A7B2}"/>
              </a:ext>
            </a:extLst>
          </p:cNvPr>
          <p:cNvSpPr txBox="1"/>
          <p:nvPr/>
        </p:nvSpPr>
        <p:spPr>
          <a:xfrm>
            <a:off x="7354844" y="224604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6" name="TextBox 35">
            <a:extLst>
              <a:ext uri="{FF2B5EF4-FFF2-40B4-BE49-F238E27FC236}">
                <a16:creationId xmlns:a16="http://schemas.microsoft.com/office/drawing/2014/main" id="{E6A7E5EE-FB96-A74A-90EE-376A151824B9}"/>
              </a:ext>
            </a:extLst>
          </p:cNvPr>
          <p:cNvSpPr txBox="1"/>
          <p:nvPr/>
        </p:nvSpPr>
        <p:spPr>
          <a:xfrm>
            <a:off x="8111705" y="4273862"/>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7" name="TextBox 36">
            <a:extLst>
              <a:ext uri="{FF2B5EF4-FFF2-40B4-BE49-F238E27FC236}">
                <a16:creationId xmlns:a16="http://schemas.microsoft.com/office/drawing/2014/main" id="{F5BFE1F4-BE15-8E4A-8484-47B1CA8E8EAE}"/>
              </a:ext>
            </a:extLst>
          </p:cNvPr>
          <p:cNvSpPr txBox="1"/>
          <p:nvPr/>
        </p:nvSpPr>
        <p:spPr>
          <a:xfrm>
            <a:off x="8627060" y="2232819"/>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8" name="TextBox 37">
            <a:extLst>
              <a:ext uri="{FF2B5EF4-FFF2-40B4-BE49-F238E27FC236}">
                <a16:creationId xmlns:a16="http://schemas.microsoft.com/office/drawing/2014/main" id="{565114F6-6FC1-FB45-AECF-7E7D44860024}"/>
              </a:ext>
            </a:extLst>
          </p:cNvPr>
          <p:cNvSpPr txBox="1"/>
          <p:nvPr/>
        </p:nvSpPr>
        <p:spPr>
          <a:xfrm>
            <a:off x="10227907" y="4081491"/>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9" name="TextBox 38">
            <a:extLst>
              <a:ext uri="{FF2B5EF4-FFF2-40B4-BE49-F238E27FC236}">
                <a16:creationId xmlns:a16="http://schemas.microsoft.com/office/drawing/2014/main" id="{E936F297-7BAD-DF43-9E9C-E8641E4D38C7}"/>
              </a:ext>
            </a:extLst>
          </p:cNvPr>
          <p:cNvSpPr txBox="1"/>
          <p:nvPr/>
        </p:nvSpPr>
        <p:spPr>
          <a:xfrm>
            <a:off x="7906938" y="364748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0" name="TextBox 39">
            <a:extLst>
              <a:ext uri="{FF2B5EF4-FFF2-40B4-BE49-F238E27FC236}">
                <a16:creationId xmlns:a16="http://schemas.microsoft.com/office/drawing/2014/main" id="{F2C1FAF0-4C6F-074B-BA57-00C11189606D}"/>
              </a:ext>
            </a:extLst>
          </p:cNvPr>
          <p:cNvSpPr txBox="1"/>
          <p:nvPr/>
        </p:nvSpPr>
        <p:spPr>
          <a:xfrm>
            <a:off x="6659809" y="4761093"/>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1" name="TextBox 40">
            <a:extLst>
              <a:ext uri="{FF2B5EF4-FFF2-40B4-BE49-F238E27FC236}">
                <a16:creationId xmlns:a16="http://schemas.microsoft.com/office/drawing/2014/main" id="{FE9353C1-EEF2-9745-94D7-B5DC740AF2D2}"/>
              </a:ext>
            </a:extLst>
          </p:cNvPr>
          <p:cNvSpPr txBox="1"/>
          <p:nvPr/>
        </p:nvSpPr>
        <p:spPr>
          <a:xfrm>
            <a:off x="6996094" y="565805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nvGrpSpPr>
          <p:cNvPr id="42" name="Group 41">
            <a:extLst>
              <a:ext uri="{FF2B5EF4-FFF2-40B4-BE49-F238E27FC236}">
                <a16:creationId xmlns:a16="http://schemas.microsoft.com/office/drawing/2014/main" id="{631F6C83-F269-884C-9AC8-2B104ED6C6B6}"/>
              </a:ext>
            </a:extLst>
          </p:cNvPr>
          <p:cNvGrpSpPr/>
          <p:nvPr/>
        </p:nvGrpSpPr>
        <p:grpSpPr>
          <a:xfrm>
            <a:off x="5582125" y="2774122"/>
            <a:ext cx="1407758" cy="746555"/>
            <a:chOff x="2481280" y="498682"/>
            <a:chExt cx="2119953" cy="1042895"/>
          </a:xfrm>
        </p:grpSpPr>
        <p:sp>
          <p:nvSpPr>
            <p:cNvPr id="46" name="TextBox 45">
              <a:extLst>
                <a:ext uri="{FF2B5EF4-FFF2-40B4-BE49-F238E27FC236}">
                  <a16:creationId xmlns:a16="http://schemas.microsoft.com/office/drawing/2014/main" id="{EB9BA556-7987-A946-AE5A-FEAC90FEAF75}"/>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7" name="TextBox 46">
              <a:extLst>
                <a:ext uri="{FF2B5EF4-FFF2-40B4-BE49-F238E27FC236}">
                  <a16:creationId xmlns:a16="http://schemas.microsoft.com/office/drawing/2014/main" id="{DB678869-BE16-0641-B1E3-DAE81E97D800}"/>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grpSp>
        <p:nvGrpSpPr>
          <p:cNvPr id="43" name="Group 42">
            <a:extLst>
              <a:ext uri="{FF2B5EF4-FFF2-40B4-BE49-F238E27FC236}">
                <a16:creationId xmlns:a16="http://schemas.microsoft.com/office/drawing/2014/main" id="{6D6704DC-AD7D-3046-BC12-77B4EDEFEDAB}"/>
              </a:ext>
            </a:extLst>
          </p:cNvPr>
          <p:cNvGrpSpPr/>
          <p:nvPr/>
        </p:nvGrpSpPr>
        <p:grpSpPr>
          <a:xfrm>
            <a:off x="4741716" y="4171639"/>
            <a:ext cx="1407758" cy="746555"/>
            <a:chOff x="2481280" y="498682"/>
            <a:chExt cx="2119953" cy="1042895"/>
          </a:xfrm>
        </p:grpSpPr>
        <p:sp>
          <p:nvSpPr>
            <p:cNvPr id="44" name="TextBox 43">
              <a:extLst>
                <a:ext uri="{FF2B5EF4-FFF2-40B4-BE49-F238E27FC236}">
                  <a16:creationId xmlns:a16="http://schemas.microsoft.com/office/drawing/2014/main" id="{5D8BF0D6-8D02-2346-941D-15B154764658}"/>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5" name="TextBox 44">
              <a:extLst>
                <a:ext uri="{FF2B5EF4-FFF2-40B4-BE49-F238E27FC236}">
                  <a16:creationId xmlns:a16="http://schemas.microsoft.com/office/drawing/2014/main" id="{3ADD8ECB-BF3D-6849-AEA3-9F7D4074881D}"/>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grpSp>
        <p:nvGrpSpPr>
          <p:cNvPr id="64" name="Group 63">
            <a:extLst>
              <a:ext uri="{FF2B5EF4-FFF2-40B4-BE49-F238E27FC236}">
                <a16:creationId xmlns:a16="http://schemas.microsoft.com/office/drawing/2014/main" id="{39CD8C96-FAB4-F347-8DFB-CF11121EEAB3}"/>
              </a:ext>
            </a:extLst>
          </p:cNvPr>
          <p:cNvGrpSpPr/>
          <p:nvPr/>
        </p:nvGrpSpPr>
        <p:grpSpPr>
          <a:xfrm>
            <a:off x="7729919" y="212066"/>
            <a:ext cx="4042520" cy="1355649"/>
            <a:chOff x="139065" y="3653620"/>
            <a:chExt cx="10057473" cy="2740891"/>
          </a:xfrm>
        </p:grpSpPr>
        <p:grpSp>
          <p:nvGrpSpPr>
            <p:cNvPr id="65" name="Group 64">
              <a:extLst>
                <a:ext uri="{FF2B5EF4-FFF2-40B4-BE49-F238E27FC236}">
                  <a16:creationId xmlns:a16="http://schemas.microsoft.com/office/drawing/2014/main" id="{ED83BF70-C05F-7745-AADE-89D922389160}"/>
                </a:ext>
              </a:extLst>
            </p:cNvPr>
            <p:cNvGrpSpPr/>
            <p:nvPr/>
          </p:nvGrpSpPr>
          <p:grpSpPr>
            <a:xfrm>
              <a:off x="139065" y="3997291"/>
              <a:ext cx="10057473" cy="2397220"/>
              <a:chOff x="231665" y="3997291"/>
              <a:chExt cx="10057473" cy="2397220"/>
            </a:xfrm>
          </p:grpSpPr>
          <p:grpSp>
            <p:nvGrpSpPr>
              <p:cNvPr id="72" name="Group 71">
                <a:extLst>
                  <a:ext uri="{FF2B5EF4-FFF2-40B4-BE49-F238E27FC236}">
                    <a16:creationId xmlns:a16="http://schemas.microsoft.com/office/drawing/2014/main" id="{B97DD8BC-C441-EC45-BA2F-51FFCAEFFB34}"/>
                  </a:ext>
                </a:extLst>
              </p:cNvPr>
              <p:cNvGrpSpPr/>
              <p:nvPr/>
            </p:nvGrpSpPr>
            <p:grpSpPr>
              <a:xfrm>
                <a:off x="231665" y="3997291"/>
                <a:ext cx="7593173" cy="1823070"/>
                <a:chOff x="787250" y="2643053"/>
                <a:chExt cx="7593173" cy="1823070"/>
              </a:xfrm>
            </p:grpSpPr>
            <p:cxnSp>
              <p:nvCxnSpPr>
                <p:cNvPr id="75" name="Straight Connector 74">
                  <a:extLst>
                    <a:ext uri="{FF2B5EF4-FFF2-40B4-BE49-F238E27FC236}">
                      <a16:creationId xmlns:a16="http://schemas.microsoft.com/office/drawing/2014/main" id="{D271259C-40F2-2C4E-A01A-048C2DB61AD3}"/>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A8E853-2430-AF49-813F-6BA87FDDB32A}"/>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796FC8-6659-3D4F-AE04-42B74EEDEC5C}"/>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02ED685-07A6-B24C-8A67-FCE32AF80412}"/>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C7C539-9C9A-5E4E-A99D-D1246DEC2B49}"/>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F7BA73-BE6C-DC43-A78D-38ED69F644D1}"/>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F7E9F9F-12AB-9C42-9BC7-0E1B9801D6AA}"/>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739F3C-0EEB-EE43-BC19-D74A446D6068}"/>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56DCE3D-AE61-3949-91D2-F6472CEC2122}"/>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C0C1130C-27FC-0A4F-96BC-25F40B9DD5C2}"/>
                  </a:ext>
                </a:extLst>
              </p:cNvPr>
              <p:cNvSpPr/>
              <p:nvPr/>
            </p:nvSpPr>
            <p:spPr>
              <a:xfrm>
                <a:off x="7089847" y="5647785"/>
                <a:ext cx="3199291" cy="746726"/>
              </a:xfrm>
              <a:prstGeom prst="rect">
                <a:avLst/>
              </a:prstGeom>
            </p:spPr>
            <p:txBody>
              <a:bodyPr wrap="none">
                <a:spAutoFit/>
              </a:bodyPr>
              <a:lstStyle/>
              <a:p>
                <a:r>
                  <a:rPr lang="en-US" altLang="zh-CN" b="1" dirty="0"/>
                  <a:t>10.0.0.0/23</a:t>
                </a:r>
                <a:endParaRPr lang="en-US" b="1" dirty="0"/>
              </a:p>
            </p:txBody>
          </p:sp>
          <p:cxnSp>
            <p:nvCxnSpPr>
              <p:cNvPr id="74" name="Straight Connector 73">
                <a:extLst>
                  <a:ext uri="{FF2B5EF4-FFF2-40B4-BE49-F238E27FC236}">
                    <a16:creationId xmlns:a16="http://schemas.microsoft.com/office/drawing/2014/main" id="{058AB1EC-D68F-0D49-9196-F415B1026757}"/>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ED6024B5-D495-714F-9486-270A14E3788E}"/>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S</a:t>
              </a:r>
              <a:endParaRPr lang="en-US" sz="2000" b="1" dirty="0">
                <a:solidFill>
                  <a:schemeClr val="tx1"/>
                </a:solidFill>
              </a:endParaRPr>
            </a:p>
          </p:txBody>
        </p:sp>
        <p:sp>
          <p:nvSpPr>
            <p:cNvPr id="67" name="Rectangle 66">
              <a:extLst>
                <a:ext uri="{FF2B5EF4-FFF2-40B4-BE49-F238E27FC236}">
                  <a16:creationId xmlns:a16="http://schemas.microsoft.com/office/drawing/2014/main" id="{34AD89FA-F4E8-8042-8DA7-DF9853963C46}"/>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a:t>
              </a:r>
              <a:endParaRPr lang="en-US" sz="2000" b="1" dirty="0">
                <a:solidFill>
                  <a:schemeClr val="tx1"/>
                </a:solidFill>
              </a:endParaRPr>
            </a:p>
          </p:txBody>
        </p:sp>
        <p:sp>
          <p:nvSpPr>
            <p:cNvPr id="68" name="Rectangle 67">
              <a:extLst>
                <a:ext uri="{FF2B5EF4-FFF2-40B4-BE49-F238E27FC236}">
                  <a16:creationId xmlns:a16="http://schemas.microsoft.com/office/drawing/2014/main" id="{B9C0B8F4-0C73-5E48-BC3B-FD4D38909630}"/>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B</a:t>
              </a:r>
              <a:endParaRPr lang="en-US" sz="2000" b="1" dirty="0">
                <a:solidFill>
                  <a:schemeClr val="tx1"/>
                </a:solidFill>
              </a:endParaRPr>
            </a:p>
          </p:txBody>
        </p:sp>
        <p:sp>
          <p:nvSpPr>
            <p:cNvPr id="69" name="Rectangle 68">
              <a:extLst>
                <a:ext uri="{FF2B5EF4-FFF2-40B4-BE49-F238E27FC236}">
                  <a16:creationId xmlns:a16="http://schemas.microsoft.com/office/drawing/2014/main" id="{3C20C539-6B4B-BD47-88DF-8F2EFAF39FA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C</a:t>
              </a:r>
              <a:endParaRPr lang="en-US" sz="2000" b="1" dirty="0">
                <a:solidFill>
                  <a:schemeClr val="tx1"/>
                </a:solidFill>
              </a:endParaRPr>
            </a:p>
          </p:txBody>
        </p:sp>
        <p:sp>
          <p:nvSpPr>
            <p:cNvPr id="70" name="Rectangle 69">
              <a:extLst>
                <a:ext uri="{FF2B5EF4-FFF2-40B4-BE49-F238E27FC236}">
                  <a16:creationId xmlns:a16="http://schemas.microsoft.com/office/drawing/2014/main" id="{D6A8D199-A63F-244A-B00C-95D46ED75917}"/>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D</a:t>
              </a:r>
              <a:endParaRPr lang="en-US" sz="2000" b="1" dirty="0">
                <a:solidFill>
                  <a:schemeClr val="tx1"/>
                </a:solidFill>
              </a:endParaRPr>
            </a:p>
          </p:txBody>
        </p:sp>
        <p:sp>
          <p:nvSpPr>
            <p:cNvPr id="71" name="Rectangle 70">
              <a:extLst>
                <a:ext uri="{FF2B5EF4-FFF2-40B4-BE49-F238E27FC236}">
                  <a16:creationId xmlns:a16="http://schemas.microsoft.com/office/drawing/2014/main" id="{97DE809A-A8B0-4144-9851-B5F62F04B2CE}"/>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W</a:t>
              </a:r>
              <a:endParaRPr lang="en-US" sz="2000" b="1" dirty="0">
                <a:solidFill>
                  <a:schemeClr val="tx1"/>
                </a:solidFill>
              </a:endParaRPr>
            </a:p>
          </p:txBody>
        </p:sp>
      </p:grpSp>
      <p:sp>
        <p:nvSpPr>
          <p:cNvPr id="5" name="Rectangle 4">
            <a:extLst>
              <a:ext uri="{FF2B5EF4-FFF2-40B4-BE49-F238E27FC236}">
                <a16:creationId xmlns:a16="http://schemas.microsoft.com/office/drawing/2014/main" id="{FA41CCC3-0227-AB42-B600-A316AC49F733}"/>
              </a:ext>
            </a:extLst>
          </p:cNvPr>
          <p:cNvSpPr/>
          <p:nvPr/>
        </p:nvSpPr>
        <p:spPr>
          <a:xfrm>
            <a:off x="2441774" y="4661940"/>
            <a:ext cx="1675825" cy="3300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bg1"/>
                </a:solidFill>
              </a:rPr>
              <a:t>fwd</a:t>
            </a:r>
            <a:r>
              <a:rPr lang="en-US" altLang="zh-CN" dirty="0">
                <a:solidFill>
                  <a:schemeClr val="bg1"/>
                </a:solidFill>
              </a:rPr>
              <a:t>(ALL,</a:t>
            </a:r>
            <a:r>
              <a:rPr lang="zh-CN" altLang="en-US" dirty="0">
                <a:solidFill>
                  <a:schemeClr val="bg1"/>
                </a:solidFill>
              </a:rPr>
              <a:t> </a:t>
            </a:r>
            <a:r>
              <a:rPr lang="en-US" altLang="zh-CN" dirty="0">
                <a:solidFill>
                  <a:schemeClr val="bg1"/>
                </a:solidFill>
              </a:rPr>
              <a:t>{W})</a:t>
            </a:r>
            <a:endParaRPr lang="en-US" dirty="0">
              <a:solidFill>
                <a:schemeClr val="bg1"/>
              </a:solidFill>
            </a:endParaRPr>
          </a:p>
        </p:txBody>
      </p:sp>
      <p:sp>
        <p:nvSpPr>
          <p:cNvPr id="84" name="TextBox 83">
            <a:extLst>
              <a:ext uri="{FF2B5EF4-FFF2-40B4-BE49-F238E27FC236}">
                <a16:creationId xmlns:a16="http://schemas.microsoft.com/office/drawing/2014/main" id="{F26CD0D5-A6A5-FE48-B346-C2EB3F9EF684}"/>
              </a:ext>
            </a:extLst>
          </p:cNvPr>
          <p:cNvSpPr txBox="1"/>
          <p:nvPr/>
        </p:nvSpPr>
        <p:spPr>
          <a:xfrm>
            <a:off x="7155182" y="3234753"/>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1)]</a:t>
            </a:r>
            <a:endParaRPr lang="en-US" sz="2000" b="1" dirty="0">
              <a:solidFill>
                <a:schemeClr val="accent1">
                  <a:lumMod val="75000"/>
                </a:schemeClr>
              </a:solidFill>
            </a:endParaRPr>
          </a:p>
        </p:txBody>
      </p:sp>
      <p:sp>
        <p:nvSpPr>
          <p:cNvPr id="85" name="TextBox 84">
            <a:extLst>
              <a:ext uri="{FF2B5EF4-FFF2-40B4-BE49-F238E27FC236}">
                <a16:creationId xmlns:a16="http://schemas.microsoft.com/office/drawing/2014/main" id="{58F5DDFD-C177-6246-BA6E-301C2AF2B2E0}"/>
              </a:ext>
            </a:extLst>
          </p:cNvPr>
          <p:cNvSpPr txBox="1"/>
          <p:nvPr/>
        </p:nvSpPr>
        <p:spPr>
          <a:xfrm>
            <a:off x="8252347" y="6247919"/>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0)]</a:t>
            </a:r>
            <a:endParaRPr lang="en-US" sz="2000" b="1" dirty="0">
              <a:solidFill>
                <a:schemeClr val="accent1">
                  <a:lumMod val="75000"/>
                </a:schemeClr>
              </a:solidFill>
            </a:endParaRPr>
          </a:p>
        </p:txBody>
      </p:sp>
      <p:cxnSp>
        <p:nvCxnSpPr>
          <p:cNvPr id="7" name="Straight Connector 6">
            <a:extLst>
              <a:ext uri="{FF2B5EF4-FFF2-40B4-BE49-F238E27FC236}">
                <a16:creationId xmlns:a16="http://schemas.microsoft.com/office/drawing/2014/main" id="{F1BBC06E-FABF-0F4D-AD5C-31D8C15AEB3C}"/>
              </a:ext>
            </a:extLst>
          </p:cNvPr>
          <p:cNvCxnSpPr>
            <a:cxnSpLocks/>
          </p:cNvCxnSpPr>
          <p:nvPr/>
        </p:nvCxnSpPr>
        <p:spPr>
          <a:xfrm>
            <a:off x="7401222" y="2446100"/>
            <a:ext cx="774360" cy="185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B17B5C9-1307-E541-BEB9-0B36682B72AD}"/>
              </a:ext>
            </a:extLst>
          </p:cNvPr>
          <p:cNvCxnSpPr>
            <a:cxnSpLocks/>
          </p:cNvCxnSpPr>
          <p:nvPr/>
        </p:nvCxnSpPr>
        <p:spPr>
          <a:xfrm>
            <a:off x="7074369" y="5835791"/>
            <a:ext cx="774360" cy="185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8C19FE7-B6BE-BE4A-89D8-6A4D1285A389}"/>
              </a:ext>
            </a:extLst>
          </p:cNvPr>
          <p:cNvSpPr txBox="1"/>
          <p:nvPr/>
        </p:nvSpPr>
        <p:spPr>
          <a:xfrm>
            <a:off x="6412730" y="3673550"/>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1)]</a:t>
            </a:r>
            <a:endParaRPr lang="en-US" sz="2000" b="1" dirty="0">
              <a:solidFill>
                <a:schemeClr val="accent1">
                  <a:lumMod val="75000"/>
                </a:schemeClr>
              </a:solidFill>
            </a:endParaRPr>
          </a:p>
        </p:txBody>
      </p:sp>
      <p:cxnSp>
        <p:nvCxnSpPr>
          <p:cNvPr id="89" name="Straight Connector 88">
            <a:extLst>
              <a:ext uri="{FF2B5EF4-FFF2-40B4-BE49-F238E27FC236}">
                <a16:creationId xmlns:a16="http://schemas.microsoft.com/office/drawing/2014/main" id="{86A1F588-2DDF-9547-BD9F-326071D02619}"/>
              </a:ext>
            </a:extLst>
          </p:cNvPr>
          <p:cNvCxnSpPr>
            <a:cxnSpLocks/>
          </p:cNvCxnSpPr>
          <p:nvPr/>
        </p:nvCxnSpPr>
        <p:spPr>
          <a:xfrm>
            <a:off x="5614104" y="2979169"/>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0489C2-C690-3A45-B906-14A3156CD819}"/>
              </a:ext>
            </a:extLst>
          </p:cNvPr>
          <p:cNvCxnSpPr>
            <a:cxnSpLocks/>
          </p:cNvCxnSpPr>
          <p:nvPr/>
        </p:nvCxnSpPr>
        <p:spPr>
          <a:xfrm>
            <a:off x="5671514" y="3302342"/>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C434135E-164D-304F-8ACD-7613B93CFA1F}"/>
              </a:ext>
            </a:extLst>
          </p:cNvPr>
          <p:cNvSpPr txBox="1"/>
          <p:nvPr/>
        </p:nvSpPr>
        <p:spPr>
          <a:xfrm>
            <a:off x="4678412" y="3158529"/>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1)]</a:t>
            </a:r>
            <a:endParaRPr lang="en-US" sz="2000" b="1" dirty="0">
              <a:solidFill>
                <a:schemeClr val="accent1">
                  <a:lumMod val="75000"/>
                </a:schemeClr>
              </a:solidFill>
            </a:endParaRPr>
          </a:p>
        </p:txBody>
      </p:sp>
      <p:cxnSp>
        <p:nvCxnSpPr>
          <p:cNvPr id="93" name="Straight Connector 92">
            <a:extLst>
              <a:ext uri="{FF2B5EF4-FFF2-40B4-BE49-F238E27FC236}">
                <a16:creationId xmlns:a16="http://schemas.microsoft.com/office/drawing/2014/main" id="{654E21C8-D597-6149-A346-817386138987}"/>
              </a:ext>
            </a:extLst>
          </p:cNvPr>
          <p:cNvCxnSpPr>
            <a:cxnSpLocks/>
          </p:cNvCxnSpPr>
          <p:nvPr/>
        </p:nvCxnSpPr>
        <p:spPr>
          <a:xfrm>
            <a:off x="4814092" y="4367927"/>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71AE27F-72A5-7247-9701-95C0AFE21196}"/>
              </a:ext>
            </a:extLst>
          </p:cNvPr>
          <p:cNvCxnSpPr>
            <a:cxnSpLocks/>
          </p:cNvCxnSpPr>
          <p:nvPr/>
        </p:nvCxnSpPr>
        <p:spPr>
          <a:xfrm>
            <a:off x="4871502" y="4691100"/>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76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4" grpId="0" animBg="1"/>
      <p:bldP spid="85" grpId="0" animBg="1"/>
      <p:bldP spid="88" grpId="0" animBg="1"/>
      <p:bldP spid="9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482F-5AF4-AF41-B5D4-AEEE7B6DA8CA}"/>
              </a:ext>
            </a:extLst>
          </p:cNvPr>
          <p:cNvSpPr>
            <a:spLocks noGrp="1"/>
          </p:cNvSpPr>
          <p:nvPr>
            <p:ph type="title"/>
          </p:nvPr>
        </p:nvSpPr>
        <p:spPr/>
        <p:txBody>
          <a:bodyPr/>
          <a:lstStyle/>
          <a:p>
            <a:r>
              <a:rPr lang="en-US" altLang="zh-CN" dirty="0" err="1">
                <a:ea typeface="Microsoft YaHei" panose="020B0503020204020204" pitchFamily="34" charset="-122"/>
              </a:rPr>
              <a:t>Tulkun</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Extensions</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6F83916E-1210-A345-AB81-1CE73D62AF99}"/>
              </a:ext>
            </a:extLst>
          </p:cNvPr>
          <p:cNvSpPr>
            <a:spLocks noGrp="1"/>
          </p:cNvSpPr>
          <p:nvPr>
            <p:ph idx="1"/>
          </p:nvPr>
        </p:nvSpPr>
        <p:spPr>
          <a:xfrm>
            <a:off x="838200" y="1825625"/>
            <a:ext cx="10799618" cy="4351338"/>
          </a:xfrm>
        </p:spPr>
        <p:txBody>
          <a:bodyPr lIns="90000">
            <a:noAutofit/>
          </a:bodyPr>
          <a:lstStyle/>
          <a:p>
            <a:pPr marL="514350" indent="-514350">
              <a:lnSpc>
                <a:spcPct val="100000"/>
              </a:lnSpc>
              <a:buFont typeface="+mj-lt"/>
              <a:buAutoNum type="arabicPeriod"/>
            </a:pPr>
            <a:r>
              <a:rPr lang="en-US" altLang="zh-CN" dirty="0">
                <a:ea typeface="Microsoft YaHei" panose="020B0503020204020204" pitchFamily="34" charset="-122"/>
              </a:rPr>
              <a:t>Data</a:t>
            </a:r>
            <a:r>
              <a:rPr lang="zh-CN" altLang="en-US" dirty="0">
                <a:ea typeface="Microsoft YaHei" panose="020B0503020204020204" pitchFamily="34" charset="-122"/>
              </a:rPr>
              <a:t> </a:t>
            </a:r>
            <a:r>
              <a:rPr lang="en-US" altLang="zh-CN" dirty="0">
                <a:ea typeface="Microsoft YaHei" panose="020B0503020204020204" pitchFamily="34" charset="-122"/>
              </a:rPr>
              <a:t>plane</a:t>
            </a:r>
            <a:r>
              <a:rPr lang="zh-CN" altLang="en-US" dirty="0">
                <a:ea typeface="Microsoft YaHei" panose="020B0503020204020204" pitchFamily="34" charset="-122"/>
              </a:rPr>
              <a:t> </a:t>
            </a:r>
            <a:r>
              <a:rPr lang="en-US" altLang="zh-CN" dirty="0">
                <a:ea typeface="Microsoft YaHei" panose="020B0503020204020204" pitchFamily="34" charset="-122"/>
              </a:rPr>
              <a:t>with</a:t>
            </a:r>
            <a:r>
              <a:rPr lang="zh-CN" altLang="en-US" dirty="0">
                <a:ea typeface="Microsoft YaHei" panose="020B0503020204020204" pitchFamily="34" charset="-122"/>
              </a:rPr>
              <a:t> </a:t>
            </a:r>
            <a:r>
              <a:rPr lang="en-US" altLang="zh-CN" dirty="0">
                <a:ea typeface="Microsoft YaHei" panose="020B0503020204020204" pitchFamily="34" charset="-122"/>
              </a:rPr>
              <a:t>packet</a:t>
            </a:r>
            <a:r>
              <a:rPr lang="zh-CN" altLang="en-US" dirty="0">
                <a:ea typeface="Microsoft YaHei" panose="020B0503020204020204" pitchFamily="34" charset="-122"/>
              </a:rPr>
              <a:t> </a:t>
            </a:r>
            <a:r>
              <a:rPr lang="en-US" altLang="zh-CN" dirty="0">
                <a:ea typeface="Microsoft YaHei" panose="020B0503020204020204" pitchFamily="34" charset="-122"/>
              </a:rPr>
              <a:t>transformation</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Sub-pub</a:t>
            </a:r>
            <a:r>
              <a:rPr lang="zh-CN" altLang="en-US" b="1" dirty="0">
                <a:ea typeface="Microsoft YaHei" panose="020B0503020204020204" pitchFamily="34" charset="-122"/>
              </a:rPr>
              <a:t> </a:t>
            </a:r>
            <a:r>
              <a:rPr lang="en-US" altLang="zh-CN" b="1" dirty="0">
                <a:ea typeface="Microsoft YaHei" panose="020B0503020204020204" pitchFamily="34" charset="-122"/>
              </a:rPr>
              <a:t>mechanism</a:t>
            </a:r>
            <a:r>
              <a:rPr lang="zh-CN" altLang="en-US" b="1" dirty="0">
                <a:ea typeface="Microsoft YaHei" panose="020B0503020204020204" pitchFamily="34" charset="-122"/>
              </a:rPr>
              <a:t> </a:t>
            </a:r>
            <a:r>
              <a:rPr lang="en-US" altLang="zh-CN" dirty="0">
                <a:ea typeface="Microsoft YaHei" panose="020B0503020204020204" pitchFamily="34" charset="-122"/>
              </a:rPr>
              <a:t>added</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tasks</a:t>
            </a:r>
            <a:endParaRPr lang="en-US" altLang="ja-JP" dirty="0">
              <a:ea typeface="Microsoft YaHei" panose="020B0503020204020204" pitchFamily="34" charset="-122"/>
            </a:endParaRPr>
          </a:p>
          <a:p>
            <a:pPr marL="514350" indent="-514350">
              <a:lnSpc>
                <a:spcPct val="100000"/>
              </a:lnSpc>
              <a:buFont typeface="+mj-lt"/>
              <a:buAutoNum type="arabicPeriod"/>
            </a:pPr>
            <a:r>
              <a:rPr lang="en-US" dirty="0">
                <a:ea typeface="Microsoft YaHei" panose="020B0503020204020204" pitchFamily="34" charset="-122"/>
              </a:rPr>
              <a:t>Me</a:t>
            </a:r>
            <a:r>
              <a:rPr lang="en-US" altLang="zh-CN" dirty="0">
                <a:ea typeface="Microsoft YaHei" panose="020B0503020204020204" pitchFamily="34" charset="-122"/>
              </a:rPr>
              <a:t>ssage-free</a:t>
            </a:r>
            <a:r>
              <a:rPr lang="zh-CN" altLang="en-US" dirty="0">
                <a:ea typeface="Microsoft YaHei" panose="020B0503020204020204" pitchFamily="34" charset="-122"/>
              </a:rPr>
              <a:t> </a:t>
            </a:r>
            <a:r>
              <a:rPr lang="en-US" altLang="zh-CN" dirty="0">
                <a:ea typeface="Microsoft YaHei" panose="020B0503020204020204" pitchFamily="34" charset="-122"/>
              </a:rPr>
              <a:t>local</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All-path-availability</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any</a:t>
            </a:r>
            <a:r>
              <a:rPr lang="zh-CN" altLang="en-US" dirty="0">
                <a:ea typeface="Microsoft YaHei" panose="020B0503020204020204" pitchFamily="34" charset="-122"/>
              </a:rPr>
              <a:t> </a:t>
            </a:r>
            <a:r>
              <a:rPr lang="en-US" altLang="zh-CN" dirty="0">
                <a:ea typeface="Microsoft YaHei" panose="020B0503020204020204" pitchFamily="34" charset="-122"/>
              </a:rPr>
              <a:t>task</a:t>
            </a:r>
            <a:r>
              <a:rPr lang="zh-CN" altLang="en-US" dirty="0">
                <a:ea typeface="Microsoft YaHei" panose="020B0503020204020204" pitchFamily="34" charset="-122"/>
              </a:rPr>
              <a:t> </a:t>
            </a:r>
            <a:r>
              <a:rPr lang="en-US" altLang="zh-CN" dirty="0">
                <a:ea typeface="Microsoft YaHei" panose="020B0503020204020204" pitchFamily="34" charset="-122"/>
              </a:rPr>
              <a:t>finding</a:t>
            </a:r>
            <a:r>
              <a:rPr lang="zh-CN" altLang="en-US" dirty="0">
                <a:ea typeface="Microsoft YaHei" panose="020B0503020204020204" pitchFamily="34" charset="-122"/>
              </a:rPr>
              <a:t> </a:t>
            </a:r>
            <a:r>
              <a:rPr lang="en-US" altLang="zh-CN" dirty="0">
                <a:ea typeface="Microsoft YaHei" panose="020B0503020204020204" pitchFamily="34" charset="-122"/>
              </a:rPr>
              <a:t>error</a:t>
            </a:r>
            <a:r>
              <a:rPr lang="zh-CN" altLang="en-US" dirty="0">
                <a:ea typeface="Microsoft YaHei" panose="020B0503020204020204" pitchFamily="34" charset="-122"/>
              </a:rPr>
              <a:t> </a:t>
            </a:r>
            <a:r>
              <a:rPr lang="en-US" altLang="zh-CN" dirty="0">
                <a:ea typeface="Microsoft YaHei" panose="020B0503020204020204" pitchFamily="34" charset="-122"/>
              </a:rPr>
              <a:t>equals</a:t>
            </a:r>
            <a:r>
              <a:rPr lang="zh-CN" altLang="en-US" dirty="0">
                <a:ea typeface="Microsoft YaHei" panose="020B0503020204020204" pitchFamily="34" charset="-122"/>
              </a:rPr>
              <a:t> </a:t>
            </a:r>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error</a:t>
            </a:r>
            <a:r>
              <a:rPr lang="zh-CN" altLang="en-US" dirty="0">
                <a:ea typeface="Microsoft YaHei" panose="020B0503020204020204" pitchFamily="34" charset="-122"/>
              </a:rPr>
              <a:t> </a:t>
            </a:r>
            <a:r>
              <a:rPr lang="en-US" altLang="zh-CN" dirty="0">
                <a:ea typeface="Microsoft YaHei" panose="020B0503020204020204" pitchFamily="34" charset="-122"/>
              </a:rPr>
              <a:t>(</a:t>
            </a:r>
            <a:r>
              <a:rPr lang="en-US" altLang="zh-CN" dirty="0">
                <a:ea typeface="Microsoft YaHei" panose="020B0503020204020204" pitchFamily="34" charset="-122"/>
                <a:sym typeface="Wingdings" pitchFamily="2" charset="2"/>
              </a:rPr>
              <a:t>Microsoft</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RCDC</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[SIGCOMM'19]</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becomes</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a</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special</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case)</a:t>
            </a:r>
          </a:p>
          <a:p>
            <a:pPr marL="457200" indent="-457200">
              <a:lnSpc>
                <a:spcPct val="100000"/>
              </a:lnSpc>
              <a:buFont typeface="+mj-lt"/>
              <a:buAutoNum type="arabicPeriod"/>
            </a:pPr>
            <a:r>
              <a:rPr lang="en-US" altLang="zh-CN" dirty="0">
                <a:ea typeface="Microsoft YaHei" panose="020B0503020204020204" pitchFamily="34" charset="-122"/>
              </a:rPr>
              <a:t>Fault-tolerant</a:t>
            </a:r>
            <a:r>
              <a:rPr lang="zh-CN" altLang="en-US" dirty="0">
                <a:ea typeface="Microsoft YaHei" panose="020B0503020204020204" pitchFamily="34" charset="-122"/>
              </a:rPr>
              <a:t> </a:t>
            </a:r>
            <a:r>
              <a:rPr lang="en-US" altLang="zh-CN" dirty="0">
                <a:ea typeface="Microsoft YaHei" panose="020B0503020204020204" pitchFamily="34" charset="-122"/>
              </a:rPr>
              <a:t>invariant</a:t>
            </a:r>
            <a:r>
              <a:rPr lang="zh-CN" altLang="en-US" dirty="0">
                <a:ea typeface="Microsoft YaHei" panose="020B0503020204020204" pitchFamily="34" charset="-122"/>
              </a:rPr>
              <a:t> </a:t>
            </a:r>
            <a:r>
              <a:rPr lang="en-US" altLang="zh-CN" dirty="0">
                <a:ea typeface="Microsoft YaHei" panose="020B0503020204020204" pitchFamily="34" charset="-122"/>
              </a:rPr>
              <a:t>(e.g.,</a:t>
            </a:r>
            <a:r>
              <a:rPr lang="zh-CN" altLang="en-US" dirty="0">
                <a:ea typeface="Microsoft YaHei" panose="020B0503020204020204" pitchFamily="34" charset="-122"/>
              </a:rPr>
              <a:t> </a:t>
            </a:r>
            <a:r>
              <a:rPr lang="en-US" altLang="zh-CN" dirty="0">
                <a:ea typeface="Microsoft YaHei" panose="020B0503020204020204" pitchFamily="34" charset="-122"/>
              </a:rPr>
              <a:t>shortest</a:t>
            </a:r>
            <a:r>
              <a:rPr lang="zh-CN" altLang="en-US" dirty="0">
                <a:ea typeface="Microsoft YaHei" panose="020B0503020204020204" pitchFamily="34" charset="-122"/>
              </a:rPr>
              <a:t> </a:t>
            </a:r>
            <a:r>
              <a:rPr lang="en-US" altLang="zh-CN" dirty="0">
                <a:ea typeface="Microsoft YaHei" panose="020B0503020204020204" pitchFamily="34" charset="-122"/>
              </a:rPr>
              <a:t>path</a:t>
            </a:r>
            <a:r>
              <a:rPr lang="zh-CN" altLang="en-US" dirty="0">
                <a:ea typeface="Microsoft YaHei" panose="020B0503020204020204" pitchFamily="34" charset="-122"/>
              </a:rPr>
              <a:t> </a:t>
            </a:r>
            <a:r>
              <a:rPr lang="en-US" altLang="zh-CN" dirty="0">
                <a:ea typeface="Microsoft YaHei" panose="020B0503020204020204" pitchFamily="34" charset="-122"/>
              </a:rPr>
              <a:t>under</a:t>
            </a:r>
            <a:r>
              <a:rPr lang="zh-CN" altLang="en-US" dirty="0">
                <a:ea typeface="Microsoft YaHei" panose="020B0503020204020204" pitchFamily="34" charset="-122"/>
              </a:rPr>
              <a:t> </a:t>
            </a:r>
            <a:r>
              <a:rPr lang="en-US" altLang="zh-CN" dirty="0">
                <a:ea typeface="Microsoft YaHei" panose="020B0503020204020204" pitchFamily="34" charset="-122"/>
              </a:rPr>
              <a:t>k-link-failure)</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Precomputing</a:t>
            </a:r>
            <a:r>
              <a:rPr lang="zh-CN" altLang="en-US" dirty="0">
                <a:ea typeface="Microsoft YaHei" panose="020B0503020204020204" pitchFamily="34" charset="-122"/>
              </a:rPr>
              <a:t> </a:t>
            </a:r>
            <a:r>
              <a:rPr lang="en-US" altLang="zh-CN" dirty="0">
                <a:ea typeface="Microsoft YaHei" panose="020B0503020204020204" pitchFamily="34" charset="-122"/>
              </a:rPr>
              <a:t>f</a:t>
            </a:r>
            <a:r>
              <a:rPr lang="en-US" altLang="ja-JP" dirty="0">
                <a:ea typeface="Microsoft YaHei" panose="020B0503020204020204" pitchFamily="34" charset="-122"/>
              </a:rPr>
              <a:t>au</a:t>
            </a:r>
            <a:r>
              <a:rPr lang="en-US" altLang="zh-CN" dirty="0">
                <a:ea typeface="Microsoft YaHei" panose="020B0503020204020204" pitchFamily="34" charset="-122"/>
              </a:rPr>
              <a:t>lt-tolerant</a:t>
            </a:r>
            <a:r>
              <a:rPr lang="zh-CN" altLang="en-US" dirty="0">
                <a:ea typeface="Microsoft YaHei" panose="020B0503020204020204" pitchFamily="34" charset="-122"/>
              </a:rPr>
              <a:t> </a:t>
            </a:r>
            <a:r>
              <a:rPr lang="en-US" altLang="zh-CN" dirty="0" err="1">
                <a:ea typeface="Microsoft YaHei" panose="020B0503020204020204" pitchFamily="34" charset="-122"/>
              </a:rPr>
              <a:t>DVNet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ea typeface="Microsoft YaHei" panose="020B0503020204020204" pitchFamily="34" charset="-122"/>
              </a:rPr>
              <a:t>Incremental</a:t>
            </a:r>
            <a:r>
              <a:rPr lang="zh-CN" altLang="en-US" dirty="0">
                <a:ea typeface="Microsoft YaHei" panose="020B0503020204020204" pitchFamily="34" charset="-122"/>
              </a:rPr>
              <a:t> </a:t>
            </a:r>
            <a:r>
              <a:rPr lang="en-US" altLang="zh-CN" dirty="0">
                <a:ea typeface="Microsoft YaHei" panose="020B0503020204020204" pitchFamily="34" charset="-122"/>
              </a:rPr>
              <a:t>deployment</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device/</a:t>
            </a:r>
            <a:r>
              <a:rPr lang="en-US" altLang="zh-CN" dirty="0" err="1">
                <a:ea typeface="Microsoft YaHei" panose="020B0503020204020204" pitchFamily="34" charset="-122"/>
              </a:rPr>
              <a:t>vm</a:t>
            </a:r>
            <a:r>
              <a:rPr lang="zh-CN" altLang="en-US" dirty="0">
                <a:ea typeface="Microsoft YaHei" panose="020B0503020204020204" pitchFamily="34" charset="-122"/>
              </a:rPr>
              <a:t> </a:t>
            </a:r>
            <a:r>
              <a:rPr lang="en-US" altLang="zh-CN" dirty="0">
                <a:ea typeface="Microsoft YaHei" panose="020B0503020204020204" pitchFamily="34" charset="-122"/>
              </a:rPr>
              <a:t>interconnect</a:t>
            </a:r>
            <a:r>
              <a:rPr lang="zh-CN" altLang="en-US" dirty="0">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b="1" dirty="0">
                <a:ea typeface="Microsoft YaHei" panose="020B0503020204020204" pitchFamily="34" charset="-122"/>
              </a:rPr>
              <a:t>partition</a:t>
            </a:r>
            <a:r>
              <a:rPr lang="zh-CN" altLang="en-US" dirty="0">
                <a:ea typeface="Microsoft YaHei" panose="020B0503020204020204" pitchFamily="34" charset="-122"/>
              </a:rPr>
              <a:t> </a:t>
            </a:r>
            <a:endParaRPr lang="en-US" altLang="ja-JP" dirty="0">
              <a:ea typeface="Microsoft YaHei" panose="020B0503020204020204" pitchFamily="34" charset="-122"/>
            </a:endParaRPr>
          </a:p>
          <a:p>
            <a:pPr lvl="1">
              <a:lnSpc>
                <a:spcPct val="100000"/>
              </a:lnSpc>
            </a:pPr>
            <a:endParaRPr lang="en-US"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4A3CA41A-3C40-5E48-9737-35F8A47C37A3}"/>
              </a:ext>
            </a:extLst>
          </p:cNvPr>
          <p:cNvSpPr>
            <a:spLocks noGrp="1"/>
          </p:cNvSpPr>
          <p:nvPr>
            <p:ph type="sldNum" sz="quarter" idx="12"/>
          </p:nvPr>
        </p:nvSpPr>
        <p:spPr/>
        <p:txBody>
          <a:bodyPr/>
          <a:lstStyle/>
          <a:p>
            <a:fld id="{1083CBEB-A62C-7547-B7F6-B847810FF90F}" type="slidenum">
              <a:rPr lang="en-US" smtClean="0"/>
              <a:t>14</a:t>
            </a:fld>
            <a:endParaRPr lang="en-US"/>
          </a:p>
        </p:txBody>
      </p:sp>
      <p:sp>
        <p:nvSpPr>
          <p:cNvPr id="5" name="TextBox 4">
            <a:extLst>
              <a:ext uri="{FF2B5EF4-FFF2-40B4-BE49-F238E27FC236}">
                <a16:creationId xmlns:a16="http://schemas.microsoft.com/office/drawing/2014/main" id="{99486187-69B9-1D4F-9E2D-23A2BF665612}"/>
              </a:ext>
            </a:extLst>
          </p:cNvPr>
          <p:cNvSpPr txBox="1"/>
          <p:nvPr/>
        </p:nvSpPr>
        <p:spPr>
          <a:xfrm>
            <a:off x="636608" y="3680749"/>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5886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7AB79E-DBD7-A64E-843C-B3558E80D869}"/>
              </a:ext>
            </a:extLst>
          </p:cNvPr>
          <p:cNvPicPr>
            <a:picLocks noChangeAspect="1"/>
          </p:cNvPicPr>
          <p:nvPr/>
        </p:nvPicPr>
        <p:blipFill>
          <a:blip r:embed="rId2"/>
          <a:stretch>
            <a:fillRect/>
          </a:stretch>
        </p:blipFill>
        <p:spPr>
          <a:xfrm>
            <a:off x="5613400" y="2295494"/>
            <a:ext cx="6276278" cy="3435196"/>
          </a:xfrm>
          <a:prstGeom prst="rect">
            <a:avLst/>
          </a:prstGeom>
        </p:spPr>
      </p:pic>
      <p:sp>
        <p:nvSpPr>
          <p:cNvPr id="2" name="Title 1">
            <a:extLst>
              <a:ext uri="{FF2B5EF4-FFF2-40B4-BE49-F238E27FC236}">
                <a16:creationId xmlns:a16="http://schemas.microsoft.com/office/drawing/2014/main" id="{A3900701-FD49-4D4D-9342-AE578C9283DF}"/>
              </a:ext>
            </a:extLst>
          </p:cNvPr>
          <p:cNvSpPr>
            <a:spLocks noGrp="1"/>
          </p:cNvSpPr>
          <p:nvPr>
            <p:ph type="title"/>
          </p:nvPr>
        </p:nvSpPr>
        <p:spPr/>
        <p:txBody>
          <a:bodyPr/>
          <a:lstStyle/>
          <a:p>
            <a:r>
              <a:rPr lang="en-US" altLang="zh-CN" dirty="0"/>
              <a:t>Implementation</a:t>
            </a:r>
            <a:endParaRPr lang="en-US" dirty="0"/>
          </a:p>
        </p:txBody>
      </p:sp>
      <p:sp>
        <p:nvSpPr>
          <p:cNvPr id="3" name="Content Placeholder 2">
            <a:extLst>
              <a:ext uri="{FF2B5EF4-FFF2-40B4-BE49-F238E27FC236}">
                <a16:creationId xmlns:a16="http://schemas.microsoft.com/office/drawing/2014/main" id="{D4C63C0B-4C6A-3A41-A7A8-24C198CF6668}"/>
              </a:ext>
            </a:extLst>
          </p:cNvPr>
          <p:cNvSpPr>
            <a:spLocks noGrp="1"/>
          </p:cNvSpPr>
          <p:nvPr>
            <p:ph idx="1"/>
          </p:nvPr>
        </p:nvSpPr>
        <p:spPr>
          <a:xfrm>
            <a:off x="838200" y="1825625"/>
            <a:ext cx="5397500" cy="4351338"/>
          </a:xfrm>
        </p:spPr>
        <p:txBody>
          <a:bodyPr/>
          <a:lstStyle/>
          <a:p>
            <a:r>
              <a:rPr lang="en-US" altLang="zh-CN" dirty="0"/>
              <a:t>A</a:t>
            </a:r>
            <a:r>
              <a:rPr lang="zh-CN" altLang="en-US" dirty="0"/>
              <a:t> </a:t>
            </a:r>
            <a:r>
              <a:rPr lang="en-US" altLang="zh-CN" dirty="0"/>
              <a:t>total</a:t>
            </a:r>
            <a:r>
              <a:rPr lang="zh-CN" altLang="en-US" dirty="0"/>
              <a:t> </a:t>
            </a:r>
            <a:r>
              <a:rPr lang="en-US" altLang="zh-CN" dirty="0"/>
              <a:t>~8K</a:t>
            </a:r>
            <a:r>
              <a:rPr lang="zh-CN" altLang="en-US" dirty="0"/>
              <a:t> </a:t>
            </a:r>
            <a:r>
              <a:rPr lang="en-US" altLang="zh-CN" dirty="0"/>
              <a:t>lines</a:t>
            </a:r>
            <a:r>
              <a:rPr lang="zh-CN" altLang="en-US" dirty="0"/>
              <a:t> </a:t>
            </a:r>
            <a:r>
              <a:rPr lang="en-US" altLang="zh-CN" dirty="0"/>
              <a:t>of</a:t>
            </a:r>
            <a:r>
              <a:rPr lang="zh-CN" altLang="en-US" dirty="0"/>
              <a:t> </a:t>
            </a:r>
            <a:r>
              <a:rPr lang="en-US" altLang="zh-CN" dirty="0"/>
              <a:t>Java</a:t>
            </a:r>
            <a:r>
              <a:rPr lang="zh-CN" altLang="en-US" dirty="0"/>
              <a:t> </a:t>
            </a:r>
            <a:r>
              <a:rPr lang="en-US" altLang="zh-CN" dirty="0"/>
              <a:t>code</a:t>
            </a:r>
          </a:p>
          <a:p>
            <a:r>
              <a:rPr lang="en-US" altLang="zh-CN" dirty="0"/>
              <a:t>On-device</a:t>
            </a:r>
            <a:r>
              <a:rPr lang="zh-CN" altLang="en-US" dirty="0"/>
              <a:t> </a:t>
            </a:r>
            <a:r>
              <a:rPr lang="en-US" altLang="zh-CN" dirty="0"/>
              <a:t>verifier</a:t>
            </a:r>
            <a:r>
              <a:rPr lang="zh-CN" altLang="en-US" dirty="0"/>
              <a:t> </a:t>
            </a:r>
            <a:r>
              <a:rPr lang="en-US" altLang="zh-CN" dirty="0"/>
              <a:t>runs</a:t>
            </a:r>
            <a:r>
              <a:rPr lang="zh-CN" altLang="en-US" dirty="0"/>
              <a:t> </a:t>
            </a:r>
            <a:r>
              <a:rPr lang="en-US" altLang="zh-CN" dirty="0"/>
              <a:t>on</a:t>
            </a:r>
            <a:r>
              <a:rPr lang="zh-CN" altLang="en-US" dirty="0"/>
              <a:t> </a:t>
            </a:r>
            <a:r>
              <a:rPr lang="en-US" altLang="zh-CN" dirty="0" err="1"/>
              <a:t>SONiC</a:t>
            </a:r>
            <a:r>
              <a:rPr lang="zh-CN" altLang="en-US" dirty="0"/>
              <a:t> </a:t>
            </a:r>
            <a:r>
              <a:rPr lang="en-US" altLang="zh-CN" dirty="0"/>
              <a:t>and</a:t>
            </a:r>
            <a:r>
              <a:rPr lang="zh-CN" altLang="en-US" dirty="0"/>
              <a:t> </a:t>
            </a:r>
            <a:r>
              <a:rPr lang="en-US" altLang="zh-CN" dirty="0"/>
              <a:t>ONL</a:t>
            </a:r>
          </a:p>
          <a:p>
            <a:pPr lvl="1"/>
            <a:r>
              <a:rPr lang="en-US" altLang="zh-CN" dirty="0"/>
              <a:t>Requirement:</a:t>
            </a:r>
            <a:r>
              <a:rPr lang="zh-CN" altLang="en-US" dirty="0"/>
              <a:t> </a:t>
            </a:r>
            <a:r>
              <a:rPr lang="en-US" altLang="zh-CN" dirty="0"/>
              <a:t>JRE</a:t>
            </a:r>
          </a:p>
          <a:p>
            <a:pPr>
              <a:lnSpc>
                <a:spcPct val="100000"/>
              </a:lnSpc>
            </a:pPr>
            <a:r>
              <a:rPr lang="en-US" altLang="zh-CN" dirty="0" err="1">
                <a:ea typeface="Microsoft YaHei" panose="020B0503020204020204" pitchFamily="34" charset="-122"/>
              </a:rPr>
              <a:t>SONiC</a:t>
            </a:r>
            <a:r>
              <a:rPr lang="zh-CN" altLang="en-US" dirty="0">
                <a:ea typeface="Microsoft YaHei" panose="020B0503020204020204" pitchFamily="34" charset="-122"/>
              </a:rPr>
              <a:t> </a:t>
            </a:r>
            <a:r>
              <a:rPr lang="en-US" altLang="zh-CN" dirty="0">
                <a:ea typeface="Microsoft YaHei" panose="020B0503020204020204" pitchFamily="34" charset="-122"/>
              </a:rPr>
              <a:t>HLD</a:t>
            </a:r>
            <a:r>
              <a:rPr lang="zh-CN" altLang="en-US" dirty="0">
                <a:ea typeface="Microsoft YaHei" panose="020B0503020204020204" pitchFamily="34" charset="-122"/>
              </a:rPr>
              <a:t> </a:t>
            </a:r>
            <a:r>
              <a:rPr lang="en-US" altLang="zh-CN" dirty="0">
                <a:ea typeface="Microsoft YaHei" panose="020B0503020204020204" pitchFamily="34" charset="-122"/>
              </a:rPr>
              <a:t>proposal</a:t>
            </a:r>
          </a:p>
          <a:p>
            <a:pPr lvl="1">
              <a:lnSpc>
                <a:spcPct val="100000"/>
              </a:lnSpc>
            </a:pPr>
            <a:r>
              <a:rPr lang="en-US" dirty="0">
                <a:ea typeface="Microsoft YaHei" panose="020B0503020204020204" pitchFamily="34" charset="-122"/>
                <a:hlinkClick r:id="rId3"/>
              </a:rPr>
              <a:t>https://github.com/sonic-net/SONiC/pull/948 </a:t>
            </a:r>
            <a:endParaRPr lang="en-US" dirty="0">
              <a:ea typeface="Microsoft YaHei" panose="020B0503020204020204" pitchFamily="34" charset="-122"/>
            </a:endParaRPr>
          </a:p>
          <a:p>
            <a:pPr lvl="1">
              <a:lnSpc>
                <a:spcPct val="100000"/>
              </a:lnSpc>
            </a:pPr>
            <a:r>
              <a:rPr lang="en-US" altLang="zh-CN" dirty="0"/>
              <a:t>To</a:t>
            </a:r>
            <a:r>
              <a:rPr lang="zh-CN" altLang="en-US" dirty="0"/>
              <a:t> </a:t>
            </a:r>
            <a:r>
              <a:rPr lang="en-US" altLang="zh-CN" dirty="0"/>
              <a:t>be</a:t>
            </a:r>
            <a:r>
              <a:rPr lang="zh-CN" altLang="en-US" dirty="0"/>
              <a:t> </a:t>
            </a:r>
            <a:r>
              <a:rPr lang="en-US" altLang="zh-CN" dirty="0"/>
              <a:t>open-sourced</a:t>
            </a:r>
            <a:r>
              <a:rPr lang="zh-CN" altLang="en-US" dirty="0"/>
              <a:t> </a:t>
            </a:r>
            <a:r>
              <a:rPr lang="en-US" altLang="zh-CN" dirty="0"/>
              <a:t>upon</a:t>
            </a:r>
            <a:r>
              <a:rPr lang="zh-CN" altLang="en-US" dirty="0"/>
              <a:t> </a:t>
            </a:r>
            <a:r>
              <a:rPr lang="en-US" altLang="zh-CN" dirty="0"/>
              <a:t>publication</a:t>
            </a:r>
            <a:endParaRPr lang="en-US" dirty="0"/>
          </a:p>
        </p:txBody>
      </p:sp>
      <p:sp>
        <p:nvSpPr>
          <p:cNvPr id="4" name="Slide Number Placeholder 3">
            <a:extLst>
              <a:ext uri="{FF2B5EF4-FFF2-40B4-BE49-F238E27FC236}">
                <a16:creationId xmlns:a16="http://schemas.microsoft.com/office/drawing/2014/main" id="{8F907E7D-5C74-C24B-8B24-863DC2036CBD}"/>
              </a:ext>
            </a:extLst>
          </p:cNvPr>
          <p:cNvSpPr>
            <a:spLocks noGrp="1"/>
          </p:cNvSpPr>
          <p:nvPr>
            <p:ph type="sldNum" sz="quarter" idx="12"/>
          </p:nvPr>
        </p:nvSpPr>
        <p:spPr/>
        <p:txBody>
          <a:bodyPr/>
          <a:lstStyle/>
          <a:p>
            <a:fld id="{1083CBEB-A62C-7547-B7F6-B847810FF90F}" type="slidenum">
              <a:rPr lang="en-US" smtClean="0"/>
              <a:t>15</a:t>
            </a:fld>
            <a:endParaRPr lang="en-US"/>
          </a:p>
        </p:txBody>
      </p:sp>
    </p:spTree>
    <p:extLst>
      <p:ext uri="{BB962C8B-B14F-4D97-AF65-F5344CB8AC3E}">
        <p14:creationId xmlns:p14="http://schemas.microsoft.com/office/powerpoint/2010/main" val="314721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ED89-E0B1-B142-A059-1A8C9E3AA60E}"/>
              </a:ext>
            </a:extLst>
          </p:cNvPr>
          <p:cNvSpPr>
            <a:spLocks noGrp="1"/>
          </p:cNvSpPr>
          <p:nvPr>
            <p:ph type="title"/>
          </p:nvPr>
        </p:nvSpPr>
        <p:spPr/>
        <p:txBody>
          <a:bodyPr/>
          <a:lstStyle/>
          <a:p>
            <a:r>
              <a:rPr lang="en-US" altLang="zh-CN" dirty="0"/>
              <a:t>Experiment</a:t>
            </a:r>
            <a:r>
              <a:rPr lang="zh-CN" altLang="en-US" dirty="0"/>
              <a:t> </a:t>
            </a:r>
            <a:r>
              <a:rPr lang="en-US" altLang="zh-CN" dirty="0"/>
              <a:t>1:</a:t>
            </a:r>
            <a:r>
              <a:rPr lang="zh-CN" altLang="en-US" dirty="0"/>
              <a:t> </a:t>
            </a:r>
            <a:r>
              <a:rPr lang="en-US" altLang="zh-CN" dirty="0"/>
              <a:t>Functionality</a:t>
            </a:r>
            <a:r>
              <a:rPr lang="zh-CN" altLang="en-US" dirty="0"/>
              <a:t> </a:t>
            </a:r>
            <a:r>
              <a:rPr lang="en-US" altLang="zh-CN" dirty="0"/>
              <a:t>Demonstration</a:t>
            </a:r>
            <a:endParaRPr lang="en-US" dirty="0"/>
          </a:p>
        </p:txBody>
      </p:sp>
      <p:sp>
        <p:nvSpPr>
          <p:cNvPr id="3" name="Content Placeholder 2">
            <a:extLst>
              <a:ext uri="{FF2B5EF4-FFF2-40B4-BE49-F238E27FC236}">
                <a16:creationId xmlns:a16="http://schemas.microsoft.com/office/drawing/2014/main" id="{D9B764FC-4935-A644-9CD6-2E1B2D5E2742}"/>
              </a:ext>
            </a:extLst>
          </p:cNvPr>
          <p:cNvSpPr>
            <a:spLocks noGrp="1"/>
          </p:cNvSpPr>
          <p:nvPr>
            <p:ph idx="1"/>
          </p:nvPr>
        </p:nvSpPr>
        <p:spPr/>
        <p:txBody>
          <a:bodyPr/>
          <a:lstStyle/>
          <a:p>
            <a:r>
              <a:rPr lang="en-US" altLang="zh-CN" dirty="0"/>
              <a:t>6-switch</a:t>
            </a:r>
            <a:r>
              <a:rPr lang="zh-CN" altLang="en-US" dirty="0"/>
              <a:t> </a:t>
            </a:r>
            <a:r>
              <a:rPr lang="en-US" altLang="zh-CN" dirty="0"/>
              <a:t>testbed:</a:t>
            </a:r>
            <a:r>
              <a:rPr lang="zh-CN" altLang="en-US" dirty="0"/>
              <a:t> </a:t>
            </a:r>
            <a:r>
              <a:rPr lang="en-US" altLang="zh-CN" dirty="0"/>
              <a:t>4</a:t>
            </a:r>
            <a:r>
              <a:rPr lang="zh-CN" altLang="en-US" dirty="0"/>
              <a:t> </a:t>
            </a:r>
            <a:r>
              <a:rPr lang="en-US" altLang="zh-CN" dirty="0"/>
              <a:t>Mellanox,</a:t>
            </a:r>
            <a:r>
              <a:rPr lang="zh-CN" altLang="en-US" dirty="0"/>
              <a:t> </a:t>
            </a:r>
            <a:r>
              <a:rPr lang="en-US" altLang="zh-CN" dirty="0"/>
              <a:t>1</a:t>
            </a:r>
            <a:r>
              <a:rPr lang="zh-CN" altLang="en-US" dirty="0"/>
              <a:t> </a:t>
            </a:r>
            <a:r>
              <a:rPr lang="en-US" altLang="zh-CN" dirty="0" err="1"/>
              <a:t>UfiSpace</a:t>
            </a:r>
            <a:r>
              <a:rPr lang="en-US" altLang="zh-CN" dirty="0"/>
              <a:t>,</a:t>
            </a:r>
            <a:r>
              <a:rPr lang="zh-CN" altLang="en-US" dirty="0"/>
              <a:t> </a:t>
            </a:r>
            <a:r>
              <a:rPr lang="en-US" altLang="zh-CN" dirty="0"/>
              <a:t>1</a:t>
            </a:r>
            <a:r>
              <a:rPr lang="zh-CN" altLang="en-US" dirty="0"/>
              <a:t> </a:t>
            </a:r>
            <a:r>
              <a:rPr lang="en-US" altLang="zh-CN" dirty="0" err="1"/>
              <a:t>Edgecore</a:t>
            </a:r>
            <a:endParaRPr lang="en-US" altLang="zh-CN" dirty="0"/>
          </a:p>
          <a:p>
            <a:r>
              <a:rPr lang="en-US" altLang="zh-CN" dirty="0"/>
              <a:t>Demo</a:t>
            </a:r>
            <a:r>
              <a:rPr lang="zh-CN" altLang="en-US" dirty="0"/>
              <a:t> </a:t>
            </a:r>
            <a:r>
              <a:rPr lang="en-US" altLang="zh-CN" dirty="0"/>
              <a:t>scenarios:</a:t>
            </a:r>
          </a:p>
          <a:p>
            <a:pPr lvl="1"/>
            <a:r>
              <a:rPr lang="en-US" altLang="zh-CN" dirty="0"/>
              <a:t>Waypoint</a:t>
            </a:r>
            <a:r>
              <a:rPr lang="zh-CN" altLang="en-US" dirty="0"/>
              <a:t> </a:t>
            </a:r>
            <a:r>
              <a:rPr lang="en-US" altLang="zh-CN" dirty="0"/>
              <a:t>reachability</a:t>
            </a:r>
            <a:r>
              <a:rPr lang="zh-CN" altLang="en-US" dirty="0"/>
              <a:t> </a:t>
            </a:r>
            <a:r>
              <a:rPr lang="en-US" altLang="zh-CN" dirty="0"/>
              <a:t>(running</a:t>
            </a:r>
            <a:r>
              <a:rPr lang="zh-CN" altLang="en-US" dirty="0"/>
              <a:t> </a:t>
            </a:r>
            <a:r>
              <a:rPr lang="en-US" altLang="zh-CN" dirty="0"/>
              <a:t>example)</a:t>
            </a:r>
          </a:p>
          <a:p>
            <a:pPr lvl="1"/>
            <a:r>
              <a:rPr lang="en-US" altLang="zh-CN" dirty="0"/>
              <a:t>Multicast</a:t>
            </a:r>
          </a:p>
          <a:p>
            <a:pPr lvl="1"/>
            <a:r>
              <a:rPr lang="en-US" altLang="zh-CN" dirty="0"/>
              <a:t>Anycast</a:t>
            </a:r>
          </a:p>
          <a:p>
            <a:pPr lvl="1"/>
            <a:r>
              <a:rPr lang="en-US" altLang="zh-CN" dirty="0"/>
              <a:t>Different-ingress</a:t>
            </a:r>
            <a:r>
              <a:rPr lang="zh-CN" altLang="en-US" dirty="0"/>
              <a:t> </a:t>
            </a:r>
            <a:r>
              <a:rPr lang="en-US" altLang="zh-CN" dirty="0"/>
              <a:t>consistent</a:t>
            </a:r>
            <a:r>
              <a:rPr lang="zh-CN" altLang="en-US" dirty="0"/>
              <a:t> </a:t>
            </a:r>
            <a:r>
              <a:rPr lang="en-US" altLang="zh-CN" dirty="0"/>
              <a:t>reachability</a:t>
            </a:r>
          </a:p>
          <a:p>
            <a:pPr lvl="1"/>
            <a:r>
              <a:rPr lang="en-US" altLang="zh-CN" dirty="0"/>
              <a:t>All-shortest-path</a:t>
            </a:r>
            <a:r>
              <a:rPr lang="zh-CN" altLang="en-US" dirty="0"/>
              <a:t> </a:t>
            </a:r>
            <a:r>
              <a:rPr lang="en-US" altLang="zh-CN" dirty="0"/>
              <a:t>availability</a:t>
            </a:r>
          </a:p>
          <a:p>
            <a:r>
              <a:rPr lang="en-US" altLang="zh-CN" dirty="0"/>
              <a:t>Demo</a:t>
            </a:r>
            <a:r>
              <a:rPr lang="zh-CN" altLang="en-US" dirty="0"/>
              <a:t> </a:t>
            </a:r>
            <a:r>
              <a:rPr lang="en-US" altLang="zh-CN" dirty="0"/>
              <a:t>videos:</a:t>
            </a:r>
            <a:r>
              <a:rPr lang="zh-CN" altLang="en-US" dirty="0"/>
              <a:t> </a:t>
            </a:r>
            <a:r>
              <a:rPr lang="en-US" altLang="zh-CN" dirty="0">
                <a:hlinkClick r:id="rId2"/>
              </a:rPr>
              <a:t>http://distributeddpvdemo.tech/</a:t>
            </a:r>
            <a:r>
              <a:rPr lang="zh-CN" altLang="en-US" dirty="0"/>
              <a:t> </a:t>
            </a:r>
            <a:endParaRPr lang="en-US" altLang="zh-CN" dirty="0"/>
          </a:p>
          <a:p>
            <a:r>
              <a:rPr lang="en-US" altLang="zh-CN" dirty="0"/>
              <a:t>Interactive</a:t>
            </a:r>
            <a:r>
              <a:rPr lang="zh-CN" altLang="en-US" dirty="0"/>
              <a:t> </a:t>
            </a:r>
            <a:r>
              <a:rPr lang="en-US" altLang="zh-CN" dirty="0"/>
              <a:t>demos:</a:t>
            </a:r>
            <a:r>
              <a:rPr lang="zh-CN" altLang="en-US" dirty="0"/>
              <a:t> </a:t>
            </a:r>
            <a:r>
              <a:rPr lang="en-US" altLang="zh-CN" dirty="0">
                <a:ea typeface="Microsoft YaHei" panose="020B0503020204020204" pitchFamily="34" charset="-122"/>
                <a:hlinkClick r:id="rId3"/>
              </a:rPr>
              <a:t>https://distributeddpchecking.com:8443</a:t>
            </a:r>
            <a:endParaRPr lang="en-US" altLang="zh-CN" dirty="0"/>
          </a:p>
          <a:p>
            <a:endParaRPr lang="en-US" dirty="0"/>
          </a:p>
        </p:txBody>
      </p:sp>
      <p:sp>
        <p:nvSpPr>
          <p:cNvPr id="4" name="Slide Number Placeholder 3">
            <a:extLst>
              <a:ext uri="{FF2B5EF4-FFF2-40B4-BE49-F238E27FC236}">
                <a16:creationId xmlns:a16="http://schemas.microsoft.com/office/drawing/2014/main" id="{F25CCC87-27E3-0142-B2F6-263C89A32B82}"/>
              </a:ext>
            </a:extLst>
          </p:cNvPr>
          <p:cNvSpPr>
            <a:spLocks noGrp="1"/>
          </p:cNvSpPr>
          <p:nvPr>
            <p:ph type="sldNum" sz="quarter" idx="12"/>
          </p:nvPr>
        </p:nvSpPr>
        <p:spPr/>
        <p:txBody>
          <a:bodyPr/>
          <a:lstStyle/>
          <a:p>
            <a:fld id="{1083CBEB-A62C-7547-B7F6-B847810FF90F}" type="slidenum">
              <a:rPr lang="en-US" smtClean="0"/>
              <a:t>16</a:t>
            </a:fld>
            <a:endParaRPr lang="en-US"/>
          </a:p>
        </p:txBody>
      </p:sp>
      <p:grpSp>
        <p:nvGrpSpPr>
          <p:cNvPr id="5" name="Group 4">
            <a:extLst>
              <a:ext uri="{FF2B5EF4-FFF2-40B4-BE49-F238E27FC236}">
                <a16:creationId xmlns:a16="http://schemas.microsoft.com/office/drawing/2014/main" id="{F1D903A3-7543-864E-B735-4FAADA9789ED}"/>
              </a:ext>
            </a:extLst>
          </p:cNvPr>
          <p:cNvGrpSpPr/>
          <p:nvPr/>
        </p:nvGrpSpPr>
        <p:grpSpPr>
          <a:xfrm>
            <a:off x="5618088" y="2771286"/>
            <a:ext cx="5985024" cy="1651489"/>
            <a:chOff x="139065" y="3653620"/>
            <a:chExt cx="8207731" cy="2526741"/>
          </a:xfrm>
        </p:grpSpPr>
        <p:grpSp>
          <p:nvGrpSpPr>
            <p:cNvPr id="13" name="Group 12">
              <a:extLst>
                <a:ext uri="{FF2B5EF4-FFF2-40B4-BE49-F238E27FC236}">
                  <a16:creationId xmlns:a16="http://schemas.microsoft.com/office/drawing/2014/main" id="{2AD3DB21-7D42-5940-9C67-017A7321958E}"/>
                </a:ext>
              </a:extLst>
            </p:cNvPr>
            <p:cNvGrpSpPr/>
            <p:nvPr/>
          </p:nvGrpSpPr>
          <p:grpSpPr>
            <a:xfrm>
              <a:off x="139065" y="3997291"/>
              <a:ext cx="7593173" cy="1823070"/>
              <a:chOff x="787250" y="2643053"/>
              <a:chExt cx="7593173" cy="1823070"/>
            </a:xfrm>
          </p:grpSpPr>
          <p:cxnSp>
            <p:nvCxnSpPr>
              <p:cNvPr id="16" name="Straight Connector 15">
                <a:extLst>
                  <a:ext uri="{FF2B5EF4-FFF2-40B4-BE49-F238E27FC236}">
                    <a16:creationId xmlns:a16="http://schemas.microsoft.com/office/drawing/2014/main" id="{16ED58A2-E103-8C4C-809D-7727452E8B91}"/>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8DF19E-1503-A146-B8CD-6331F066AFC4}"/>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4D5B88-0DD9-BA4F-9BD5-06E7EBF4E268}"/>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B3DD09-6CA0-7D4F-AAE1-47FCF482F562}"/>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4F1B8C-A8F0-7142-9610-4B575A30EBB3}"/>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605F43D-9A88-534B-AFC1-32BA45D6F40D}"/>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A87624-EA2A-3F4E-BEA6-934221BE014F}"/>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D4EBB2C-0F6E-8944-A5FD-FF8461DF8D00}"/>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FBB70E9-3848-CA4C-9A63-C8D647171AC6}"/>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FE2FBE0-71DF-6847-9329-E9A4FFF80C6A}"/>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S</a:t>
              </a:r>
              <a:endParaRPr lang="en-US" sz="3600" b="1" dirty="0">
                <a:solidFill>
                  <a:schemeClr val="tx1"/>
                </a:solidFill>
              </a:endParaRPr>
            </a:p>
          </p:txBody>
        </p:sp>
        <p:sp>
          <p:nvSpPr>
            <p:cNvPr id="8" name="Rectangle 7">
              <a:extLst>
                <a:ext uri="{FF2B5EF4-FFF2-40B4-BE49-F238E27FC236}">
                  <a16:creationId xmlns:a16="http://schemas.microsoft.com/office/drawing/2014/main" id="{C4DBF9B4-8B57-5F48-A7B4-3005FA2F1E39}"/>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A</a:t>
              </a:r>
              <a:endParaRPr lang="en-US" sz="3600" b="1" dirty="0">
                <a:solidFill>
                  <a:schemeClr val="tx1"/>
                </a:solidFill>
              </a:endParaRPr>
            </a:p>
          </p:txBody>
        </p:sp>
        <p:sp>
          <p:nvSpPr>
            <p:cNvPr id="9" name="Rectangle 8">
              <a:extLst>
                <a:ext uri="{FF2B5EF4-FFF2-40B4-BE49-F238E27FC236}">
                  <a16:creationId xmlns:a16="http://schemas.microsoft.com/office/drawing/2014/main" id="{CEF4D7DF-A38C-1A49-A212-E73F4DB404BA}"/>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B</a:t>
              </a:r>
              <a:endParaRPr lang="en-US" sz="3600" b="1" dirty="0">
                <a:solidFill>
                  <a:schemeClr val="tx1"/>
                </a:solidFill>
              </a:endParaRPr>
            </a:p>
          </p:txBody>
        </p:sp>
        <p:sp>
          <p:nvSpPr>
            <p:cNvPr id="10" name="Rectangle 9">
              <a:extLst>
                <a:ext uri="{FF2B5EF4-FFF2-40B4-BE49-F238E27FC236}">
                  <a16:creationId xmlns:a16="http://schemas.microsoft.com/office/drawing/2014/main" id="{50408313-AF36-3E46-98B5-E272E60DB23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C</a:t>
              </a:r>
              <a:endParaRPr lang="en-US" sz="3600" b="1" dirty="0">
                <a:solidFill>
                  <a:schemeClr val="tx1"/>
                </a:solidFill>
              </a:endParaRPr>
            </a:p>
          </p:txBody>
        </p:sp>
        <p:sp>
          <p:nvSpPr>
            <p:cNvPr id="11" name="Rectangle 10">
              <a:extLst>
                <a:ext uri="{FF2B5EF4-FFF2-40B4-BE49-F238E27FC236}">
                  <a16:creationId xmlns:a16="http://schemas.microsoft.com/office/drawing/2014/main" id="{AC1D8A4C-5932-7245-9493-1AE401B693EF}"/>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D</a:t>
              </a:r>
              <a:endParaRPr lang="en-US" sz="3600" b="1" dirty="0">
                <a:solidFill>
                  <a:schemeClr val="tx1"/>
                </a:solidFill>
              </a:endParaRPr>
            </a:p>
          </p:txBody>
        </p:sp>
        <p:sp>
          <p:nvSpPr>
            <p:cNvPr id="12" name="Rectangle 11">
              <a:extLst>
                <a:ext uri="{FF2B5EF4-FFF2-40B4-BE49-F238E27FC236}">
                  <a16:creationId xmlns:a16="http://schemas.microsoft.com/office/drawing/2014/main" id="{1C60FB21-CC4C-AC43-9433-4E45A1C70B14}"/>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W</a:t>
              </a:r>
              <a:endParaRPr lang="en-US" sz="3600" b="1" dirty="0">
                <a:solidFill>
                  <a:schemeClr val="tx1"/>
                </a:solidFill>
              </a:endParaRPr>
            </a:p>
          </p:txBody>
        </p:sp>
      </p:grpSp>
    </p:spTree>
    <p:extLst>
      <p:ext uri="{BB962C8B-B14F-4D97-AF65-F5344CB8AC3E}">
        <p14:creationId xmlns:p14="http://schemas.microsoft.com/office/powerpoint/2010/main" val="1405668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400C1-0278-014D-8B8D-EB0132B9876A}"/>
              </a:ext>
            </a:extLst>
          </p:cNvPr>
          <p:cNvSpPr>
            <a:spLocks noGrp="1"/>
          </p:cNvSpPr>
          <p:nvPr>
            <p:ph type="title"/>
          </p:nvPr>
        </p:nvSpPr>
        <p:spPr/>
        <p:txBody>
          <a:bodyPr/>
          <a:lstStyle/>
          <a:p>
            <a:r>
              <a:rPr lang="en-US" altLang="zh-CN" dirty="0"/>
              <a:t>Experiment</a:t>
            </a:r>
            <a:r>
              <a:rPr lang="zh-CN" altLang="en-US" dirty="0"/>
              <a:t> </a:t>
            </a:r>
            <a:r>
              <a:rPr lang="en-US" altLang="zh-CN" dirty="0"/>
              <a:t>2:</a:t>
            </a:r>
            <a:r>
              <a:rPr lang="zh-CN" altLang="en-US" dirty="0"/>
              <a:t> </a:t>
            </a:r>
            <a:r>
              <a:rPr lang="en-US" altLang="zh-CN" dirty="0"/>
              <a:t>Verifying</a:t>
            </a:r>
            <a:r>
              <a:rPr lang="zh-CN" altLang="en-US" dirty="0"/>
              <a:t> </a:t>
            </a:r>
            <a:r>
              <a:rPr lang="en-US" altLang="zh-CN" dirty="0"/>
              <a:t>Internet2</a:t>
            </a:r>
            <a:endParaRPr lang="en-US" dirty="0"/>
          </a:p>
        </p:txBody>
      </p:sp>
      <p:sp>
        <p:nvSpPr>
          <p:cNvPr id="3" name="Content Placeholder 2">
            <a:extLst>
              <a:ext uri="{FF2B5EF4-FFF2-40B4-BE49-F238E27FC236}">
                <a16:creationId xmlns:a16="http://schemas.microsoft.com/office/drawing/2014/main" id="{876D617F-F13F-274B-821B-DAC719657532}"/>
              </a:ext>
            </a:extLst>
          </p:cNvPr>
          <p:cNvSpPr>
            <a:spLocks noGrp="1"/>
          </p:cNvSpPr>
          <p:nvPr>
            <p:ph idx="1"/>
          </p:nvPr>
        </p:nvSpPr>
        <p:spPr/>
        <p:txBody>
          <a:bodyPr/>
          <a:lstStyle/>
          <a:p>
            <a:r>
              <a:rPr lang="en-US" altLang="zh-CN" dirty="0"/>
              <a:t>9-switch</a:t>
            </a:r>
            <a:r>
              <a:rPr lang="zh-CN" altLang="en-US" dirty="0"/>
              <a:t> </a:t>
            </a:r>
            <a:r>
              <a:rPr lang="en-US" altLang="zh-CN" dirty="0"/>
              <a:t>testbed</a:t>
            </a:r>
            <a:r>
              <a:rPr lang="zh-CN" altLang="en-US" dirty="0"/>
              <a:t> </a:t>
            </a:r>
            <a:r>
              <a:rPr lang="en-US" altLang="zh-CN" dirty="0"/>
              <a:t>with</a:t>
            </a:r>
            <a:r>
              <a:rPr lang="zh-CN" altLang="en-US" dirty="0"/>
              <a:t> </a:t>
            </a:r>
            <a:r>
              <a:rPr lang="en-US" altLang="zh-CN" dirty="0"/>
              <a:t>Internet2</a:t>
            </a:r>
            <a:r>
              <a:rPr lang="zh-CN" altLang="en-US" dirty="0"/>
              <a:t> </a:t>
            </a:r>
            <a:r>
              <a:rPr lang="en-US" altLang="zh-CN" dirty="0"/>
              <a:t>topology:</a:t>
            </a:r>
            <a:r>
              <a:rPr lang="zh-CN" altLang="en-US" dirty="0"/>
              <a:t> </a:t>
            </a:r>
            <a:r>
              <a:rPr lang="en-US" altLang="zh-CN" dirty="0"/>
              <a:t>4</a:t>
            </a:r>
            <a:r>
              <a:rPr lang="zh-CN" altLang="en-US" dirty="0"/>
              <a:t> </a:t>
            </a:r>
            <a:r>
              <a:rPr lang="en-US" altLang="zh-CN" dirty="0"/>
              <a:t>Mellanox,</a:t>
            </a:r>
            <a:r>
              <a:rPr lang="zh-CN" altLang="en-US" dirty="0"/>
              <a:t> </a:t>
            </a:r>
            <a:r>
              <a:rPr lang="en-US" altLang="zh-CN" dirty="0"/>
              <a:t>4</a:t>
            </a:r>
            <a:r>
              <a:rPr lang="zh-CN" altLang="en-US" dirty="0"/>
              <a:t> </a:t>
            </a:r>
            <a:r>
              <a:rPr lang="en-US" altLang="zh-CN" dirty="0"/>
              <a:t>P4,</a:t>
            </a:r>
            <a:r>
              <a:rPr lang="zh-CN" altLang="en-US" dirty="0"/>
              <a:t> </a:t>
            </a:r>
            <a:r>
              <a:rPr lang="en-US" altLang="zh-CN" dirty="0"/>
              <a:t>1</a:t>
            </a:r>
            <a:r>
              <a:rPr lang="zh-CN" altLang="en-US" dirty="0"/>
              <a:t> </a:t>
            </a:r>
            <a:r>
              <a:rPr lang="en-US" altLang="zh-CN" dirty="0" err="1"/>
              <a:t>Edgecore</a:t>
            </a:r>
            <a:r>
              <a:rPr lang="zh-CN" altLang="en-US" dirty="0"/>
              <a:t> </a:t>
            </a:r>
            <a:r>
              <a:rPr lang="en-US" altLang="zh-CN" dirty="0" err="1"/>
              <a:t>whitebox</a:t>
            </a:r>
            <a:endParaRPr lang="en-US" altLang="zh-CN" dirty="0"/>
          </a:p>
          <a:p>
            <a:r>
              <a:rPr lang="en-US" altLang="zh-CN" dirty="0"/>
              <a:t>Inject</a:t>
            </a:r>
            <a:r>
              <a:rPr lang="zh-CN" altLang="en-US" dirty="0"/>
              <a:t> </a:t>
            </a:r>
            <a:r>
              <a:rPr lang="en-US" altLang="zh-CN" dirty="0"/>
              <a:t>propagation</a:t>
            </a:r>
            <a:r>
              <a:rPr lang="zh-CN" altLang="en-US" dirty="0"/>
              <a:t> </a:t>
            </a:r>
            <a:r>
              <a:rPr lang="en-US" altLang="zh-CN" dirty="0"/>
              <a:t>latency</a:t>
            </a:r>
            <a:r>
              <a:rPr lang="zh-CN" altLang="en-US" dirty="0"/>
              <a:t> </a:t>
            </a:r>
            <a:r>
              <a:rPr lang="en-US" altLang="zh-CN" dirty="0"/>
              <a:t>among</a:t>
            </a:r>
            <a:r>
              <a:rPr lang="zh-CN" altLang="en-US" dirty="0"/>
              <a:t> </a:t>
            </a:r>
            <a:r>
              <a:rPr lang="en-US" altLang="zh-CN" dirty="0"/>
              <a:t>switches</a:t>
            </a:r>
            <a:r>
              <a:rPr lang="zh-CN" altLang="en-US" dirty="0"/>
              <a:t> </a:t>
            </a:r>
            <a:r>
              <a:rPr lang="en-US" altLang="zh-CN" dirty="0"/>
              <a:t>based</a:t>
            </a:r>
            <a:r>
              <a:rPr lang="zh-CN" altLang="en-US" dirty="0"/>
              <a:t> </a:t>
            </a:r>
            <a:r>
              <a:rPr lang="en-US" altLang="zh-CN" dirty="0"/>
              <a:t>on</a:t>
            </a:r>
            <a:r>
              <a:rPr lang="zh-CN" altLang="en-US" dirty="0"/>
              <a:t> </a:t>
            </a:r>
            <a:r>
              <a:rPr lang="en-US" altLang="zh-CN" dirty="0"/>
              <a:t>device</a:t>
            </a:r>
            <a:r>
              <a:rPr lang="zh-CN" altLang="en-US" dirty="0"/>
              <a:t> </a:t>
            </a:r>
            <a:r>
              <a:rPr lang="en-US" altLang="zh-CN" dirty="0"/>
              <a:t>location</a:t>
            </a:r>
            <a:r>
              <a:rPr lang="zh-CN" altLang="en-US" dirty="0"/>
              <a:t> </a:t>
            </a:r>
            <a:r>
              <a:rPr lang="en-US" altLang="zh-CN" dirty="0"/>
              <a:t>in</a:t>
            </a:r>
            <a:r>
              <a:rPr lang="zh-CN" altLang="en-US" dirty="0"/>
              <a:t> </a:t>
            </a:r>
            <a:r>
              <a:rPr lang="en-US" altLang="zh-CN" dirty="0"/>
              <a:t>topology</a:t>
            </a:r>
          </a:p>
          <a:p>
            <a:r>
              <a:rPr lang="en-US" dirty="0"/>
              <a:t>P</a:t>
            </a:r>
            <a:r>
              <a:rPr lang="en-US" altLang="zh-CN" dirty="0"/>
              <a:t>ublic</a:t>
            </a:r>
            <a:r>
              <a:rPr lang="zh-CN" altLang="en-US" dirty="0"/>
              <a:t> </a:t>
            </a:r>
            <a:r>
              <a:rPr lang="en-US" altLang="zh-CN" dirty="0"/>
              <a:t>Internet2</a:t>
            </a:r>
            <a:r>
              <a:rPr lang="zh-CN" altLang="en-US" dirty="0"/>
              <a:t> </a:t>
            </a:r>
            <a:r>
              <a:rPr lang="en-US" altLang="zh-CN" dirty="0"/>
              <a:t>data</a:t>
            </a:r>
            <a:r>
              <a:rPr lang="zh-CN" altLang="en-US" dirty="0"/>
              <a:t> </a:t>
            </a:r>
            <a:r>
              <a:rPr lang="en-US" altLang="zh-CN" dirty="0"/>
              <a:t>plane</a:t>
            </a:r>
            <a:r>
              <a:rPr lang="zh-CN" altLang="en-US" dirty="0"/>
              <a:t> </a:t>
            </a:r>
            <a:r>
              <a:rPr lang="en-US" altLang="zh-CN" dirty="0"/>
              <a:t>dataset</a:t>
            </a:r>
          </a:p>
          <a:p>
            <a:r>
              <a:rPr lang="en-US" altLang="zh-CN" b="1" dirty="0"/>
              <a:t>Snapshot,</a:t>
            </a:r>
            <a:r>
              <a:rPr lang="zh-CN" altLang="en-US" b="1" dirty="0"/>
              <a:t> </a:t>
            </a:r>
            <a:r>
              <a:rPr lang="en-US" altLang="zh-CN" b="1" dirty="0"/>
              <a:t>all-rule</a:t>
            </a:r>
            <a:r>
              <a:rPr lang="zh-CN" altLang="en-US" b="1" dirty="0"/>
              <a:t> </a:t>
            </a:r>
            <a:r>
              <a:rPr lang="en-US" altLang="zh-CN" b="1" dirty="0"/>
              <a:t>verification</a:t>
            </a:r>
            <a:r>
              <a:rPr lang="en-US" altLang="zh-CN" dirty="0"/>
              <a:t>:</a:t>
            </a:r>
            <a:r>
              <a:rPr lang="zh-CN" altLang="en-US" dirty="0"/>
              <a:t> </a:t>
            </a:r>
            <a:r>
              <a:rPr lang="en-US" altLang="zh-CN" dirty="0"/>
              <a:t>finish</a:t>
            </a:r>
            <a:r>
              <a:rPr lang="zh-CN" altLang="en-US" dirty="0"/>
              <a:t> </a:t>
            </a:r>
            <a:r>
              <a:rPr lang="en-US" altLang="zh-CN" dirty="0"/>
              <a:t>verifying</a:t>
            </a:r>
            <a:r>
              <a:rPr lang="zh-CN" altLang="en-US" dirty="0"/>
              <a:t> </a:t>
            </a:r>
            <a:r>
              <a:rPr lang="en-US" altLang="zh-CN" dirty="0"/>
              <a:t>all-pair</a:t>
            </a:r>
            <a:r>
              <a:rPr lang="zh-CN" altLang="en-US" dirty="0"/>
              <a:t> </a:t>
            </a:r>
            <a:r>
              <a:rPr lang="en-US" altLang="zh-CN" dirty="0"/>
              <a:t>loop-free,</a:t>
            </a:r>
            <a:r>
              <a:rPr lang="zh-CN" altLang="en-US" dirty="0"/>
              <a:t> </a:t>
            </a:r>
            <a:r>
              <a:rPr lang="en-US" altLang="zh-CN" dirty="0"/>
              <a:t>blackhole-free,</a:t>
            </a:r>
            <a:r>
              <a:rPr lang="zh-CN" altLang="en-US" dirty="0"/>
              <a:t> </a:t>
            </a:r>
            <a:r>
              <a:rPr lang="en-US" altLang="zh-CN" dirty="0"/>
              <a:t>&lt;=x+2-hop</a:t>
            </a:r>
            <a:r>
              <a:rPr lang="zh-CN" altLang="en-US" dirty="0"/>
              <a:t> </a:t>
            </a:r>
            <a:r>
              <a:rPr lang="en-US" altLang="zh-CN" dirty="0"/>
              <a:t>reachability</a:t>
            </a:r>
            <a:r>
              <a:rPr lang="zh-CN" altLang="en-US" dirty="0"/>
              <a:t> </a:t>
            </a:r>
            <a:r>
              <a:rPr lang="en-US" altLang="zh-CN" dirty="0"/>
              <a:t>in</a:t>
            </a:r>
            <a:r>
              <a:rPr lang="zh-CN" altLang="en-US" dirty="0"/>
              <a:t> </a:t>
            </a:r>
            <a:r>
              <a:rPr lang="en-US" altLang="zh-CN" dirty="0"/>
              <a:t>0.99</a:t>
            </a:r>
            <a:r>
              <a:rPr lang="zh-CN" altLang="en-US" dirty="0"/>
              <a:t> </a:t>
            </a:r>
            <a:r>
              <a:rPr lang="en-US" altLang="zh-CN" dirty="0"/>
              <a:t>second</a:t>
            </a:r>
          </a:p>
          <a:p>
            <a:r>
              <a:rPr lang="en-US" altLang="zh-CN" dirty="0"/>
              <a:t>10,000</a:t>
            </a:r>
            <a:r>
              <a:rPr lang="zh-CN" altLang="en-US" dirty="0"/>
              <a:t> </a:t>
            </a:r>
            <a:r>
              <a:rPr lang="en-US" altLang="zh-CN" dirty="0"/>
              <a:t>incremental,</a:t>
            </a:r>
            <a:r>
              <a:rPr lang="zh-CN" altLang="en-US" dirty="0"/>
              <a:t> </a:t>
            </a:r>
            <a:r>
              <a:rPr lang="en-US" altLang="zh-CN" b="1" dirty="0"/>
              <a:t>per-rule-update</a:t>
            </a:r>
            <a:r>
              <a:rPr lang="zh-CN" altLang="en-US" b="1" dirty="0"/>
              <a:t> </a:t>
            </a:r>
            <a:r>
              <a:rPr lang="en-US" altLang="zh-CN" b="1" dirty="0"/>
              <a:t>verification</a:t>
            </a:r>
            <a:r>
              <a:rPr lang="en-US" altLang="zh-CN" dirty="0"/>
              <a:t>:</a:t>
            </a:r>
            <a:r>
              <a:rPr lang="zh-CN" altLang="en-US" dirty="0"/>
              <a:t> </a:t>
            </a:r>
            <a:r>
              <a:rPr lang="en-US" altLang="zh-CN" dirty="0"/>
              <a:t>80%</a:t>
            </a:r>
            <a:r>
              <a:rPr lang="zh-CN" altLang="en-US" dirty="0"/>
              <a:t> </a:t>
            </a:r>
            <a:r>
              <a:rPr lang="en-US" altLang="zh-CN" dirty="0"/>
              <a:t>finish</a:t>
            </a:r>
            <a:r>
              <a:rPr lang="zh-CN" altLang="en-US" dirty="0"/>
              <a:t> </a:t>
            </a:r>
            <a:r>
              <a:rPr lang="en-US" altLang="zh-CN" dirty="0"/>
              <a:t>in</a:t>
            </a:r>
            <a:r>
              <a:rPr lang="zh-CN" altLang="en-US" dirty="0"/>
              <a:t> </a:t>
            </a:r>
            <a:r>
              <a:rPr lang="en-US" altLang="zh-CN" dirty="0"/>
              <a:t>&lt;=5.42ms</a:t>
            </a:r>
            <a:endParaRPr lang="en-US" dirty="0"/>
          </a:p>
        </p:txBody>
      </p:sp>
      <p:sp>
        <p:nvSpPr>
          <p:cNvPr id="4" name="Slide Number Placeholder 3">
            <a:extLst>
              <a:ext uri="{FF2B5EF4-FFF2-40B4-BE49-F238E27FC236}">
                <a16:creationId xmlns:a16="http://schemas.microsoft.com/office/drawing/2014/main" id="{DCA6ADEC-EA7E-E349-972A-D78FBC6B6603}"/>
              </a:ext>
            </a:extLst>
          </p:cNvPr>
          <p:cNvSpPr>
            <a:spLocks noGrp="1"/>
          </p:cNvSpPr>
          <p:nvPr>
            <p:ph type="sldNum" sz="quarter" idx="12"/>
          </p:nvPr>
        </p:nvSpPr>
        <p:spPr/>
        <p:txBody>
          <a:bodyPr/>
          <a:lstStyle/>
          <a:p>
            <a:fld id="{1083CBEB-A62C-7547-B7F6-B847810FF90F}" type="slidenum">
              <a:rPr lang="en-US" smtClean="0"/>
              <a:t>17</a:t>
            </a:fld>
            <a:endParaRPr lang="en-US"/>
          </a:p>
        </p:txBody>
      </p:sp>
    </p:spTree>
    <p:extLst>
      <p:ext uri="{BB962C8B-B14F-4D97-AF65-F5344CB8AC3E}">
        <p14:creationId xmlns:p14="http://schemas.microsoft.com/office/powerpoint/2010/main" val="94690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F9FF-F89D-274F-AFEF-69B9AB830455}"/>
              </a:ext>
            </a:extLst>
          </p:cNvPr>
          <p:cNvSpPr>
            <a:spLocks noGrp="1"/>
          </p:cNvSpPr>
          <p:nvPr>
            <p:ph type="title"/>
          </p:nvPr>
        </p:nvSpPr>
        <p:spPr/>
        <p:txBody>
          <a:bodyPr/>
          <a:lstStyle/>
          <a:p>
            <a:r>
              <a:rPr lang="en-US" altLang="zh-CN" dirty="0"/>
              <a:t>Experiment</a:t>
            </a:r>
            <a:r>
              <a:rPr lang="zh-CN" altLang="en-US" dirty="0"/>
              <a:t> </a:t>
            </a:r>
            <a:r>
              <a:rPr lang="en-US" altLang="zh-CN" dirty="0"/>
              <a:t>3:</a:t>
            </a:r>
            <a:r>
              <a:rPr lang="zh-CN" altLang="en-US" dirty="0"/>
              <a:t> </a:t>
            </a:r>
            <a:r>
              <a:rPr lang="en-US" altLang="zh-CN" dirty="0"/>
              <a:t>Large-Scale</a:t>
            </a:r>
            <a:r>
              <a:rPr lang="zh-CN" altLang="en-US" dirty="0"/>
              <a:t> </a:t>
            </a:r>
            <a:r>
              <a:rPr lang="en-US" altLang="zh-CN" dirty="0"/>
              <a:t>Simulations</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8DF2ED94-BA1A-1045-B01D-351985F326F5}"/>
              </a:ext>
            </a:extLst>
          </p:cNvPr>
          <p:cNvSpPr>
            <a:spLocks noGrp="1"/>
          </p:cNvSpPr>
          <p:nvPr>
            <p:ph idx="1"/>
          </p:nvPr>
        </p:nvSpPr>
        <p:spPr>
          <a:xfrm>
            <a:off x="389908" y="2005012"/>
            <a:ext cx="5526974" cy="4351338"/>
          </a:xfrm>
        </p:spPr>
        <p:txBody>
          <a:bodyPr/>
          <a:lstStyle/>
          <a:p>
            <a:r>
              <a:rPr lang="en-US" altLang="zh-CN" dirty="0">
                <a:ea typeface="Microsoft YaHei" panose="020B0503020204020204" pitchFamily="34" charset="-122"/>
              </a:rPr>
              <a:t>13</a:t>
            </a:r>
            <a:r>
              <a:rPr lang="zh-CN" altLang="en-US" dirty="0">
                <a:ea typeface="Microsoft YaHei" panose="020B0503020204020204" pitchFamily="34" charset="-122"/>
              </a:rPr>
              <a:t> </a:t>
            </a:r>
            <a:r>
              <a:rPr lang="en-US" altLang="zh-CN" dirty="0">
                <a:ea typeface="Microsoft YaHei" panose="020B0503020204020204" pitchFamily="34" charset="-122"/>
              </a:rPr>
              <a:t>datasets</a:t>
            </a:r>
            <a:r>
              <a:rPr lang="zh-CN" altLang="en-US" dirty="0">
                <a:ea typeface="Microsoft YaHei" panose="020B0503020204020204" pitchFamily="34" charset="-122"/>
              </a:rPr>
              <a:t> </a:t>
            </a:r>
            <a:r>
              <a:rPr lang="en-US" altLang="zh-CN" dirty="0">
                <a:ea typeface="Microsoft YaHei" panose="020B0503020204020204" pitchFamily="34" charset="-122"/>
              </a:rPr>
              <a:t>spanning</a:t>
            </a:r>
            <a:r>
              <a:rPr lang="zh-CN" altLang="en-US" dirty="0">
                <a:ea typeface="Microsoft YaHei" panose="020B0503020204020204" pitchFamily="34" charset="-122"/>
              </a:rPr>
              <a:t> </a:t>
            </a:r>
            <a:r>
              <a:rPr lang="en-US" altLang="zh-CN" dirty="0">
                <a:ea typeface="Microsoft YaHei" panose="020B0503020204020204" pitchFamily="34" charset="-122"/>
              </a:rPr>
              <a:t>campus</a:t>
            </a:r>
            <a:r>
              <a:rPr lang="zh-CN" altLang="en-US" dirty="0">
                <a:ea typeface="Microsoft YaHei" panose="020B0503020204020204" pitchFamily="34" charset="-122"/>
              </a:rPr>
              <a:t> </a:t>
            </a:r>
            <a:r>
              <a:rPr lang="en-US" altLang="zh-CN" dirty="0">
                <a:ea typeface="Microsoft YaHei" panose="020B0503020204020204" pitchFamily="34" charset="-122"/>
              </a:rPr>
              <a:t>networks,</a:t>
            </a:r>
            <a:r>
              <a:rPr lang="zh-CN" altLang="en-US" dirty="0">
                <a:ea typeface="Microsoft YaHei" panose="020B0503020204020204" pitchFamily="34" charset="-122"/>
              </a:rPr>
              <a:t> </a:t>
            </a:r>
            <a:r>
              <a:rPr lang="en-US" altLang="zh-CN" dirty="0">
                <a:ea typeface="Microsoft YaHei" panose="020B0503020204020204" pitchFamily="34" charset="-122"/>
              </a:rPr>
              <a:t>WAN</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DCN</a:t>
            </a:r>
            <a:endParaRPr lang="en-US" altLang="ja-JP" dirty="0">
              <a:ea typeface="Microsoft YaHei" panose="020B0503020204020204" pitchFamily="34" charset="-122"/>
            </a:endParaRPr>
          </a:p>
          <a:p>
            <a:r>
              <a:rPr lang="en-US" altLang="zh-CN" dirty="0">
                <a:ea typeface="Microsoft YaHei" panose="020B0503020204020204" pitchFamily="34" charset="-122"/>
              </a:rPr>
              <a:t>Compare</a:t>
            </a:r>
            <a:r>
              <a:rPr lang="zh-CN" altLang="en-US" dirty="0">
                <a:ea typeface="Microsoft YaHei" panose="020B0503020204020204" pitchFamily="34" charset="-122"/>
              </a:rPr>
              <a:t> </a:t>
            </a:r>
            <a:r>
              <a:rPr lang="en-US" altLang="zh-CN" dirty="0">
                <a:ea typeface="Microsoft YaHei" panose="020B0503020204020204" pitchFamily="34" charset="-122"/>
              </a:rPr>
              <a:t>with</a:t>
            </a:r>
            <a:r>
              <a:rPr lang="zh-CN" altLang="en-US" dirty="0">
                <a:ea typeface="Microsoft YaHei" panose="020B0503020204020204" pitchFamily="34" charset="-122"/>
              </a:rPr>
              <a:t> </a:t>
            </a:r>
            <a:r>
              <a:rPr lang="en-US" altLang="zh-CN" dirty="0">
                <a:ea typeface="Microsoft YaHei" panose="020B0503020204020204" pitchFamily="34" charset="-122"/>
              </a:rPr>
              <a:t>5</a:t>
            </a:r>
            <a:r>
              <a:rPr lang="zh-CN" altLang="en-US" dirty="0">
                <a:ea typeface="Microsoft YaHei" panose="020B0503020204020204" pitchFamily="34" charset="-122"/>
              </a:rPr>
              <a:t> </a:t>
            </a:r>
            <a:r>
              <a:rPr lang="en-US" altLang="zh-CN" dirty="0">
                <a:ea typeface="Microsoft YaHei" panose="020B0503020204020204" pitchFamily="34" charset="-122"/>
              </a:rPr>
              <a:t>centralized</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tools:</a:t>
            </a:r>
            <a:r>
              <a:rPr lang="zh-CN" altLang="en-US" dirty="0">
                <a:ea typeface="Microsoft YaHei" panose="020B0503020204020204" pitchFamily="34" charset="-122"/>
              </a:rPr>
              <a:t> </a:t>
            </a:r>
            <a:r>
              <a:rPr lang="en-US" altLang="ja-JP" dirty="0" err="1">
                <a:ea typeface="Microsoft YaHei" panose="020B0503020204020204" pitchFamily="34" charset="-122"/>
              </a:rPr>
              <a:t>V</a:t>
            </a:r>
            <a:r>
              <a:rPr lang="en-US" altLang="zh-CN" dirty="0" err="1">
                <a:ea typeface="Microsoft YaHei" panose="020B0503020204020204" pitchFamily="34" charset="-122"/>
              </a:rPr>
              <a:t>eriflow</a:t>
            </a:r>
            <a:r>
              <a:rPr lang="zh-CN" altLang="en-US" dirty="0">
                <a:ea typeface="Microsoft YaHei" panose="020B0503020204020204" pitchFamily="34" charset="-122"/>
              </a:rPr>
              <a:t> </a:t>
            </a:r>
            <a:r>
              <a:rPr lang="en-US" altLang="zh-CN" dirty="0">
                <a:ea typeface="Microsoft YaHei" panose="020B0503020204020204" pitchFamily="34" charset="-122"/>
              </a:rPr>
              <a:t>[NSDI'13],</a:t>
            </a:r>
            <a:r>
              <a:rPr lang="zh-CN" altLang="en-US" dirty="0">
                <a:ea typeface="Microsoft YaHei" panose="020B0503020204020204" pitchFamily="34" charset="-122"/>
              </a:rPr>
              <a:t> </a:t>
            </a:r>
            <a:r>
              <a:rPr lang="en-US" altLang="zh-CN" dirty="0" err="1">
                <a:ea typeface="Microsoft YaHei" panose="020B0503020204020204" pitchFamily="34" charset="-122"/>
              </a:rPr>
              <a:t>Deltanet</a:t>
            </a:r>
            <a:r>
              <a:rPr lang="zh-CN" altLang="en-US" dirty="0">
                <a:ea typeface="Microsoft YaHei" panose="020B0503020204020204" pitchFamily="34" charset="-122"/>
              </a:rPr>
              <a:t> </a:t>
            </a:r>
            <a:r>
              <a:rPr lang="en-US" altLang="zh-CN" dirty="0">
                <a:ea typeface="Microsoft YaHei" panose="020B0503020204020204" pitchFamily="34" charset="-122"/>
              </a:rPr>
              <a:t>[NSDI'17],</a:t>
            </a:r>
            <a:r>
              <a:rPr lang="zh-CN" altLang="en-US" dirty="0">
                <a:ea typeface="Microsoft YaHei" panose="020B0503020204020204" pitchFamily="34" charset="-122"/>
              </a:rPr>
              <a:t> </a:t>
            </a:r>
            <a:r>
              <a:rPr lang="en-US" altLang="zh-CN" dirty="0">
                <a:ea typeface="Microsoft YaHei" panose="020B0503020204020204" pitchFamily="34" charset="-122"/>
              </a:rPr>
              <a:t>AP</a:t>
            </a:r>
            <a:r>
              <a:rPr lang="zh-CN" altLang="en-US" dirty="0">
                <a:ea typeface="Microsoft YaHei" panose="020B0503020204020204" pitchFamily="34" charset="-122"/>
              </a:rPr>
              <a:t> </a:t>
            </a:r>
            <a:r>
              <a:rPr lang="en-US" altLang="zh-CN" dirty="0">
                <a:ea typeface="Microsoft YaHei" panose="020B0503020204020204" pitchFamily="34" charset="-122"/>
              </a:rPr>
              <a:t>[ICNP'13],</a:t>
            </a:r>
            <a:r>
              <a:rPr lang="zh-CN" altLang="en-US" dirty="0">
                <a:ea typeface="Microsoft YaHei" panose="020B0503020204020204" pitchFamily="34" charset="-122"/>
              </a:rPr>
              <a:t> </a:t>
            </a:r>
            <a:r>
              <a:rPr lang="en-US" altLang="zh-CN" dirty="0" err="1">
                <a:ea typeface="Microsoft YaHei" panose="020B0503020204020204" pitchFamily="34" charset="-122"/>
              </a:rPr>
              <a:t>APKeep</a:t>
            </a:r>
            <a:r>
              <a:rPr lang="zh-CN" altLang="en-US" dirty="0">
                <a:ea typeface="Microsoft YaHei" panose="020B0503020204020204" pitchFamily="34" charset="-122"/>
              </a:rPr>
              <a:t> </a:t>
            </a:r>
            <a:r>
              <a:rPr lang="en-US" altLang="zh-CN" dirty="0">
                <a:ea typeface="Microsoft YaHei" panose="020B0503020204020204" pitchFamily="34" charset="-122"/>
              </a:rPr>
              <a:t>[NSDI'20],</a:t>
            </a:r>
            <a:r>
              <a:rPr lang="zh-CN" altLang="en-US" dirty="0">
                <a:ea typeface="Microsoft YaHei" panose="020B0503020204020204" pitchFamily="34" charset="-122"/>
              </a:rPr>
              <a:t> </a:t>
            </a:r>
            <a:r>
              <a:rPr lang="en-US" altLang="zh-CN" dirty="0">
                <a:ea typeface="Microsoft YaHei" panose="020B0503020204020204" pitchFamily="34" charset="-122"/>
              </a:rPr>
              <a:t>Flash</a:t>
            </a:r>
            <a:r>
              <a:rPr lang="zh-CN" altLang="en-US" dirty="0">
                <a:ea typeface="Microsoft YaHei" panose="020B0503020204020204" pitchFamily="34" charset="-122"/>
              </a:rPr>
              <a:t> </a:t>
            </a:r>
            <a:r>
              <a:rPr lang="en-US" altLang="zh-CN" dirty="0">
                <a:ea typeface="Microsoft YaHei" panose="020B0503020204020204" pitchFamily="34" charset="-122"/>
              </a:rPr>
              <a:t>[SIGCOMM'22]</a:t>
            </a:r>
          </a:p>
        </p:txBody>
      </p:sp>
      <p:sp>
        <p:nvSpPr>
          <p:cNvPr id="4" name="Slide Number Placeholder 3">
            <a:extLst>
              <a:ext uri="{FF2B5EF4-FFF2-40B4-BE49-F238E27FC236}">
                <a16:creationId xmlns:a16="http://schemas.microsoft.com/office/drawing/2014/main" id="{CDC89703-67CC-6D49-99A4-2E31568DBA96}"/>
              </a:ext>
            </a:extLst>
          </p:cNvPr>
          <p:cNvSpPr>
            <a:spLocks noGrp="1"/>
          </p:cNvSpPr>
          <p:nvPr>
            <p:ph type="sldNum" sz="quarter" idx="12"/>
          </p:nvPr>
        </p:nvSpPr>
        <p:spPr/>
        <p:txBody>
          <a:bodyPr/>
          <a:lstStyle/>
          <a:p>
            <a:fld id="{1083CBEB-A62C-7547-B7F6-B847810FF90F}" type="slidenum">
              <a:rPr lang="en-US" smtClean="0"/>
              <a:t>18</a:t>
            </a:fld>
            <a:endParaRPr lang="en-US"/>
          </a:p>
        </p:txBody>
      </p:sp>
      <p:pic>
        <p:nvPicPr>
          <p:cNvPr id="6" name="Picture 5">
            <a:extLst>
              <a:ext uri="{FF2B5EF4-FFF2-40B4-BE49-F238E27FC236}">
                <a16:creationId xmlns:a16="http://schemas.microsoft.com/office/drawing/2014/main" id="{C6372567-3894-7549-BD03-64A640DC2049}"/>
              </a:ext>
            </a:extLst>
          </p:cNvPr>
          <p:cNvPicPr>
            <a:picLocks noChangeAspect="1"/>
          </p:cNvPicPr>
          <p:nvPr/>
        </p:nvPicPr>
        <p:blipFill>
          <a:blip r:embed="rId2"/>
          <a:stretch>
            <a:fillRect/>
          </a:stretch>
        </p:blipFill>
        <p:spPr>
          <a:xfrm>
            <a:off x="5818908" y="1825625"/>
            <a:ext cx="6012114" cy="4000584"/>
          </a:xfrm>
          <a:prstGeom prst="rect">
            <a:avLst/>
          </a:prstGeom>
        </p:spPr>
      </p:pic>
    </p:spTree>
    <p:extLst>
      <p:ext uri="{BB962C8B-B14F-4D97-AF65-F5344CB8AC3E}">
        <p14:creationId xmlns:p14="http://schemas.microsoft.com/office/powerpoint/2010/main" val="1545476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2B2F-D436-AF41-AF36-424093DB8A58}"/>
              </a:ext>
            </a:extLst>
          </p:cNvPr>
          <p:cNvSpPr>
            <a:spLocks noGrp="1"/>
          </p:cNvSpPr>
          <p:nvPr>
            <p:ph type="title"/>
          </p:nvPr>
        </p:nvSpPr>
        <p:spPr/>
        <p:txBody>
          <a:bodyPr/>
          <a:lstStyle/>
          <a:p>
            <a:r>
              <a:rPr lang="en-US" dirty="0"/>
              <a:t>Si</a:t>
            </a:r>
            <a:r>
              <a:rPr lang="en-US" altLang="zh-CN" dirty="0"/>
              <a:t>mulation:</a:t>
            </a:r>
            <a:r>
              <a:rPr lang="zh-CN" altLang="en-US" dirty="0"/>
              <a:t> </a:t>
            </a:r>
            <a:r>
              <a:rPr lang="en-US" altLang="zh-CN" dirty="0"/>
              <a:t>Snapshot</a:t>
            </a:r>
            <a:r>
              <a:rPr lang="zh-CN" altLang="en-US" dirty="0"/>
              <a:t> </a:t>
            </a:r>
            <a:r>
              <a:rPr lang="en-US" altLang="zh-CN" dirty="0"/>
              <a:t>Verification</a:t>
            </a:r>
            <a:endParaRPr lang="en-US" dirty="0"/>
          </a:p>
        </p:txBody>
      </p:sp>
      <p:sp>
        <p:nvSpPr>
          <p:cNvPr id="4" name="Slide Number Placeholder 3">
            <a:extLst>
              <a:ext uri="{FF2B5EF4-FFF2-40B4-BE49-F238E27FC236}">
                <a16:creationId xmlns:a16="http://schemas.microsoft.com/office/drawing/2014/main" id="{06F8AFD1-C662-7C45-B98F-7915DCFFC343}"/>
              </a:ext>
            </a:extLst>
          </p:cNvPr>
          <p:cNvSpPr>
            <a:spLocks noGrp="1"/>
          </p:cNvSpPr>
          <p:nvPr>
            <p:ph type="sldNum" sz="quarter" idx="12"/>
          </p:nvPr>
        </p:nvSpPr>
        <p:spPr/>
        <p:txBody>
          <a:bodyPr/>
          <a:lstStyle/>
          <a:p>
            <a:fld id="{1083CBEB-A62C-7547-B7F6-B847810FF90F}" type="slidenum">
              <a:rPr lang="en-US" smtClean="0"/>
              <a:t>19</a:t>
            </a:fld>
            <a:endParaRPr lang="en-US"/>
          </a:p>
        </p:txBody>
      </p:sp>
      <p:pic>
        <p:nvPicPr>
          <p:cNvPr id="9" name="Content Placeholder 8">
            <a:extLst>
              <a:ext uri="{FF2B5EF4-FFF2-40B4-BE49-F238E27FC236}">
                <a16:creationId xmlns:a16="http://schemas.microsoft.com/office/drawing/2014/main" id="{B5E57EA7-BAA0-6C49-80D0-779310896013}"/>
              </a:ext>
            </a:extLst>
          </p:cNvPr>
          <p:cNvPicPr>
            <a:picLocks noGrp="1" noChangeAspect="1"/>
          </p:cNvPicPr>
          <p:nvPr>
            <p:ph idx="1"/>
          </p:nvPr>
        </p:nvPicPr>
        <p:blipFill>
          <a:blip r:embed="rId2"/>
          <a:stretch>
            <a:fillRect/>
          </a:stretch>
        </p:blipFill>
        <p:spPr>
          <a:xfrm>
            <a:off x="736600" y="1863524"/>
            <a:ext cx="10633105" cy="3764164"/>
          </a:xfrm>
        </p:spPr>
      </p:pic>
      <p:sp>
        <p:nvSpPr>
          <p:cNvPr id="10" name="Oval 9">
            <a:extLst>
              <a:ext uri="{FF2B5EF4-FFF2-40B4-BE49-F238E27FC236}">
                <a16:creationId xmlns:a16="http://schemas.microsoft.com/office/drawing/2014/main" id="{881F99E2-1B12-754D-9AC7-9ADB1C8158FD}"/>
              </a:ext>
            </a:extLst>
          </p:cNvPr>
          <p:cNvSpPr/>
          <p:nvPr/>
        </p:nvSpPr>
        <p:spPr>
          <a:xfrm>
            <a:off x="10625560" y="2854356"/>
            <a:ext cx="914400" cy="54860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DCAA46-D34F-914A-999D-B2292F557F4E}"/>
              </a:ext>
            </a:extLst>
          </p:cNvPr>
          <p:cNvSpPr txBox="1"/>
          <p:nvPr/>
        </p:nvSpPr>
        <p:spPr>
          <a:xfrm>
            <a:off x="1080087" y="5756184"/>
            <a:ext cx="9942616" cy="461665"/>
          </a:xfrm>
          <a:prstGeom prst="rect">
            <a:avLst/>
          </a:prstGeom>
          <a:noFill/>
        </p:spPr>
        <p:txBody>
          <a:bodyPr wrap="square" rtlCol="0">
            <a:spAutoFit/>
          </a:bodyPr>
          <a:lstStyle/>
          <a:p>
            <a:pPr algn="ctr"/>
            <a:r>
              <a:rPr lang="en-US" altLang="zh-CN" sz="2400" dirty="0" err="1">
                <a:solidFill>
                  <a:srgbClr val="FF0000"/>
                </a:solidFill>
                <a:latin typeface="Microsoft YaHei" panose="020B0503020204020204" pitchFamily="34" charset="-122"/>
                <a:ea typeface="Microsoft YaHei" panose="020B0503020204020204" pitchFamily="34" charset="-122"/>
              </a:rPr>
              <a:t>Tulkun</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accelerate</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snapshot</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verification</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by</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up</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to</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1250x</a:t>
            </a:r>
            <a:endParaRPr lang="en-US" sz="2400"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3031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684485" y="1641585"/>
            <a:ext cx="3647099" cy="3184077"/>
          </a:xfrm>
          <a:prstGeom prst="rect">
            <a:avLst/>
          </a:prstGeom>
          <a:blipFill>
            <a:blip r:embed="rId3" cstate="print"/>
            <a:stretch>
              <a:fillRect/>
            </a:stretch>
          </a:blipFill>
        </p:spPr>
        <p:txBody>
          <a:bodyPr wrap="square" lIns="0" tIns="0" rIns="0" bIns="0" rtlCol="0"/>
          <a:lstStyle/>
          <a:p>
            <a:endParaRPr sz="441"/>
          </a:p>
        </p:txBody>
      </p:sp>
      <p:sp>
        <p:nvSpPr>
          <p:cNvPr id="13" name="Title 12">
            <a:extLst>
              <a:ext uri="{FF2B5EF4-FFF2-40B4-BE49-F238E27FC236}">
                <a16:creationId xmlns:a16="http://schemas.microsoft.com/office/drawing/2014/main" id="{040C0D18-BF3F-7744-903C-925B6842652D}"/>
              </a:ext>
            </a:extLst>
          </p:cNvPr>
          <p:cNvSpPr>
            <a:spLocks noGrp="1"/>
          </p:cNvSpPr>
          <p:nvPr>
            <p:ph type="title"/>
          </p:nvPr>
        </p:nvSpPr>
        <p:spPr/>
        <p:txBody>
          <a:bodyPr/>
          <a:lstStyle/>
          <a:p>
            <a:r>
              <a:rPr lang="en-US" dirty="0"/>
              <a:t>Back</a:t>
            </a:r>
            <a:r>
              <a:rPr lang="en-US" altLang="zh-CN" dirty="0"/>
              <a:t>ground</a:t>
            </a:r>
            <a:endParaRPr lang="en-US" dirty="0"/>
          </a:p>
        </p:txBody>
      </p:sp>
      <p:sp>
        <p:nvSpPr>
          <p:cNvPr id="16" name="Content Placeholder 15">
            <a:extLst>
              <a:ext uri="{FF2B5EF4-FFF2-40B4-BE49-F238E27FC236}">
                <a16:creationId xmlns:a16="http://schemas.microsoft.com/office/drawing/2014/main" id="{5C22C470-9657-734D-BBCC-02F7249CA1A4}"/>
              </a:ext>
            </a:extLst>
          </p:cNvPr>
          <p:cNvSpPr>
            <a:spLocks noGrp="1"/>
          </p:cNvSpPr>
          <p:nvPr>
            <p:ph idx="1"/>
          </p:nvPr>
        </p:nvSpPr>
        <p:spPr/>
        <p:txBody>
          <a:bodyPr/>
          <a:lstStyle/>
          <a:p>
            <a:r>
              <a:rPr lang="en-US" dirty="0"/>
              <a:t>Modern networks are </a:t>
            </a:r>
          </a:p>
          <a:p>
            <a:pPr lvl="1"/>
            <a:r>
              <a:rPr lang="en-US" dirty="0"/>
              <a:t>increasingly more complex</a:t>
            </a:r>
          </a:p>
          <a:p>
            <a:pPr lvl="1"/>
            <a:r>
              <a:rPr lang="en-US" dirty="0"/>
              <a:t>outages increasingly more costly</a:t>
            </a:r>
          </a:p>
        </p:txBody>
      </p:sp>
      <p:sp>
        <p:nvSpPr>
          <p:cNvPr id="12" name="Slide Number Placeholder 3">
            <a:extLst>
              <a:ext uri="{FF2B5EF4-FFF2-40B4-BE49-F238E27FC236}">
                <a16:creationId xmlns:a16="http://schemas.microsoft.com/office/drawing/2014/main" id="{5FAC7022-2264-8E46-B815-AD93FFE5F7C5}"/>
              </a:ext>
            </a:extLst>
          </p:cNvPr>
          <p:cNvSpPr>
            <a:spLocks noGrp="1"/>
          </p:cNvSpPr>
          <p:nvPr>
            <p:ph type="sldNum" sz="quarter" idx="12"/>
          </p:nvPr>
        </p:nvSpPr>
        <p:spPr/>
        <p:txBody>
          <a:bodyPr/>
          <a:lstStyle/>
          <a:p>
            <a:pPr>
              <a:defRPr/>
            </a:pPr>
            <a:fld id="{C05CC00E-F1BE-0741-A8DD-2BCAB7C5E2AE}" type="slidenum">
              <a:rPr lang="en-US" altLang="x-none" smtClean="0"/>
              <a:pPr>
                <a:defRPr/>
              </a:pPr>
              <a:t>2</a:t>
            </a:fld>
            <a:endParaRPr lang="en-US" altLang="x-none" dirty="0"/>
          </a:p>
        </p:txBody>
      </p:sp>
      <p:sp>
        <p:nvSpPr>
          <p:cNvPr id="15" name="Rectangle 14">
            <a:extLst>
              <a:ext uri="{FF2B5EF4-FFF2-40B4-BE49-F238E27FC236}">
                <a16:creationId xmlns:a16="http://schemas.microsoft.com/office/drawing/2014/main" id="{F9E8B7CB-8B33-0446-A420-320863C08819}"/>
              </a:ext>
            </a:extLst>
          </p:cNvPr>
          <p:cNvSpPr/>
          <p:nvPr/>
        </p:nvSpPr>
        <p:spPr>
          <a:xfrm>
            <a:off x="251437" y="6581873"/>
            <a:ext cx="5572948" cy="245766"/>
          </a:xfrm>
          <a:prstGeom prst="rect">
            <a:avLst/>
          </a:prstGeom>
        </p:spPr>
        <p:txBody>
          <a:bodyPr wrap="square">
            <a:spAutoFit/>
          </a:bodyPr>
          <a:lstStyle/>
          <a:p>
            <a:r>
              <a:rPr lang="en-US" sz="998" dirty="0"/>
              <a:t>Source: http://</a:t>
            </a:r>
            <a:r>
              <a:rPr lang="en-US" sz="998" dirty="0" err="1"/>
              <a:t>groups.geni.net</a:t>
            </a:r>
            <a:r>
              <a:rPr lang="en-US" sz="998" dirty="0"/>
              <a:t>/</a:t>
            </a:r>
            <a:r>
              <a:rPr lang="en-US" sz="998" dirty="0" err="1"/>
              <a:t>geni</a:t>
            </a:r>
            <a:r>
              <a:rPr lang="en-US" sz="998" dirty="0"/>
              <a:t>/chrome/site/thumbnails/wiki/</a:t>
            </a:r>
            <a:r>
              <a:rPr lang="en-US" sz="998" dirty="0" err="1"/>
              <a:t>TangoGENI</a:t>
            </a:r>
            <a:r>
              <a:rPr lang="en-US" sz="998" dirty="0"/>
              <a:t>/OF-VLAN3715_1000.jpg</a:t>
            </a:r>
          </a:p>
        </p:txBody>
      </p:sp>
      <p:pic>
        <p:nvPicPr>
          <p:cNvPr id="18" name="Untitled6.tiff" descr="Untitled6.tiff">
            <a:extLst>
              <a:ext uri="{FF2B5EF4-FFF2-40B4-BE49-F238E27FC236}">
                <a16:creationId xmlns:a16="http://schemas.microsoft.com/office/drawing/2014/main" id="{14D9C7CD-73B2-674F-9B34-D94056BB5B90}"/>
              </a:ext>
            </a:extLst>
          </p:cNvPr>
          <p:cNvPicPr>
            <a:picLocks noChangeAspect="1"/>
          </p:cNvPicPr>
          <p:nvPr/>
        </p:nvPicPr>
        <p:blipFill>
          <a:blip r:embed="rId4">
            <a:extLst/>
          </a:blip>
          <a:stretch>
            <a:fillRect/>
          </a:stretch>
        </p:blipFill>
        <p:spPr>
          <a:xfrm rot="424176">
            <a:off x="4149117" y="3221843"/>
            <a:ext cx="2205075" cy="791878"/>
          </a:xfrm>
          <a:prstGeom prst="rect">
            <a:avLst/>
          </a:prstGeom>
          <a:ln w="12700">
            <a:miter lim="400000"/>
          </a:ln>
          <a:effectLst>
            <a:outerShdw blurRad="101600" dist="25400" dir="5400000" rotWithShape="0">
              <a:srgbClr val="000000">
                <a:alpha val="75000"/>
              </a:srgbClr>
            </a:outerShdw>
          </a:effectLst>
        </p:spPr>
      </p:pic>
      <p:pic>
        <p:nvPicPr>
          <p:cNvPr id="20" name="Picture 19">
            <a:extLst>
              <a:ext uri="{FF2B5EF4-FFF2-40B4-BE49-F238E27FC236}">
                <a16:creationId xmlns:a16="http://schemas.microsoft.com/office/drawing/2014/main" id="{7DB2C30C-EC5B-D442-9566-9EDA9EB9C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4449" y="5004049"/>
            <a:ext cx="3668640" cy="650379"/>
          </a:xfrm>
          <a:prstGeom prst="rect">
            <a:avLst/>
          </a:prstGeom>
          <a:effectLst>
            <a:outerShdw blurRad="101600" dist="38100" dir="5400000" algn="ctr" rotWithShape="0">
              <a:schemeClr val="accent6">
                <a:alpha val="76000"/>
              </a:schemeClr>
            </a:outerShdw>
          </a:effectLst>
        </p:spPr>
      </p:pic>
      <p:pic>
        <p:nvPicPr>
          <p:cNvPr id="21" name="Untitled3.tiff" descr="Untitled3.tiff">
            <a:extLst>
              <a:ext uri="{FF2B5EF4-FFF2-40B4-BE49-F238E27FC236}">
                <a16:creationId xmlns:a16="http://schemas.microsoft.com/office/drawing/2014/main" id="{DFBAD2C3-C39E-2147-BF3D-C13E09BA3B1D}"/>
              </a:ext>
            </a:extLst>
          </p:cNvPr>
          <p:cNvPicPr>
            <a:picLocks noChangeAspect="1"/>
          </p:cNvPicPr>
          <p:nvPr/>
        </p:nvPicPr>
        <p:blipFill>
          <a:blip r:embed="rId6">
            <a:extLst/>
          </a:blip>
          <a:stretch>
            <a:fillRect/>
          </a:stretch>
        </p:blipFill>
        <p:spPr>
          <a:xfrm rot="248066">
            <a:off x="2288154" y="5961215"/>
            <a:ext cx="3640396" cy="511606"/>
          </a:xfrm>
          <a:prstGeom prst="rect">
            <a:avLst/>
          </a:prstGeom>
          <a:ln w="12700">
            <a:miter lim="400000"/>
          </a:ln>
          <a:effectLst>
            <a:outerShdw blurRad="101600" dist="25400" dir="5400000" rotWithShape="0">
              <a:srgbClr val="000000">
                <a:alpha val="75000"/>
              </a:srgbClr>
            </a:outerShdw>
          </a:effectLst>
        </p:spPr>
      </p:pic>
      <p:pic>
        <p:nvPicPr>
          <p:cNvPr id="22" name="Untitled7.tiff" descr="Untitled7.tiff">
            <a:extLst>
              <a:ext uri="{FF2B5EF4-FFF2-40B4-BE49-F238E27FC236}">
                <a16:creationId xmlns:a16="http://schemas.microsoft.com/office/drawing/2014/main" id="{01FC92A5-8B6C-3C4A-8531-0CD858114C5D}"/>
              </a:ext>
            </a:extLst>
          </p:cNvPr>
          <p:cNvPicPr>
            <a:picLocks noChangeAspect="1"/>
          </p:cNvPicPr>
          <p:nvPr/>
        </p:nvPicPr>
        <p:blipFill>
          <a:blip r:embed="rId7">
            <a:extLst/>
          </a:blip>
          <a:stretch>
            <a:fillRect/>
          </a:stretch>
        </p:blipFill>
        <p:spPr>
          <a:xfrm>
            <a:off x="2274449" y="4261092"/>
            <a:ext cx="3971942" cy="503233"/>
          </a:xfrm>
          <a:prstGeom prst="rect">
            <a:avLst/>
          </a:prstGeom>
          <a:ln w="12700">
            <a:miter lim="400000"/>
          </a:ln>
          <a:effectLst>
            <a:outerShdw blurRad="101600" dist="25400" dir="5400000" rotWithShape="0">
              <a:srgbClr val="000000">
                <a:alpha val="75000"/>
              </a:srgbClr>
            </a:outerShdw>
          </a:effectLst>
        </p:spPr>
      </p:pic>
      <p:pic>
        <p:nvPicPr>
          <p:cNvPr id="23" name="Untitled16.tiff" descr="Untitled16.tiff">
            <a:extLst>
              <a:ext uri="{FF2B5EF4-FFF2-40B4-BE49-F238E27FC236}">
                <a16:creationId xmlns:a16="http://schemas.microsoft.com/office/drawing/2014/main" id="{7E107EFE-4E19-0D43-9A53-9F45BC19896A}"/>
              </a:ext>
            </a:extLst>
          </p:cNvPr>
          <p:cNvPicPr>
            <a:picLocks noChangeAspect="1"/>
          </p:cNvPicPr>
          <p:nvPr/>
        </p:nvPicPr>
        <p:blipFill>
          <a:blip r:embed="rId8">
            <a:extLst/>
          </a:blip>
          <a:stretch>
            <a:fillRect/>
          </a:stretch>
        </p:blipFill>
        <p:spPr>
          <a:xfrm>
            <a:off x="6753123" y="5004048"/>
            <a:ext cx="3112375" cy="1624878"/>
          </a:xfrm>
          <a:prstGeom prst="rect">
            <a:avLst/>
          </a:prstGeom>
          <a:ln w="12700">
            <a:miter lim="400000"/>
          </a:ln>
          <a:effectLst>
            <a:outerShdw blurRad="101600" dist="25400" dir="5400000" rotWithShape="0">
              <a:srgbClr val="000000">
                <a:alpha val="75000"/>
              </a:srgbClr>
            </a:outerShdw>
          </a:effectLst>
        </p:spPr>
      </p:pic>
      <p:sp>
        <p:nvSpPr>
          <p:cNvPr id="24" name="object 8">
            <a:extLst>
              <a:ext uri="{FF2B5EF4-FFF2-40B4-BE49-F238E27FC236}">
                <a16:creationId xmlns:a16="http://schemas.microsoft.com/office/drawing/2014/main" id="{32E07635-5F8A-2647-91E3-06D47651C5B3}"/>
              </a:ext>
            </a:extLst>
          </p:cNvPr>
          <p:cNvSpPr/>
          <p:nvPr/>
        </p:nvSpPr>
        <p:spPr>
          <a:xfrm>
            <a:off x="8428167" y="428805"/>
            <a:ext cx="1937413" cy="1945847"/>
          </a:xfrm>
          <a:prstGeom prst="rect">
            <a:avLst/>
          </a:prstGeom>
          <a:blipFill>
            <a:blip r:embed="rId9" cstate="print"/>
            <a:stretch>
              <a:fillRect/>
            </a:stretch>
          </a:blipFill>
        </p:spPr>
        <p:txBody>
          <a:bodyPr wrap="square" lIns="0" tIns="0" rIns="0" bIns="0" rtlCol="0"/>
          <a:lstStyle/>
          <a:p>
            <a:endParaRPr sz="1797"/>
          </a:p>
        </p:txBody>
      </p:sp>
      <p:pic>
        <p:nvPicPr>
          <p:cNvPr id="2" name="Picture 1">
            <a:extLst>
              <a:ext uri="{FF2B5EF4-FFF2-40B4-BE49-F238E27FC236}">
                <a16:creationId xmlns:a16="http://schemas.microsoft.com/office/drawing/2014/main" id="{CB81097E-893E-134A-A0F8-7BE31B73A78C}"/>
              </a:ext>
            </a:extLst>
          </p:cNvPr>
          <p:cNvPicPr>
            <a:picLocks noChangeAspect="1"/>
          </p:cNvPicPr>
          <p:nvPr/>
        </p:nvPicPr>
        <p:blipFill>
          <a:blip r:embed="rId10"/>
          <a:stretch>
            <a:fillRect/>
          </a:stretch>
        </p:blipFill>
        <p:spPr>
          <a:xfrm>
            <a:off x="1298145" y="4065776"/>
            <a:ext cx="5924549" cy="912304"/>
          </a:xfrm>
          <a:prstGeom prst="rect">
            <a:avLst/>
          </a:prstGeom>
        </p:spPr>
      </p:pic>
    </p:spTree>
    <p:extLst>
      <p:ext uri="{BB962C8B-B14F-4D97-AF65-F5344CB8AC3E}">
        <p14:creationId xmlns:p14="http://schemas.microsoft.com/office/powerpoint/2010/main" val="80013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44B-38C5-404A-BDAD-459C2BFEE024}"/>
              </a:ext>
            </a:extLst>
          </p:cNvPr>
          <p:cNvSpPr>
            <a:spLocks noGrp="1"/>
          </p:cNvSpPr>
          <p:nvPr>
            <p:ph type="title"/>
          </p:nvPr>
        </p:nvSpPr>
        <p:spPr/>
        <p:txBody>
          <a:bodyPr/>
          <a:lstStyle/>
          <a:p>
            <a:r>
              <a:rPr lang="en-US" altLang="zh-CN" dirty="0"/>
              <a:t>Simulation:</a:t>
            </a:r>
            <a:r>
              <a:rPr lang="zh-CN" altLang="en-US" dirty="0"/>
              <a:t> </a:t>
            </a:r>
            <a:r>
              <a:rPr lang="en-US" altLang="zh-CN" dirty="0"/>
              <a:t>10,000</a:t>
            </a:r>
            <a:r>
              <a:rPr lang="zh-CN" altLang="en-US" dirty="0"/>
              <a:t> </a:t>
            </a:r>
            <a:r>
              <a:rPr lang="en-US" altLang="zh-CN" dirty="0"/>
              <a:t>Incremental</a:t>
            </a:r>
            <a:r>
              <a:rPr lang="zh-CN" altLang="en-US" dirty="0"/>
              <a:t> </a:t>
            </a:r>
            <a:r>
              <a:rPr lang="en-US" altLang="zh-CN" dirty="0"/>
              <a:t>Per-Rule-Update</a:t>
            </a:r>
            <a:r>
              <a:rPr lang="zh-CN" altLang="en-US" dirty="0"/>
              <a:t> </a:t>
            </a:r>
            <a:r>
              <a:rPr lang="en-US" altLang="zh-CN" dirty="0"/>
              <a:t>Verification</a:t>
            </a:r>
            <a:endParaRPr lang="en-US" dirty="0"/>
          </a:p>
        </p:txBody>
      </p:sp>
      <p:sp>
        <p:nvSpPr>
          <p:cNvPr id="4" name="Slide Number Placeholder 3">
            <a:extLst>
              <a:ext uri="{FF2B5EF4-FFF2-40B4-BE49-F238E27FC236}">
                <a16:creationId xmlns:a16="http://schemas.microsoft.com/office/drawing/2014/main" id="{A365FF3A-A864-7043-B7C7-EAE248C4E89C}"/>
              </a:ext>
            </a:extLst>
          </p:cNvPr>
          <p:cNvSpPr>
            <a:spLocks noGrp="1"/>
          </p:cNvSpPr>
          <p:nvPr>
            <p:ph type="sldNum" sz="quarter" idx="12"/>
          </p:nvPr>
        </p:nvSpPr>
        <p:spPr/>
        <p:txBody>
          <a:bodyPr/>
          <a:lstStyle/>
          <a:p>
            <a:fld id="{1083CBEB-A62C-7547-B7F6-B847810FF90F}" type="slidenum">
              <a:rPr lang="en-US" smtClean="0"/>
              <a:t>20</a:t>
            </a:fld>
            <a:endParaRPr lang="en-US"/>
          </a:p>
        </p:txBody>
      </p:sp>
      <p:pic>
        <p:nvPicPr>
          <p:cNvPr id="6" name="Picture 5">
            <a:extLst>
              <a:ext uri="{FF2B5EF4-FFF2-40B4-BE49-F238E27FC236}">
                <a16:creationId xmlns:a16="http://schemas.microsoft.com/office/drawing/2014/main" id="{E1C1B31E-65E0-ED40-89F6-612EDAB3C857}"/>
              </a:ext>
            </a:extLst>
          </p:cNvPr>
          <p:cNvPicPr>
            <a:picLocks noChangeAspect="1"/>
          </p:cNvPicPr>
          <p:nvPr/>
        </p:nvPicPr>
        <p:blipFill>
          <a:blip r:embed="rId2"/>
          <a:stretch>
            <a:fillRect/>
          </a:stretch>
        </p:blipFill>
        <p:spPr>
          <a:xfrm>
            <a:off x="651328" y="1690688"/>
            <a:ext cx="10468429" cy="2244871"/>
          </a:xfrm>
          <a:prstGeom prst="rect">
            <a:avLst/>
          </a:prstGeom>
        </p:spPr>
      </p:pic>
      <p:pic>
        <p:nvPicPr>
          <p:cNvPr id="8" name="Picture 7">
            <a:extLst>
              <a:ext uri="{FF2B5EF4-FFF2-40B4-BE49-F238E27FC236}">
                <a16:creationId xmlns:a16="http://schemas.microsoft.com/office/drawing/2014/main" id="{253B9D8E-A517-554D-919F-6B1685EFD34B}"/>
              </a:ext>
            </a:extLst>
          </p:cNvPr>
          <p:cNvPicPr>
            <a:picLocks noChangeAspect="1"/>
          </p:cNvPicPr>
          <p:nvPr/>
        </p:nvPicPr>
        <p:blipFill>
          <a:blip r:embed="rId3"/>
          <a:stretch>
            <a:fillRect/>
          </a:stretch>
        </p:blipFill>
        <p:spPr>
          <a:xfrm>
            <a:off x="651327" y="4556599"/>
            <a:ext cx="10468429" cy="2299380"/>
          </a:xfrm>
          <a:prstGeom prst="rect">
            <a:avLst/>
          </a:prstGeom>
        </p:spPr>
      </p:pic>
      <p:sp>
        <p:nvSpPr>
          <p:cNvPr id="9" name="Oval 8">
            <a:extLst>
              <a:ext uri="{FF2B5EF4-FFF2-40B4-BE49-F238E27FC236}">
                <a16:creationId xmlns:a16="http://schemas.microsoft.com/office/drawing/2014/main" id="{901DFBC0-540B-7A42-A80E-D3C87E7E2419}"/>
              </a:ext>
            </a:extLst>
          </p:cNvPr>
          <p:cNvSpPr/>
          <p:nvPr/>
        </p:nvSpPr>
        <p:spPr>
          <a:xfrm>
            <a:off x="4697349" y="2248192"/>
            <a:ext cx="1295235" cy="380708"/>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3AECAE2-4B70-384A-90C9-A068D00754AE}"/>
              </a:ext>
            </a:extLst>
          </p:cNvPr>
          <p:cNvSpPr txBox="1"/>
          <p:nvPr/>
        </p:nvSpPr>
        <p:spPr>
          <a:xfrm>
            <a:off x="1177141" y="3725602"/>
            <a:ext cx="9942616" cy="830997"/>
          </a:xfrm>
          <a:prstGeom prst="rect">
            <a:avLst/>
          </a:prstGeom>
          <a:solidFill>
            <a:schemeClr val="accent6"/>
          </a:solidFill>
          <a:ln>
            <a:noFill/>
          </a:ln>
        </p:spPr>
        <p:txBody>
          <a:bodyPr wrap="square" rtlCol="0">
            <a:spAutoFit/>
          </a:bodyPr>
          <a:lstStyle/>
          <a:p>
            <a:pPr algn="ctr"/>
            <a:r>
              <a:rPr lang="en-US" altLang="zh-CN" sz="2400" dirty="0" err="1">
                <a:solidFill>
                  <a:schemeClr val="bg1"/>
                </a:solidFill>
                <a:latin typeface="Microsoft YaHei" panose="020B0503020204020204" pitchFamily="34" charset="-122"/>
                <a:ea typeface="Microsoft YaHei" panose="020B0503020204020204" pitchFamily="34" charset="-122"/>
              </a:rPr>
              <a:t>Tulkun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verifies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at</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least</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73%</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of</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rule</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updates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in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less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than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10</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err="1">
                <a:solidFill>
                  <a:schemeClr val="bg1"/>
                </a:solidFill>
                <a:latin typeface="Microsoft YaHei" panose="020B0503020204020204" pitchFamily="34" charset="-122"/>
                <a:ea typeface="Microsoft YaHei" panose="020B0503020204020204" pitchFamily="34" charset="-122"/>
              </a:rPr>
              <a:t>ms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and</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up</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to</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2355x</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faster</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than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SOTA</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in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80%</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quantile</a:t>
            </a:r>
            <a:endParaRPr lang="en-US" sz="2400" dirty="0">
              <a:solidFill>
                <a:schemeClr val="bg1"/>
              </a:solidFill>
              <a:latin typeface="Microsoft YaHei" panose="020B0503020204020204" pitchFamily="34" charset="-122"/>
              <a:ea typeface="Microsoft YaHei" panose="020B0503020204020204" pitchFamily="34" charset="-122"/>
            </a:endParaRPr>
          </a:p>
        </p:txBody>
      </p:sp>
      <p:sp>
        <p:nvSpPr>
          <p:cNvPr id="11" name="Oval 10">
            <a:extLst>
              <a:ext uri="{FF2B5EF4-FFF2-40B4-BE49-F238E27FC236}">
                <a16:creationId xmlns:a16="http://schemas.microsoft.com/office/drawing/2014/main" id="{E0521167-BCE5-DC44-A470-840D2CAF036D}"/>
              </a:ext>
            </a:extLst>
          </p:cNvPr>
          <p:cNvSpPr/>
          <p:nvPr/>
        </p:nvSpPr>
        <p:spPr>
          <a:xfrm>
            <a:off x="9824522" y="5896134"/>
            <a:ext cx="1295235" cy="380708"/>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7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01EF-7477-314C-BCF9-96D0C3D9440F}"/>
              </a:ext>
            </a:extLst>
          </p:cNvPr>
          <p:cNvSpPr>
            <a:spLocks noGrp="1"/>
          </p:cNvSpPr>
          <p:nvPr>
            <p:ph type="title"/>
          </p:nvPr>
        </p:nvSpPr>
        <p:spPr/>
        <p:txBody>
          <a:bodyPr/>
          <a:lstStyle/>
          <a:p>
            <a:r>
              <a:rPr lang="en-US" altLang="zh-CN" dirty="0"/>
              <a:t>Experiment</a:t>
            </a:r>
            <a:r>
              <a:rPr lang="zh-CN" altLang="en-US" dirty="0"/>
              <a:t> </a:t>
            </a:r>
            <a:r>
              <a:rPr lang="en-US" altLang="zh-CN" dirty="0"/>
              <a:t>4:</a:t>
            </a:r>
            <a:r>
              <a:rPr lang="zh-CN" altLang="en-US" dirty="0"/>
              <a:t> </a:t>
            </a:r>
            <a:r>
              <a:rPr lang="en-US" altLang="zh-CN" dirty="0"/>
              <a:t>Microbenchmark</a:t>
            </a:r>
            <a:r>
              <a:rPr lang="zh-CN" altLang="en-US" dirty="0"/>
              <a:t> </a:t>
            </a:r>
            <a:r>
              <a:rPr lang="en-US" altLang="zh-CN" dirty="0"/>
              <a:t>on</a:t>
            </a:r>
            <a:r>
              <a:rPr lang="zh-CN" altLang="en-US" dirty="0"/>
              <a:t> </a:t>
            </a:r>
            <a:r>
              <a:rPr lang="en-US" altLang="zh-CN" dirty="0"/>
              <a:t>Commodity</a:t>
            </a:r>
            <a:r>
              <a:rPr lang="zh-CN" altLang="en-US" dirty="0"/>
              <a:t> </a:t>
            </a:r>
            <a:r>
              <a:rPr lang="en-US" altLang="zh-CN" dirty="0"/>
              <a:t>Switches</a:t>
            </a:r>
            <a:endParaRPr lang="en-US" dirty="0"/>
          </a:p>
        </p:txBody>
      </p:sp>
      <p:sp>
        <p:nvSpPr>
          <p:cNvPr id="4" name="Slide Number Placeholder 3">
            <a:extLst>
              <a:ext uri="{FF2B5EF4-FFF2-40B4-BE49-F238E27FC236}">
                <a16:creationId xmlns:a16="http://schemas.microsoft.com/office/drawing/2014/main" id="{F63CD35C-ABB6-E548-80EC-33B9E64999A0}"/>
              </a:ext>
            </a:extLst>
          </p:cNvPr>
          <p:cNvSpPr>
            <a:spLocks noGrp="1"/>
          </p:cNvSpPr>
          <p:nvPr>
            <p:ph type="sldNum" sz="quarter" idx="12"/>
          </p:nvPr>
        </p:nvSpPr>
        <p:spPr/>
        <p:txBody>
          <a:bodyPr/>
          <a:lstStyle/>
          <a:p>
            <a:fld id="{1083CBEB-A62C-7547-B7F6-B847810FF90F}" type="slidenum">
              <a:rPr lang="en-US" smtClean="0"/>
              <a:t>21</a:t>
            </a:fld>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1ECC21F-1A9D-2A46-80B4-487E49BF6E3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Initialization</a:t>
                </a:r>
                <a:r>
                  <a:rPr lang="zh-CN" altLang="en-US" dirty="0"/>
                  <a:t> </a:t>
                </a:r>
                <a:r>
                  <a:rPr lang="en-US" altLang="zh-CN" dirty="0"/>
                  <a:t>overhead</a:t>
                </a:r>
                <a:r>
                  <a:rPr lang="zh-CN" altLang="en-US" dirty="0"/>
                  <a:t> </a:t>
                </a:r>
                <a:r>
                  <a:rPr lang="en-US" altLang="zh-CN" dirty="0"/>
                  <a:t>(computing</a:t>
                </a:r>
                <a:r>
                  <a:rPr lang="zh-CN" altLang="en-US" dirty="0"/>
                  <a:t> </a:t>
                </a:r>
                <a:r>
                  <a:rPr lang="en-US" altLang="zh-CN" dirty="0"/>
                  <a:t>local</a:t>
                </a:r>
                <a:r>
                  <a:rPr lang="zh-CN" altLang="en-US" dirty="0"/>
                  <a:t> </a:t>
                </a:r>
                <a:r>
                  <a:rPr lang="en-US" altLang="zh-CN" dirty="0"/>
                  <a:t>equivalence</a:t>
                </a:r>
                <a:r>
                  <a:rPr lang="zh-CN" altLang="en-US" dirty="0"/>
                  <a:t> </a:t>
                </a:r>
                <a:r>
                  <a:rPr lang="en-US" altLang="zh-CN" dirty="0"/>
                  <a:t>classes)</a:t>
                </a:r>
              </a:p>
              <a:p>
                <a:pPr lvl="1"/>
                <a:r>
                  <a:rPr lang="en-US" altLang="zh-CN" dirty="0">
                    <a:ea typeface="Microsoft YaHei" panose="020B0503020204020204" pitchFamily="34" charset="-122"/>
                  </a:rPr>
                  <a:t>Memory</a:t>
                </a:r>
                <a:r>
                  <a:rPr lang="zh-CN" altLang="en-US" dirty="0">
                    <a:ea typeface="Microsoft YaHei" panose="020B0503020204020204" pitchFamily="34" charset="-122"/>
                  </a:rPr>
                  <a:t> </a:t>
                </a:r>
                <a14:m>
                  <m:oMath xmlns:m="http://schemas.openxmlformats.org/officeDocument/2006/math">
                    <m:r>
                      <a:rPr lang="ja-JP" altLang="en-US" i="1">
                        <a:latin typeface="Cambria Math" panose="02040503050406030204" pitchFamily="18" charset="0"/>
                        <a:ea typeface="Microsoft YaHei" panose="020B0503020204020204" pitchFamily="34" charset="-122"/>
                      </a:rPr>
                      <m:t>≤</m:t>
                    </m:r>
                  </m:oMath>
                </a14:m>
                <a:r>
                  <a:rPr lang="en-US" altLang="zh-CN" dirty="0">
                    <a:ea typeface="Microsoft YaHei" panose="020B0503020204020204" pitchFamily="34" charset="-122"/>
                  </a:rPr>
                  <a:t>20</a:t>
                </a:r>
                <a:r>
                  <a:rPr lang="zh-CN" altLang="en-US" dirty="0">
                    <a:ea typeface="Microsoft YaHei" panose="020B0503020204020204" pitchFamily="34" charset="-122"/>
                  </a:rPr>
                  <a:t> </a:t>
                </a:r>
                <a:r>
                  <a:rPr lang="en-US" altLang="zh-CN" dirty="0">
                    <a:ea typeface="Microsoft YaHei" panose="020B0503020204020204" pitchFamily="34" charset="-122"/>
                  </a:rPr>
                  <a:t>MB,</a:t>
                </a:r>
                <a:r>
                  <a:rPr lang="zh-CN" altLang="en-US" dirty="0">
                    <a:ea typeface="Microsoft YaHei" panose="020B0503020204020204" pitchFamily="34" charset="-122"/>
                  </a:rPr>
                  <a:t> </a:t>
                </a:r>
                <a:r>
                  <a:rPr lang="en-US" altLang="zh-CN" dirty="0">
                    <a:ea typeface="Microsoft YaHei" panose="020B0503020204020204" pitchFamily="34" charset="-122"/>
                  </a:rPr>
                  <a:t>CPU</a:t>
                </a:r>
                <a:r>
                  <a:rPr lang="zh-CN" altLang="en-US" dirty="0">
                    <a:ea typeface="Microsoft YaHei" panose="020B0503020204020204" pitchFamily="34" charset="-122"/>
                  </a:rPr>
                  <a:t> </a:t>
                </a:r>
                <a:r>
                  <a:rPr lang="en-US" altLang="zh-CN" dirty="0">
                    <a:ea typeface="Microsoft YaHei" panose="020B0503020204020204" pitchFamily="34" charset="-122"/>
                  </a:rPr>
                  <a:t>load</a:t>
                </a:r>
                <a:r>
                  <a:rPr lang="zh-CN" altLang="en-US" dirty="0">
                    <a:ea typeface="Microsoft YaHei" panose="020B0503020204020204" pitchFamily="34" charset="-122"/>
                  </a:rPr>
                  <a:t> </a:t>
                </a:r>
                <a14:m>
                  <m:oMath xmlns:m="http://schemas.openxmlformats.org/officeDocument/2006/math">
                    <m:r>
                      <a:rPr lang="ja-JP" altLang="en-US" i="1">
                        <a:latin typeface="Cambria Math" panose="02040503050406030204" pitchFamily="18" charset="0"/>
                        <a:ea typeface="Microsoft YaHei" panose="020B0503020204020204" pitchFamily="34" charset="-122"/>
                      </a:rPr>
                      <m:t>≤</m:t>
                    </m:r>
                  </m:oMath>
                </a14:m>
                <a:r>
                  <a:rPr lang="en-US" altLang="zh-CN" dirty="0">
                    <a:ea typeface="Microsoft YaHei" panose="020B0503020204020204" pitchFamily="34" charset="-122"/>
                  </a:rPr>
                  <a:t>0.46</a:t>
                </a:r>
                <a:r>
                  <a:rPr lang="zh-CN" altLang="en-US" dirty="0">
                    <a:ea typeface="Microsoft YaHei" panose="020B0503020204020204" pitchFamily="34" charset="-122"/>
                  </a:rPr>
                  <a:t>，</a:t>
                </a:r>
                <a:r>
                  <a:rPr lang="en-US" altLang="zh-CN" dirty="0" err="1">
                    <a:ea typeface="Microsoft YaHei" panose="020B0503020204020204" pitchFamily="34" charset="-122"/>
                  </a:rPr>
                  <a:t>initalization</a:t>
                </a:r>
                <a:r>
                  <a:rPr lang="zh-CN" altLang="en-US" dirty="0">
                    <a:ea typeface="Microsoft YaHei" panose="020B0503020204020204" pitchFamily="34" charset="-122"/>
                  </a:rPr>
                  <a:t> </a:t>
                </a:r>
                <a:r>
                  <a:rPr lang="en-US" altLang="zh-CN" dirty="0">
                    <a:ea typeface="Microsoft YaHei" panose="020B0503020204020204" pitchFamily="34" charset="-122"/>
                  </a:rPr>
                  <a:t>in</a:t>
                </a:r>
                <a:r>
                  <a:rPr lang="zh-CN" altLang="en-US" dirty="0">
                    <a:ea typeface="Microsoft YaHei" panose="020B0503020204020204" pitchFamily="34" charset="-122"/>
                  </a:rPr>
                  <a:t> </a:t>
                </a:r>
                <a:r>
                  <a:rPr lang="en-US" altLang="zh-CN" dirty="0">
                    <a:ea typeface="Microsoft YaHei" panose="020B0503020204020204" pitchFamily="34" charset="-122"/>
                  </a:rPr>
                  <a:t>1.75</a:t>
                </a:r>
                <a:r>
                  <a:rPr lang="zh-CN" altLang="en-US" dirty="0">
                    <a:ea typeface="Microsoft YaHei" panose="020B0503020204020204" pitchFamily="34" charset="-122"/>
                  </a:rPr>
                  <a:t> </a:t>
                </a:r>
                <a:r>
                  <a:rPr lang="en-US" altLang="zh-CN" dirty="0">
                    <a:ea typeface="Microsoft YaHei" panose="020B0503020204020204" pitchFamily="34" charset="-122"/>
                  </a:rPr>
                  <a:t>s</a:t>
                </a:r>
                <a:endParaRPr lang="en-US" altLang="zh-CN" dirty="0"/>
              </a:p>
            </p:txBody>
          </p:sp>
        </mc:Choice>
        <mc:Fallback xmlns="">
          <p:sp>
            <p:nvSpPr>
              <p:cNvPr id="11" name="Content Placeholder 2">
                <a:extLst>
                  <a:ext uri="{FF2B5EF4-FFF2-40B4-BE49-F238E27FC236}">
                    <a16:creationId xmlns:a16="http://schemas.microsoft.com/office/drawing/2014/main" id="{01ECC21F-1A9D-2A46-80B4-487E49BF6E38}"/>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2"/>
                <a:stretch>
                  <a:fillRect l="-965" t="-263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B2506F9-9021-424F-AAC3-520BA473450F}"/>
              </a:ext>
            </a:extLst>
          </p:cNvPr>
          <p:cNvPicPr>
            <a:picLocks noChangeAspect="1"/>
          </p:cNvPicPr>
          <p:nvPr/>
        </p:nvPicPr>
        <p:blipFill>
          <a:blip r:embed="rId3"/>
          <a:stretch>
            <a:fillRect/>
          </a:stretch>
        </p:blipFill>
        <p:spPr>
          <a:xfrm>
            <a:off x="511626" y="3372943"/>
            <a:ext cx="3648000" cy="2052000"/>
          </a:xfrm>
          <a:prstGeom prst="rect">
            <a:avLst/>
          </a:prstGeom>
        </p:spPr>
      </p:pic>
      <p:pic>
        <p:nvPicPr>
          <p:cNvPr id="13" name="Picture 12">
            <a:extLst>
              <a:ext uri="{FF2B5EF4-FFF2-40B4-BE49-F238E27FC236}">
                <a16:creationId xmlns:a16="http://schemas.microsoft.com/office/drawing/2014/main" id="{06F9BEB8-C196-7443-A6D5-3549F35059EB}"/>
              </a:ext>
            </a:extLst>
          </p:cNvPr>
          <p:cNvPicPr>
            <a:picLocks noChangeAspect="1"/>
          </p:cNvPicPr>
          <p:nvPr/>
        </p:nvPicPr>
        <p:blipFill>
          <a:blip r:embed="rId4"/>
          <a:stretch>
            <a:fillRect/>
          </a:stretch>
        </p:blipFill>
        <p:spPr>
          <a:xfrm>
            <a:off x="4159626" y="3372943"/>
            <a:ext cx="3648000" cy="2052000"/>
          </a:xfrm>
          <a:prstGeom prst="rect">
            <a:avLst/>
          </a:prstGeom>
        </p:spPr>
      </p:pic>
      <p:pic>
        <p:nvPicPr>
          <p:cNvPr id="15" name="Picture 14">
            <a:extLst>
              <a:ext uri="{FF2B5EF4-FFF2-40B4-BE49-F238E27FC236}">
                <a16:creationId xmlns:a16="http://schemas.microsoft.com/office/drawing/2014/main" id="{22D9C45C-7079-684B-843D-09E9B877EA47}"/>
              </a:ext>
            </a:extLst>
          </p:cNvPr>
          <p:cNvPicPr>
            <a:picLocks noChangeAspect="1"/>
          </p:cNvPicPr>
          <p:nvPr/>
        </p:nvPicPr>
        <p:blipFill>
          <a:blip r:embed="rId5"/>
          <a:stretch>
            <a:fillRect/>
          </a:stretch>
        </p:blipFill>
        <p:spPr>
          <a:xfrm>
            <a:off x="7831626" y="3372943"/>
            <a:ext cx="3648000" cy="2052000"/>
          </a:xfrm>
          <a:prstGeom prst="rect">
            <a:avLst/>
          </a:prstGeom>
        </p:spPr>
      </p:pic>
    </p:spTree>
    <p:extLst>
      <p:ext uri="{BB962C8B-B14F-4D97-AF65-F5344CB8AC3E}">
        <p14:creationId xmlns:p14="http://schemas.microsoft.com/office/powerpoint/2010/main" val="356766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1ECC21F-1A9D-2A46-80B4-487E49BF6E3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Message</a:t>
                </a:r>
                <a:r>
                  <a:rPr lang="zh-CN" altLang="en-US" dirty="0"/>
                  <a:t> </a:t>
                </a:r>
                <a:r>
                  <a:rPr lang="en-US" altLang="zh-CN" dirty="0"/>
                  <a:t>processing</a:t>
                </a:r>
                <a:r>
                  <a:rPr lang="zh-CN" altLang="en-US" dirty="0"/>
                  <a:t> </a:t>
                </a:r>
                <a:r>
                  <a:rPr lang="en-US" altLang="zh-CN" dirty="0"/>
                  <a:t>overhead</a:t>
                </a:r>
              </a:p>
              <a:p>
                <a:pPr lvl="1"/>
                <a:r>
                  <a:rPr lang="en-US" altLang="zh-CN" dirty="0"/>
                  <a:t>Memory</a:t>
                </a:r>
                <a:r>
                  <a:rPr lang="zh-CN" altLang="en-US" dirty="0"/>
                  <a:t> </a:t>
                </a:r>
                <a14:m>
                  <m:oMath xmlns:m="http://schemas.openxmlformats.org/officeDocument/2006/math">
                    <m:r>
                      <a:rPr lang="ja-JP" altLang="en-US" i="1">
                        <a:latin typeface="Cambria Math" panose="02040503050406030204" pitchFamily="18" charset="0"/>
                        <a:ea typeface="Microsoft YaHei" panose="020B0503020204020204" pitchFamily="34" charset="-122"/>
                      </a:rPr>
                      <m:t>≤ </m:t>
                    </m:r>
                  </m:oMath>
                </a14:m>
                <a:r>
                  <a:rPr lang="en-US" altLang="zh-CN" dirty="0"/>
                  <a:t>45</a:t>
                </a:r>
                <a:r>
                  <a:rPr lang="zh-CN" altLang="en-US" dirty="0"/>
                  <a:t> </a:t>
                </a:r>
                <a:r>
                  <a:rPr lang="en-US" altLang="zh-CN" dirty="0"/>
                  <a:t>MB,</a:t>
                </a:r>
                <a:r>
                  <a:rPr lang="zh-CN" altLang="en-US" dirty="0"/>
                  <a:t> </a:t>
                </a:r>
                <a:r>
                  <a:rPr lang="en-US" altLang="zh-CN" dirty="0"/>
                  <a:t>CPU</a:t>
                </a:r>
                <a:r>
                  <a:rPr lang="zh-CN" altLang="en-US" dirty="0"/>
                  <a:t> </a:t>
                </a:r>
                <a:r>
                  <a:rPr lang="en-US" altLang="zh-CN" dirty="0"/>
                  <a:t>load</a:t>
                </a:r>
                <a:r>
                  <a:rPr lang="zh-CN" altLang="en-US" dirty="0"/>
                  <a:t> </a:t>
                </a:r>
                <a14:m>
                  <m:oMath xmlns:m="http://schemas.openxmlformats.org/officeDocument/2006/math">
                    <m:r>
                      <a:rPr lang="ja-JP" altLang="en-US" i="1">
                        <a:latin typeface="Cambria Math" panose="02040503050406030204" pitchFamily="18" charset="0"/>
                        <a:ea typeface="Microsoft YaHei" panose="020B0503020204020204" pitchFamily="34" charset="-122"/>
                      </a:rPr>
                      <m:t>≤</m:t>
                    </m:r>
                  </m:oMath>
                </a14:m>
                <a:r>
                  <a:rPr lang="zh-CN" altLang="en-US" dirty="0"/>
                  <a:t> </a:t>
                </a:r>
                <a:r>
                  <a:rPr lang="en-US" altLang="zh-CN" dirty="0"/>
                  <a:t>0.2,</a:t>
                </a:r>
                <a:r>
                  <a:rPr lang="zh-CN" altLang="en-US" dirty="0"/>
                  <a:t> </a:t>
                </a:r>
                <a:r>
                  <a:rPr lang="en-US" altLang="zh-CN" dirty="0"/>
                  <a:t>90%</a:t>
                </a:r>
                <a:r>
                  <a:rPr lang="zh-CN" altLang="en-US" dirty="0"/>
                  <a:t> </a:t>
                </a:r>
                <a:r>
                  <a:rPr lang="en-US" altLang="zh-CN" dirty="0"/>
                  <a:t>messages</a:t>
                </a:r>
                <a:r>
                  <a:rPr lang="zh-CN" altLang="en-US" dirty="0"/>
                  <a:t> </a:t>
                </a:r>
                <a:r>
                  <a:rPr lang="en-US" altLang="zh-CN" dirty="0"/>
                  <a:t>processed</a:t>
                </a:r>
                <a:r>
                  <a:rPr lang="zh-CN" altLang="en-US" dirty="0"/>
                  <a:t> </a:t>
                </a:r>
                <a:r>
                  <a:rPr lang="en-US" altLang="zh-CN" dirty="0"/>
                  <a:t>in</a:t>
                </a:r>
                <a:r>
                  <a:rPr lang="zh-CN" altLang="en-US" dirty="0"/>
                  <a:t> </a:t>
                </a:r>
                <a:r>
                  <a:rPr lang="en-US" altLang="zh-CN" dirty="0"/>
                  <a:t>4</a:t>
                </a:r>
                <a:r>
                  <a:rPr lang="zh-CN" altLang="en-US" dirty="0"/>
                  <a:t> </a:t>
                </a:r>
                <a:r>
                  <a:rPr lang="en-US" altLang="zh-CN" dirty="0" err="1"/>
                  <a:t>ms</a:t>
                </a:r>
                <a:endParaRPr lang="en-US" altLang="zh-CN" dirty="0"/>
              </a:p>
            </p:txBody>
          </p:sp>
        </mc:Choice>
        <mc:Fallback xmlns="">
          <p:sp>
            <p:nvSpPr>
              <p:cNvPr id="11" name="Content Placeholder 2">
                <a:extLst>
                  <a:ext uri="{FF2B5EF4-FFF2-40B4-BE49-F238E27FC236}">
                    <a16:creationId xmlns:a16="http://schemas.microsoft.com/office/drawing/2014/main" id="{01ECC21F-1A9D-2A46-80B4-487E49BF6E38}"/>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2"/>
                <a:stretch>
                  <a:fillRect l="-965" t="-263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50E01EF-7477-314C-BCF9-96D0C3D9440F}"/>
              </a:ext>
            </a:extLst>
          </p:cNvPr>
          <p:cNvSpPr>
            <a:spLocks noGrp="1"/>
          </p:cNvSpPr>
          <p:nvPr>
            <p:ph type="title"/>
          </p:nvPr>
        </p:nvSpPr>
        <p:spPr/>
        <p:txBody>
          <a:bodyPr/>
          <a:lstStyle/>
          <a:p>
            <a:r>
              <a:rPr lang="en-US" altLang="zh-CN" dirty="0"/>
              <a:t>Experiment</a:t>
            </a:r>
            <a:r>
              <a:rPr lang="zh-CN" altLang="en-US" dirty="0"/>
              <a:t> </a:t>
            </a:r>
            <a:r>
              <a:rPr lang="en-US" altLang="zh-CN" dirty="0"/>
              <a:t>4:</a:t>
            </a:r>
            <a:r>
              <a:rPr lang="zh-CN" altLang="en-US" dirty="0"/>
              <a:t> </a:t>
            </a:r>
            <a:r>
              <a:rPr lang="en-US" altLang="zh-CN" dirty="0"/>
              <a:t>Microbenchmark</a:t>
            </a:r>
            <a:r>
              <a:rPr lang="zh-CN" altLang="en-US" dirty="0"/>
              <a:t> </a:t>
            </a:r>
            <a:r>
              <a:rPr lang="en-US" altLang="zh-CN" dirty="0"/>
              <a:t>on</a:t>
            </a:r>
            <a:r>
              <a:rPr lang="zh-CN" altLang="en-US" dirty="0"/>
              <a:t> </a:t>
            </a:r>
            <a:r>
              <a:rPr lang="en-US" altLang="zh-CN" dirty="0"/>
              <a:t>Commodity</a:t>
            </a:r>
            <a:r>
              <a:rPr lang="zh-CN" altLang="en-US" dirty="0"/>
              <a:t> </a:t>
            </a:r>
            <a:r>
              <a:rPr lang="en-US" altLang="zh-CN" dirty="0"/>
              <a:t>Switches</a:t>
            </a:r>
            <a:endParaRPr lang="en-US" dirty="0"/>
          </a:p>
        </p:txBody>
      </p:sp>
      <p:sp>
        <p:nvSpPr>
          <p:cNvPr id="4" name="Slide Number Placeholder 3">
            <a:extLst>
              <a:ext uri="{FF2B5EF4-FFF2-40B4-BE49-F238E27FC236}">
                <a16:creationId xmlns:a16="http://schemas.microsoft.com/office/drawing/2014/main" id="{F63CD35C-ABB6-E548-80EC-33B9E64999A0}"/>
              </a:ext>
            </a:extLst>
          </p:cNvPr>
          <p:cNvSpPr>
            <a:spLocks noGrp="1"/>
          </p:cNvSpPr>
          <p:nvPr>
            <p:ph type="sldNum" sz="quarter" idx="12"/>
          </p:nvPr>
        </p:nvSpPr>
        <p:spPr/>
        <p:txBody>
          <a:bodyPr/>
          <a:lstStyle/>
          <a:p>
            <a:fld id="{1083CBEB-A62C-7547-B7F6-B847810FF90F}" type="slidenum">
              <a:rPr lang="en-US" smtClean="0"/>
              <a:t>22</a:t>
            </a:fld>
            <a:endParaRPr lang="en-US"/>
          </a:p>
        </p:txBody>
      </p:sp>
      <p:pic>
        <p:nvPicPr>
          <p:cNvPr id="5" name="Picture 4">
            <a:extLst>
              <a:ext uri="{FF2B5EF4-FFF2-40B4-BE49-F238E27FC236}">
                <a16:creationId xmlns:a16="http://schemas.microsoft.com/office/drawing/2014/main" id="{031F45BB-6A3D-EE41-9B7A-DFB5EF98DD95}"/>
              </a:ext>
            </a:extLst>
          </p:cNvPr>
          <p:cNvPicPr>
            <a:picLocks noChangeAspect="1"/>
          </p:cNvPicPr>
          <p:nvPr/>
        </p:nvPicPr>
        <p:blipFill>
          <a:blip r:embed="rId3"/>
          <a:stretch>
            <a:fillRect/>
          </a:stretch>
        </p:blipFill>
        <p:spPr>
          <a:xfrm>
            <a:off x="2100358" y="4664573"/>
            <a:ext cx="3840000" cy="2160000"/>
          </a:xfrm>
          <a:prstGeom prst="rect">
            <a:avLst/>
          </a:prstGeom>
        </p:spPr>
      </p:pic>
      <p:pic>
        <p:nvPicPr>
          <p:cNvPr id="7" name="Picture 6">
            <a:extLst>
              <a:ext uri="{FF2B5EF4-FFF2-40B4-BE49-F238E27FC236}">
                <a16:creationId xmlns:a16="http://schemas.microsoft.com/office/drawing/2014/main" id="{1832DBDF-425B-1C4D-BA13-9D1747114932}"/>
              </a:ext>
            </a:extLst>
          </p:cNvPr>
          <p:cNvPicPr>
            <a:picLocks noChangeAspect="1"/>
          </p:cNvPicPr>
          <p:nvPr/>
        </p:nvPicPr>
        <p:blipFill>
          <a:blip r:embed="rId4"/>
          <a:stretch>
            <a:fillRect/>
          </a:stretch>
        </p:blipFill>
        <p:spPr>
          <a:xfrm>
            <a:off x="2100358" y="2626810"/>
            <a:ext cx="3840000" cy="2160000"/>
          </a:xfrm>
          <a:prstGeom prst="rect">
            <a:avLst/>
          </a:prstGeom>
        </p:spPr>
      </p:pic>
      <p:pic>
        <p:nvPicPr>
          <p:cNvPr id="10" name="Picture 9">
            <a:extLst>
              <a:ext uri="{FF2B5EF4-FFF2-40B4-BE49-F238E27FC236}">
                <a16:creationId xmlns:a16="http://schemas.microsoft.com/office/drawing/2014/main" id="{9F63A06D-9480-E64C-ACB5-5FE980F93101}"/>
              </a:ext>
            </a:extLst>
          </p:cNvPr>
          <p:cNvPicPr>
            <a:picLocks noChangeAspect="1"/>
          </p:cNvPicPr>
          <p:nvPr/>
        </p:nvPicPr>
        <p:blipFill>
          <a:blip r:embed="rId5"/>
          <a:stretch>
            <a:fillRect/>
          </a:stretch>
        </p:blipFill>
        <p:spPr>
          <a:xfrm>
            <a:off x="5940358" y="4716412"/>
            <a:ext cx="3840000" cy="2160000"/>
          </a:xfrm>
          <a:prstGeom prst="rect">
            <a:avLst/>
          </a:prstGeom>
        </p:spPr>
      </p:pic>
      <p:pic>
        <p:nvPicPr>
          <p:cNvPr id="14" name="Picture 13">
            <a:extLst>
              <a:ext uri="{FF2B5EF4-FFF2-40B4-BE49-F238E27FC236}">
                <a16:creationId xmlns:a16="http://schemas.microsoft.com/office/drawing/2014/main" id="{383678EF-9CB5-2E4D-B064-056DCDF829CE}"/>
              </a:ext>
            </a:extLst>
          </p:cNvPr>
          <p:cNvPicPr>
            <a:picLocks noChangeAspect="1"/>
          </p:cNvPicPr>
          <p:nvPr/>
        </p:nvPicPr>
        <p:blipFill>
          <a:blip r:embed="rId6"/>
          <a:stretch>
            <a:fillRect/>
          </a:stretch>
        </p:blipFill>
        <p:spPr>
          <a:xfrm>
            <a:off x="6054661" y="2610481"/>
            <a:ext cx="3840000" cy="2160000"/>
          </a:xfrm>
          <a:prstGeom prst="rect">
            <a:avLst/>
          </a:prstGeom>
        </p:spPr>
      </p:pic>
    </p:spTree>
    <p:extLst>
      <p:ext uri="{BB962C8B-B14F-4D97-AF65-F5344CB8AC3E}">
        <p14:creationId xmlns:p14="http://schemas.microsoft.com/office/powerpoint/2010/main" val="28579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935D-C308-1F4D-A795-832CCF4AE863}"/>
              </a:ext>
            </a:extLst>
          </p:cNvPr>
          <p:cNvSpPr>
            <a:spLocks noGrp="1"/>
          </p:cNvSpPr>
          <p:nvPr>
            <p:ph type="title"/>
          </p:nvPr>
        </p:nvSpPr>
        <p:spPr/>
        <p:txBody>
          <a:bodyPr/>
          <a:lstStyle/>
          <a:p>
            <a:r>
              <a:rPr lang="en-US" altLang="zh-CN" dirty="0">
                <a:ea typeface="Microsoft YaHei" panose="020B0503020204020204" pitchFamily="34" charset="-122"/>
              </a:rPr>
              <a:t>Summary</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E56E0930-F698-E447-8453-A2891178E4E6}"/>
              </a:ext>
            </a:extLst>
          </p:cNvPr>
          <p:cNvSpPr>
            <a:spLocks noGrp="1"/>
          </p:cNvSpPr>
          <p:nvPr>
            <p:ph idx="1"/>
          </p:nvPr>
        </p:nvSpPr>
        <p:spPr>
          <a:xfrm>
            <a:off x="838198" y="1376049"/>
            <a:ext cx="10963657" cy="5389142"/>
          </a:xfrm>
        </p:spPr>
        <p:txBody>
          <a:bodyPr>
            <a:noAutofit/>
          </a:bodyPr>
          <a:lstStyle/>
          <a:p>
            <a:pPr>
              <a:lnSpc>
                <a:spcPct val="100000"/>
              </a:lnSpc>
            </a:pPr>
            <a:r>
              <a:rPr lang="en-US" altLang="zh-CN" dirty="0">
                <a:ea typeface="Microsoft YaHei" panose="020B0503020204020204" pitchFamily="34" charset="-122"/>
              </a:rPr>
              <a:t>Advantages</a:t>
            </a:r>
            <a:r>
              <a:rPr lang="zh-CN" altLang="en-US" dirty="0">
                <a:ea typeface="Microsoft YaHei" panose="020B0503020204020204" pitchFamily="34" charset="-122"/>
              </a:rPr>
              <a:t> </a:t>
            </a:r>
            <a:r>
              <a:rPr lang="en-US" altLang="zh-CN" dirty="0">
                <a:ea typeface="Microsoft YaHei" panose="020B0503020204020204" pitchFamily="34" charset="-122"/>
              </a:rPr>
              <a:t>of</a:t>
            </a:r>
            <a:r>
              <a:rPr lang="zh-CN" altLang="en-US" dirty="0">
                <a:ea typeface="Microsoft YaHei" panose="020B0503020204020204" pitchFamily="34" charset="-122"/>
              </a:rPr>
              <a:t> </a:t>
            </a:r>
            <a:r>
              <a:rPr lang="en-US" altLang="zh-CN" dirty="0">
                <a:ea typeface="Microsoft YaHei" panose="020B0503020204020204" pitchFamily="34" charset="-122"/>
              </a:rPr>
              <a:t>distributed</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over</a:t>
            </a:r>
            <a:r>
              <a:rPr lang="zh-CN" altLang="en-US" dirty="0">
                <a:ea typeface="Microsoft YaHei" panose="020B0503020204020204" pitchFamily="34" charset="-122"/>
              </a:rPr>
              <a:t> </a:t>
            </a:r>
            <a:r>
              <a:rPr lang="en-US" altLang="zh-CN" dirty="0">
                <a:ea typeface="Microsoft YaHei" panose="020B0503020204020204" pitchFamily="34" charset="-122"/>
              </a:rPr>
              <a:t>centralized</a:t>
            </a:r>
            <a:r>
              <a:rPr lang="zh-CN" altLang="en-US" dirty="0">
                <a:ea typeface="Microsoft YaHei" panose="020B0503020204020204" pitchFamily="34" charset="-122"/>
              </a:rPr>
              <a:t> </a:t>
            </a:r>
            <a:r>
              <a:rPr lang="en-US" altLang="zh-CN" dirty="0">
                <a:ea typeface="Microsoft YaHei" panose="020B0503020204020204" pitchFamily="34" charset="-122"/>
              </a:rPr>
              <a:t>DPV:</a:t>
            </a:r>
          </a:p>
          <a:p>
            <a:pPr lvl="1">
              <a:lnSpc>
                <a:spcPct val="100000"/>
              </a:lnSpc>
            </a:pPr>
            <a:r>
              <a:rPr lang="en-US" altLang="zh-CN" dirty="0">
                <a:ea typeface="Microsoft YaHei" panose="020B0503020204020204" pitchFamily="34" charset="-122"/>
              </a:rPr>
              <a:t>better</a:t>
            </a:r>
            <a:r>
              <a:rPr lang="zh-CN" altLang="en-US" dirty="0">
                <a:ea typeface="Microsoft YaHei" panose="020B0503020204020204" pitchFamily="34" charset="-122"/>
              </a:rPr>
              <a:t> </a:t>
            </a:r>
            <a:r>
              <a:rPr lang="en-US" altLang="zh-CN" dirty="0">
                <a:ea typeface="Microsoft YaHei" panose="020B0503020204020204" pitchFamily="34" charset="-122"/>
              </a:rPr>
              <a:t>scalability,</a:t>
            </a:r>
            <a:r>
              <a:rPr lang="zh-CN" altLang="en-US" dirty="0">
                <a:ea typeface="Microsoft YaHei" panose="020B0503020204020204" pitchFamily="34" charset="-122"/>
              </a:rPr>
              <a:t> </a:t>
            </a:r>
            <a:r>
              <a:rPr lang="en-US" altLang="zh-CN" dirty="0">
                <a:ea typeface="Microsoft YaHei" panose="020B0503020204020204" pitchFamily="34" charset="-122"/>
              </a:rPr>
              <a:t>no</a:t>
            </a:r>
            <a:r>
              <a:rPr lang="zh-CN" altLang="en-US" dirty="0">
                <a:ea typeface="Microsoft YaHei" panose="020B0503020204020204" pitchFamily="34" charset="-122"/>
              </a:rPr>
              <a:t> </a:t>
            </a:r>
            <a:r>
              <a:rPr lang="en-US" altLang="zh-CN" dirty="0">
                <a:ea typeface="Microsoft YaHei" panose="020B0503020204020204" pitchFamily="34" charset="-122"/>
              </a:rPr>
              <a:t>single</a:t>
            </a:r>
            <a:r>
              <a:rPr lang="zh-CN" altLang="en-US" dirty="0">
                <a:ea typeface="Microsoft YaHei" panose="020B0503020204020204" pitchFamily="34" charset="-122"/>
              </a:rPr>
              <a:t> </a:t>
            </a:r>
            <a:r>
              <a:rPr lang="en-US" altLang="zh-CN" dirty="0" err="1">
                <a:ea typeface="Microsoft YaHei" panose="020B0503020204020204" pitchFamily="34" charset="-122"/>
              </a:rPr>
              <a:t>PoF</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verification-as-a-service</a:t>
            </a:r>
            <a:r>
              <a:rPr lang="zh-CN" altLang="en-US" dirty="0">
                <a:ea typeface="Microsoft YaHei" panose="020B0503020204020204" pitchFamily="34" charset="-122"/>
              </a:rPr>
              <a:t> </a:t>
            </a:r>
            <a:r>
              <a:rPr lang="en-US" altLang="zh-CN" dirty="0">
                <a:ea typeface="Microsoft YaHei" panose="020B0503020204020204" pitchFamily="34" charset="-122"/>
              </a:rPr>
              <a:t>for</a:t>
            </a:r>
            <a:r>
              <a:rPr lang="zh-CN" altLang="en-US" dirty="0">
                <a:ea typeface="Microsoft YaHei" panose="020B0503020204020204" pitchFamily="34" charset="-122"/>
              </a:rPr>
              <a:t> </a:t>
            </a:r>
            <a:r>
              <a:rPr lang="en-US" altLang="zh-CN" dirty="0">
                <a:ea typeface="Microsoft YaHei" panose="020B0503020204020204" pitchFamily="34" charset="-122"/>
              </a:rPr>
              <a:t>vendors</a:t>
            </a:r>
            <a:endParaRPr lang="en-US" altLang="zh-CN" sz="2800" dirty="0">
              <a:ea typeface="Microsoft YaHei" panose="020B0503020204020204" pitchFamily="34" charset="-122"/>
            </a:endParaRPr>
          </a:p>
          <a:p>
            <a:pPr>
              <a:lnSpc>
                <a:spcPct val="100000"/>
              </a:lnSpc>
            </a:pPr>
            <a:r>
              <a:rPr lang="en-US" altLang="zh-CN" dirty="0" err="1">
                <a:ea typeface="Microsoft YaHei" panose="020B0503020204020204" pitchFamily="34" charset="-122"/>
              </a:rPr>
              <a:t>Tulkun</a:t>
            </a:r>
            <a:r>
              <a:rPr lang="zh-CN" altLang="en-US" dirty="0">
                <a:ea typeface="Microsoft YaHei" panose="020B0503020204020204" pitchFamily="34" charset="-122"/>
              </a:rPr>
              <a:t> </a:t>
            </a:r>
            <a:r>
              <a:rPr lang="en-US" altLang="zh-CN" dirty="0">
                <a:ea typeface="Microsoft YaHei" panose="020B0503020204020204" pitchFamily="34" charset="-122"/>
              </a:rPr>
              <a:t>design</a:t>
            </a:r>
            <a:r>
              <a:rPr lang="zh-CN" altLang="en-US" dirty="0">
                <a:ea typeface="Microsoft YaHei" panose="020B0503020204020204" pitchFamily="34" charset="-122"/>
              </a:rPr>
              <a:t> </a:t>
            </a:r>
            <a:r>
              <a:rPr lang="en-US" altLang="zh-CN" dirty="0">
                <a:ea typeface="Microsoft YaHei" panose="020B0503020204020204" pitchFamily="34" charset="-122"/>
              </a:rPr>
              <a:t>elements:</a:t>
            </a:r>
          </a:p>
          <a:p>
            <a:pPr lvl="1">
              <a:lnSpc>
                <a:spcPct val="100000"/>
              </a:lnSpc>
            </a:pPr>
            <a:r>
              <a:rPr lang="en-US" altLang="zh-CN" dirty="0">
                <a:ea typeface="Microsoft YaHei" panose="020B0503020204020204" pitchFamily="34" charset="-122"/>
              </a:rPr>
              <a:t>declarative</a:t>
            </a:r>
            <a:r>
              <a:rPr lang="zh-CN" altLang="en-US" dirty="0">
                <a:ea typeface="Microsoft YaHei" panose="020B0503020204020204" pitchFamily="34" charset="-122"/>
              </a:rPr>
              <a:t> </a:t>
            </a:r>
            <a:r>
              <a:rPr lang="en-US" altLang="zh-CN" dirty="0">
                <a:ea typeface="Microsoft YaHei" panose="020B0503020204020204" pitchFamily="34" charset="-122"/>
              </a:rPr>
              <a:t>invariant</a:t>
            </a:r>
            <a:r>
              <a:rPr lang="zh-CN" altLang="en-US" dirty="0">
                <a:ea typeface="Microsoft YaHei" panose="020B0503020204020204" pitchFamily="34" charset="-122"/>
              </a:rPr>
              <a:t> </a:t>
            </a:r>
            <a:r>
              <a:rPr lang="en-US" altLang="zh-CN" dirty="0">
                <a:ea typeface="Microsoft YaHei" panose="020B0503020204020204" pitchFamily="34" charset="-122"/>
              </a:rPr>
              <a:t>specification</a:t>
            </a:r>
            <a:r>
              <a:rPr lang="zh-CN" altLang="en-US" dirty="0">
                <a:ea typeface="Microsoft YaHei" panose="020B0503020204020204" pitchFamily="34" charset="-122"/>
              </a:rPr>
              <a:t> </a:t>
            </a:r>
            <a:r>
              <a:rPr lang="en-US" altLang="zh-CN" dirty="0">
                <a:ea typeface="Microsoft YaHei" panose="020B0503020204020204" pitchFamily="34" charset="-122"/>
              </a:rPr>
              <a:t>language;</a:t>
            </a:r>
            <a:r>
              <a:rPr lang="zh-CN" altLang="en-US" dirty="0">
                <a:ea typeface="Microsoft YaHei" panose="020B0503020204020204" pitchFamily="34" charset="-122"/>
              </a:rPr>
              <a:t> </a:t>
            </a:r>
            <a:r>
              <a:rPr lang="en-US" altLang="zh-CN" dirty="0">
                <a:ea typeface="Microsoft YaHei" panose="020B0503020204020204" pitchFamily="34" charset="-122"/>
              </a:rPr>
              <a:t>planner</a:t>
            </a:r>
            <a:r>
              <a:rPr lang="zh-CN" altLang="en-US" dirty="0">
                <a:ea typeface="Microsoft YaHei" panose="020B0503020204020204" pitchFamily="34" charset="-122"/>
              </a:rPr>
              <a:t> </a:t>
            </a:r>
            <a:r>
              <a:rPr lang="en-US" altLang="zh-CN" dirty="0">
                <a:ea typeface="Microsoft YaHei" panose="020B0503020204020204" pitchFamily="34" charset="-122"/>
              </a:rPr>
              <a:t>via</a:t>
            </a:r>
            <a:r>
              <a:rPr lang="zh-CN" altLang="en-US" dirty="0">
                <a:ea typeface="Microsoft YaHei" panose="020B0503020204020204" pitchFamily="34" charset="-122"/>
              </a:rPr>
              <a:t> </a:t>
            </a:r>
            <a:r>
              <a:rPr lang="en-US" altLang="zh-CN" dirty="0" err="1">
                <a:ea typeface="Microsoft YaHei" panose="020B0503020204020204" pitchFamily="34" charset="-122"/>
              </a:rPr>
              <a:t>DVNet</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verifier</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messaging</a:t>
            </a:r>
            <a:r>
              <a:rPr lang="zh-CN" altLang="en-US" dirty="0">
                <a:ea typeface="Microsoft YaHei" panose="020B0503020204020204" pitchFamily="34" charset="-122"/>
              </a:rPr>
              <a:t> </a:t>
            </a:r>
            <a:r>
              <a:rPr lang="en-US" altLang="zh-CN" dirty="0">
                <a:ea typeface="Microsoft YaHei" panose="020B0503020204020204" pitchFamily="34" charset="-122"/>
              </a:rPr>
              <a:t>protocol</a:t>
            </a:r>
            <a:endParaRPr lang="en-US" altLang="ja-JP" sz="2800" dirty="0">
              <a:ea typeface="Microsoft YaHei" panose="020B0503020204020204" pitchFamily="34" charset="-122"/>
            </a:endParaRPr>
          </a:p>
          <a:p>
            <a:pPr>
              <a:lnSpc>
                <a:spcPct val="100000"/>
              </a:lnSpc>
            </a:pPr>
            <a:r>
              <a:rPr lang="en-US" altLang="zh-CN" dirty="0">
                <a:ea typeface="Microsoft YaHei" panose="020B0503020204020204" pitchFamily="34" charset="-122"/>
              </a:rPr>
              <a:t>Extensive</a:t>
            </a:r>
            <a:r>
              <a:rPr lang="zh-CN" altLang="en-US" dirty="0">
                <a:ea typeface="Microsoft YaHei" panose="020B0503020204020204" pitchFamily="34" charset="-122"/>
              </a:rPr>
              <a:t> </a:t>
            </a:r>
            <a:r>
              <a:rPr lang="en-US" altLang="zh-CN" dirty="0">
                <a:ea typeface="Microsoft YaHei" panose="020B0503020204020204" pitchFamily="34" charset="-122"/>
              </a:rPr>
              <a:t>evaluation</a:t>
            </a:r>
            <a:r>
              <a:rPr lang="zh-CN" altLang="en-US" dirty="0">
                <a:ea typeface="Microsoft YaHei" panose="020B0503020204020204" pitchFamily="34" charset="-122"/>
              </a:rPr>
              <a:t> </a:t>
            </a:r>
            <a:r>
              <a:rPr lang="en-US" altLang="zh-CN" dirty="0">
                <a:ea typeface="Microsoft YaHei" panose="020B0503020204020204" pitchFamily="34" charset="-122"/>
              </a:rPr>
              <a:t>using</a:t>
            </a:r>
            <a:r>
              <a:rPr lang="zh-CN" altLang="en-US" dirty="0">
                <a:ea typeface="Microsoft YaHei" panose="020B0503020204020204" pitchFamily="34" charset="-122"/>
              </a:rPr>
              <a:t> </a:t>
            </a:r>
            <a:r>
              <a:rPr lang="en-US" altLang="zh-CN" dirty="0">
                <a:ea typeface="Microsoft YaHei" panose="020B0503020204020204" pitchFamily="34" charset="-122"/>
              </a:rPr>
              <a:t>demo/testbed/simulation/microbenchmark:</a:t>
            </a:r>
            <a:r>
              <a:rPr lang="zh-CN" altLang="en-US" dirty="0">
                <a:ea typeface="Microsoft YaHei" panose="020B0503020204020204" pitchFamily="34" charset="-122"/>
              </a:rPr>
              <a:t> </a:t>
            </a:r>
            <a:r>
              <a:rPr lang="en-US" altLang="zh-CN" dirty="0">
                <a:ea typeface="Microsoft YaHei" panose="020B0503020204020204" pitchFamily="34" charset="-122"/>
              </a:rPr>
              <a:t>real-time,</a:t>
            </a:r>
            <a:r>
              <a:rPr lang="zh-CN" altLang="en-US" dirty="0">
                <a:ea typeface="Microsoft YaHei" panose="020B0503020204020204" pitchFamily="34" charset="-122"/>
              </a:rPr>
              <a:t> </a:t>
            </a:r>
            <a:r>
              <a:rPr lang="en-US" altLang="zh-CN" dirty="0">
                <a:ea typeface="Microsoft YaHei" panose="020B0503020204020204" pitchFamily="34" charset="-122"/>
              </a:rPr>
              <a:t>scalable</a:t>
            </a:r>
            <a:r>
              <a:rPr lang="zh-CN" altLang="en-US" dirty="0">
                <a:ea typeface="Microsoft YaHei" panose="020B0503020204020204" pitchFamily="34" charset="-122"/>
              </a:rPr>
              <a:t> </a:t>
            </a:r>
            <a:r>
              <a:rPr lang="en-US" altLang="zh-CN" dirty="0">
                <a:ea typeface="Microsoft YaHei" panose="020B0503020204020204" pitchFamily="34" charset="-122"/>
              </a:rPr>
              <a:t>in-network</a:t>
            </a:r>
            <a:r>
              <a:rPr lang="zh-CN" altLang="en-US" dirty="0">
                <a:ea typeface="Microsoft YaHei" panose="020B0503020204020204" pitchFamily="34" charset="-122"/>
              </a:rPr>
              <a:t> </a:t>
            </a:r>
            <a:r>
              <a:rPr lang="en-US" altLang="zh-CN" dirty="0">
                <a:ea typeface="Microsoft YaHei" panose="020B0503020204020204" pitchFamily="34" charset="-122"/>
              </a:rPr>
              <a:t>verification</a:t>
            </a:r>
          </a:p>
          <a:p>
            <a:pPr>
              <a:lnSpc>
                <a:spcPct val="100000"/>
              </a:lnSpc>
            </a:pPr>
            <a:r>
              <a:rPr lang="en-US" altLang="zh-CN" dirty="0">
                <a:ea typeface="Microsoft YaHei" panose="020B0503020204020204" pitchFamily="34" charset="-122"/>
              </a:rPr>
              <a:t>Publications:</a:t>
            </a:r>
            <a:r>
              <a:rPr lang="zh-CN" altLang="en-US" dirty="0">
                <a:ea typeface="Microsoft YaHei" panose="020B0503020204020204" pitchFamily="34" charset="-122"/>
              </a:rPr>
              <a:t> </a:t>
            </a:r>
            <a:r>
              <a:rPr lang="en-US" altLang="zh-CN" dirty="0">
                <a:ea typeface="Microsoft YaHei" panose="020B0503020204020204" pitchFamily="34" charset="-122"/>
              </a:rPr>
              <a:t>ACM</a:t>
            </a:r>
            <a:r>
              <a:rPr lang="zh-CN" altLang="en-US" dirty="0">
                <a:ea typeface="Microsoft YaHei" panose="020B0503020204020204" pitchFamily="34" charset="-122"/>
              </a:rPr>
              <a:t> </a:t>
            </a:r>
            <a:r>
              <a:rPr lang="en-US" altLang="zh-CN" dirty="0">
                <a:ea typeface="Microsoft YaHei" panose="020B0503020204020204" pitchFamily="34" charset="-122"/>
              </a:rPr>
              <a:t>HotNets'22,</a:t>
            </a:r>
            <a:r>
              <a:rPr lang="zh-CN" altLang="en-US" dirty="0">
                <a:ea typeface="Microsoft YaHei" panose="020B0503020204020204" pitchFamily="34" charset="-122"/>
              </a:rPr>
              <a:t> </a:t>
            </a:r>
            <a:r>
              <a:rPr lang="en-US" altLang="zh-CN" dirty="0">
                <a:ea typeface="Microsoft YaHei" panose="020B0503020204020204" pitchFamily="34" charset="-122"/>
              </a:rPr>
              <a:t>ACM</a:t>
            </a:r>
            <a:r>
              <a:rPr lang="zh-CN" altLang="en-US" dirty="0">
                <a:ea typeface="Microsoft YaHei" panose="020B0503020204020204" pitchFamily="34" charset="-122"/>
              </a:rPr>
              <a:t> </a:t>
            </a:r>
            <a:r>
              <a:rPr lang="en-US" altLang="zh-CN" dirty="0">
                <a:ea typeface="Microsoft YaHei" panose="020B0503020204020204" pitchFamily="34" charset="-122"/>
              </a:rPr>
              <a:t>SIGCOMM'23</a:t>
            </a:r>
            <a:endParaRPr lang="en-US" altLang="ja-JP" dirty="0">
              <a:ea typeface="Microsoft YaHei" panose="020B0503020204020204" pitchFamily="34" charset="-122"/>
            </a:endParaRPr>
          </a:p>
          <a:p>
            <a:pPr>
              <a:lnSpc>
                <a:spcPct val="100000"/>
              </a:lnSpc>
            </a:pPr>
            <a:r>
              <a:rPr lang="en-US" altLang="zh-CN" dirty="0">
                <a:ea typeface="Microsoft YaHei" panose="020B0503020204020204" pitchFamily="34" charset="-122"/>
              </a:rPr>
              <a:t>Open-source/demos</a:t>
            </a:r>
            <a:r>
              <a:rPr lang="zh-CN" altLang="en-US" dirty="0">
                <a:ea typeface="Microsoft YaHei" panose="020B0503020204020204" pitchFamily="34" charset="-122"/>
              </a:rPr>
              <a:t>：</a:t>
            </a:r>
            <a:r>
              <a:rPr lang="en-US" dirty="0">
                <a:ea typeface="Microsoft YaHei" panose="020B0503020204020204" pitchFamily="34" charset="-122"/>
                <a:hlinkClick r:id="rId2"/>
              </a:rPr>
              <a:t>https://github.com/sonic</a:t>
            </a:r>
            <a:r>
              <a:rPr lang="en-US" altLang="zh-CN" dirty="0">
                <a:ea typeface="Microsoft YaHei" panose="020B0503020204020204" pitchFamily="34" charset="-122"/>
                <a:hlinkClick r:id="rId2"/>
              </a:rPr>
              <a:t>-</a:t>
            </a:r>
            <a:r>
              <a:rPr lang="en-US" dirty="0">
                <a:ea typeface="Microsoft YaHei" panose="020B0503020204020204" pitchFamily="34" charset="-122"/>
                <a:hlinkClick r:id="rId2"/>
              </a:rPr>
              <a:t>net/SONiC/pull/948</a:t>
            </a:r>
            <a:endParaRPr lang="en-US" dirty="0">
              <a:ea typeface="Microsoft YaHei" panose="020B0503020204020204" pitchFamily="34" charset="-122"/>
            </a:endParaRPr>
          </a:p>
          <a:p>
            <a:pPr marL="0" indent="0">
              <a:lnSpc>
                <a:spcPct val="100000"/>
              </a:lnSpc>
              <a:buNone/>
            </a:pPr>
            <a:r>
              <a:rPr lang="zh-CN" altLang="en-US" dirty="0">
                <a:ea typeface="Microsoft YaHei" panose="020B0503020204020204" pitchFamily="34" charset="-122"/>
              </a:rPr>
              <a:t>                                            </a:t>
            </a:r>
            <a:r>
              <a:rPr lang="en-US" altLang="zh-CN" dirty="0">
                <a:ea typeface="Microsoft YaHei" panose="020B0503020204020204" pitchFamily="34" charset="-122"/>
                <a:hlinkClick r:id="rId3"/>
              </a:rPr>
              <a:t>https://distributeddpchecking.com:8443/</a:t>
            </a:r>
            <a:endParaRPr lang="en-US" altLang="zh-CN" dirty="0">
              <a:ea typeface="Microsoft YaHei" panose="020B0503020204020204" pitchFamily="34" charset="-122"/>
            </a:endParaRPr>
          </a:p>
          <a:p>
            <a:pPr marL="0" indent="0">
              <a:lnSpc>
                <a:spcPct val="100000"/>
              </a:lnSpc>
              <a:buNone/>
            </a:pPr>
            <a:r>
              <a:rPr lang="zh-CN" altLang="en-US" dirty="0">
                <a:ea typeface="Microsoft YaHei" panose="020B0503020204020204" pitchFamily="34" charset="-122"/>
              </a:rPr>
              <a:t>                                            </a:t>
            </a:r>
            <a:r>
              <a:rPr lang="en-US" altLang="zh-CN" dirty="0">
                <a:hlinkClick r:id="rId4"/>
              </a:rPr>
              <a:t>http://distributeddpvdemo.tech/</a:t>
            </a:r>
            <a:endParaRPr lang="en-US" altLang="zh-CN" dirty="0"/>
          </a:p>
        </p:txBody>
      </p:sp>
      <p:sp>
        <p:nvSpPr>
          <p:cNvPr id="4" name="Slide Number Placeholder 3">
            <a:extLst>
              <a:ext uri="{FF2B5EF4-FFF2-40B4-BE49-F238E27FC236}">
                <a16:creationId xmlns:a16="http://schemas.microsoft.com/office/drawing/2014/main" id="{944012DC-CD91-954A-8073-DB339B8CF352}"/>
              </a:ext>
            </a:extLst>
          </p:cNvPr>
          <p:cNvSpPr>
            <a:spLocks noGrp="1"/>
          </p:cNvSpPr>
          <p:nvPr>
            <p:ph type="sldNum" sz="quarter" idx="12"/>
          </p:nvPr>
        </p:nvSpPr>
        <p:spPr/>
        <p:txBody>
          <a:bodyPr/>
          <a:lstStyle/>
          <a:p>
            <a:fld id="{1083CBEB-A62C-7547-B7F6-B847810FF90F}" type="slidenum">
              <a:rPr lang="en-US" smtClean="0"/>
              <a:t>23</a:t>
            </a:fld>
            <a:endParaRPr lang="en-US"/>
          </a:p>
        </p:txBody>
      </p:sp>
      <p:pic>
        <p:nvPicPr>
          <p:cNvPr id="6" name="Picture 5">
            <a:extLst>
              <a:ext uri="{FF2B5EF4-FFF2-40B4-BE49-F238E27FC236}">
                <a16:creationId xmlns:a16="http://schemas.microsoft.com/office/drawing/2014/main" id="{85B9184F-6790-704E-B303-69A4489C4EA4}"/>
              </a:ext>
            </a:extLst>
          </p:cNvPr>
          <p:cNvPicPr>
            <a:picLocks noChangeAspect="1"/>
          </p:cNvPicPr>
          <p:nvPr/>
        </p:nvPicPr>
        <p:blipFill rotWithShape="1">
          <a:blip r:embed="rId5"/>
          <a:srcRect l="8947" t="27340" r="8622" b="13682"/>
          <a:stretch/>
        </p:blipFill>
        <p:spPr>
          <a:xfrm>
            <a:off x="10229088" y="365125"/>
            <a:ext cx="1572768" cy="1475868"/>
          </a:xfrm>
          <a:prstGeom prst="rect">
            <a:avLst/>
          </a:prstGeom>
        </p:spPr>
      </p:pic>
      <p:sp>
        <p:nvSpPr>
          <p:cNvPr id="7" name="TextBox 6">
            <a:extLst>
              <a:ext uri="{FF2B5EF4-FFF2-40B4-BE49-F238E27FC236}">
                <a16:creationId xmlns:a16="http://schemas.microsoft.com/office/drawing/2014/main" id="{EEED82AB-E33D-5649-89CB-26A46DA7AC4A}"/>
              </a:ext>
            </a:extLst>
          </p:cNvPr>
          <p:cNvSpPr txBox="1"/>
          <p:nvPr/>
        </p:nvSpPr>
        <p:spPr>
          <a:xfrm>
            <a:off x="5486400" y="365125"/>
            <a:ext cx="4742688" cy="1015663"/>
          </a:xfrm>
          <a:prstGeom prst="rect">
            <a:avLst/>
          </a:prstGeom>
          <a:noFill/>
        </p:spPr>
        <p:txBody>
          <a:bodyPr wrap="square" rtlCol="0">
            <a:spAutoFit/>
          </a:bodyPr>
          <a:lstStyle/>
          <a:p>
            <a:r>
              <a:rPr lang="en-US" altLang="zh-CN" sz="2000" dirty="0">
                <a:ea typeface="Microsoft YaHei" panose="020B0503020204020204" pitchFamily="34" charset="-122"/>
              </a:rPr>
              <a:t>For</a:t>
            </a:r>
            <a:r>
              <a:rPr lang="zh-CN" altLang="en-US" sz="2000" dirty="0">
                <a:ea typeface="Microsoft YaHei" panose="020B0503020204020204" pitchFamily="34" charset="-122"/>
              </a:rPr>
              <a:t> </a:t>
            </a:r>
            <a:r>
              <a:rPr lang="en-US" altLang="zh-CN" sz="2000" dirty="0">
                <a:ea typeface="Microsoft YaHei" panose="020B0503020204020204" pitchFamily="34" charset="-122"/>
              </a:rPr>
              <a:t>more</a:t>
            </a:r>
            <a:r>
              <a:rPr lang="zh-CN" altLang="en-US" sz="2000" dirty="0">
                <a:ea typeface="Microsoft YaHei" panose="020B0503020204020204" pitchFamily="34" charset="-122"/>
              </a:rPr>
              <a:t> </a:t>
            </a:r>
            <a:r>
              <a:rPr lang="en-US" altLang="zh-CN" sz="2000" dirty="0">
                <a:ea typeface="Microsoft YaHei" panose="020B0503020204020204" pitchFamily="34" charset="-122"/>
              </a:rPr>
              <a:t>information</a:t>
            </a:r>
            <a:r>
              <a:rPr lang="zh-CN" altLang="en-US" sz="2000" dirty="0">
                <a:ea typeface="Microsoft YaHei" panose="020B0503020204020204" pitchFamily="34" charset="-122"/>
              </a:rPr>
              <a:t> </a:t>
            </a:r>
            <a:r>
              <a:rPr lang="en-US" altLang="zh-CN" sz="2000" dirty="0">
                <a:ea typeface="Microsoft YaHei" panose="020B0503020204020204" pitchFamily="34" charset="-122"/>
              </a:rPr>
              <a:t>about</a:t>
            </a:r>
            <a:r>
              <a:rPr lang="zh-CN" altLang="en-US" sz="2000" dirty="0">
                <a:ea typeface="Microsoft YaHei" panose="020B0503020204020204" pitchFamily="34" charset="-122"/>
              </a:rPr>
              <a:t> </a:t>
            </a:r>
            <a:r>
              <a:rPr lang="en-US" altLang="zh-CN" sz="2000" dirty="0" err="1">
                <a:ea typeface="Microsoft YaHei" panose="020B0503020204020204" pitchFamily="34" charset="-122"/>
              </a:rPr>
              <a:t>Tulkun</a:t>
            </a:r>
            <a:r>
              <a:rPr lang="zh-CN" altLang="en-US" sz="2000" dirty="0">
                <a:ea typeface="Microsoft YaHei" panose="020B0503020204020204" pitchFamily="34" charset="-122"/>
              </a:rPr>
              <a:t>，</a:t>
            </a:r>
            <a:r>
              <a:rPr lang="en-US" altLang="zh-CN" sz="2000" dirty="0">
                <a:ea typeface="Microsoft YaHei" panose="020B0503020204020204" pitchFamily="34" charset="-122"/>
              </a:rPr>
              <a:t>reach</a:t>
            </a:r>
            <a:r>
              <a:rPr lang="zh-CN" altLang="en-US" sz="2000" dirty="0">
                <a:ea typeface="Microsoft YaHei" panose="020B0503020204020204" pitchFamily="34" charset="-122"/>
              </a:rPr>
              <a:t> </a:t>
            </a:r>
            <a:r>
              <a:rPr lang="en-US" altLang="zh-CN" sz="2000" dirty="0">
                <a:ea typeface="Microsoft YaHei" panose="020B0503020204020204" pitchFamily="34" charset="-122"/>
              </a:rPr>
              <a:t>out</a:t>
            </a:r>
            <a:r>
              <a:rPr lang="zh-CN" altLang="en-US" sz="2000" dirty="0">
                <a:ea typeface="Microsoft YaHei" panose="020B0503020204020204" pitchFamily="34" charset="-122"/>
              </a:rPr>
              <a:t> </a:t>
            </a:r>
            <a:r>
              <a:rPr lang="en-US" altLang="zh-CN" sz="2000" dirty="0">
                <a:ea typeface="Microsoft YaHei" panose="020B0503020204020204" pitchFamily="34" charset="-122"/>
              </a:rPr>
              <a:t>by</a:t>
            </a:r>
            <a:r>
              <a:rPr lang="zh-CN" altLang="en-US" sz="2000" dirty="0">
                <a:ea typeface="Microsoft YaHei" panose="020B0503020204020204" pitchFamily="34" charset="-122"/>
              </a:rPr>
              <a:t> </a:t>
            </a:r>
            <a:r>
              <a:rPr lang="en-US" altLang="zh-CN" sz="2000" dirty="0">
                <a:ea typeface="Microsoft YaHei" panose="020B0503020204020204" pitchFamily="34" charset="-122"/>
              </a:rPr>
              <a:t>email</a:t>
            </a:r>
            <a:r>
              <a:rPr lang="zh-CN" altLang="en-US" sz="2000" dirty="0">
                <a:ea typeface="Microsoft YaHei" panose="020B0503020204020204" pitchFamily="34" charset="-122"/>
              </a:rPr>
              <a:t> </a:t>
            </a:r>
            <a:r>
              <a:rPr lang="en-US" altLang="zh-CN" sz="2000" dirty="0">
                <a:ea typeface="Microsoft YaHei" panose="020B0503020204020204" pitchFamily="34" charset="-122"/>
              </a:rPr>
              <a:t>(</a:t>
            </a:r>
            <a:r>
              <a:rPr lang="en-US" altLang="zh-CN" sz="2000" dirty="0">
                <a:ea typeface="Microsoft YaHei" panose="020B0503020204020204" pitchFamily="34" charset="-122"/>
                <a:hlinkClick r:id="rId6"/>
              </a:rPr>
              <a:t>qiaoxiang@xmu.edu.cn</a:t>
            </a:r>
            <a:r>
              <a:rPr lang="en-US" altLang="zh-CN" sz="2000" dirty="0">
                <a:ea typeface="Microsoft YaHei" panose="020B0503020204020204" pitchFamily="34" charset="-122"/>
              </a:rPr>
              <a:t>)</a:t>
            </a:r>
            <a:r>
              <a:rPr lang="zh-CN" altLang="en-US" sz="2000" dirty="0">
                <a:ea typeface="Microsoft YaHei" panose="020B0503020204020204" pitchFamily="34" charset="-122"/>
              </a:rPr>
              <a:t> </a:t>
            </a:r>
            <a:r>
              <a:rPr lang="en-US" altLang="zh-CN" sz="2000" dirty="0">
                <a:ea typeface="Microsoft YaHei" panose="020B0503020204020204" pitchFamily="34" charset="-122"/>
              </a:rPr>
              <a:t>or</a:t>
            </a:r>
            <a:r>
              <a:rPr lang="zh-CN" altLang="en-US" sz="2000" dirty="0">
                <a:ea typeface="Microsoft YaHei" panose="020B0503020204020204" pitchFamily="34" charset="-122"/>
              </a:rPr>
              <a:t> </a:t>
            </a:r>
            <a:r>
              <a:rPr lang="en-US" altLang="zh-CN" sz="2000" dirty="0">
                <a:ea typeface="Microsoft YaHei" panose="020B0503020204020204" pitchFamily="34" charset="-122"/>
              </a:rPr>
              <a:t>WeChat</a:t>
            </a:r>
            <a:endParaRPr lang="en-US" sz="2000" dirty="0">
              <a:ea typeface="Microsoft YaHei" panose="020B0503020204020204" pitchFamily="34" charset="-122"/>
            </a:endParaRPr>
          </a:p>
        </p:txBody>
      </p:sp>
    </p:spTree>
    <p:extLst>
      <p:ext uri="{BB962C8B-B14F-4D97-AF65-F5344CB8AC3E}">
        <p14:creationId xmlns:p14="http://schemas.microsoft.com/office/powerpoint/2010/main" val="226570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838200" y="365125"/>
            <a:ext cx="11353800" cy="1325563"/>
          </a:xfrm>
        </p:spPr>
        <p:txBody>
          <a:bodyPr>
            <a:normAutofit/>
          </a:bodyPr>
          <a:lstStyle/>
          <a:p>
            <a:r>
              <a:rPr lang="en-US" altLang="zh-CN" dirty="0">
                <a:ea typeface="Microsoft YaHei" panose="020B0503020204020204" pitchFamily="34" charset="-122"/>
              </a:rPr>
              <a:t>What</a:t>
            </a:r>
            <a:r>
              <a:rPr lang="zh-CN" altLang="en-US" dirty="0">
                <a:ea typeface="Microsoft YaHei" panose="020B0503020204020204" pitchFamily="34" charset="-122"/>
              </a:rPr>
              <a:t> </a:t>
            </a:r>
            <a:r>
              <a:rPr lang="en-US" altLang="zh-CN" dirty="0">
                <a:ea typeface="Microsoft YaHei" panose="020B0503020204020204" pitchFamily="34" charset="-122"/>
              </a:rPr>
              <a:t>Happens</a:t>
            </a:r>
            <a:r>
              <a:rPr lang="zh-CN" altLang="en-US" dirty="0">
                <a:ea typeface="Microsoft YaHei" panose="020B0503020204020204" pitchFamily="34" charset="-122"/>
              </a:rPr>
              <a:t> </a:t>
            </a:r>
            <a:r>
              <a:rPr lang="en-US" altLang="zh-CN" dirty="0">
                <a:ea typeface="Microsoft YaHei" panose="020B0503020204020204" pitchFamily="34" charset="-122"/>
              </a:rPr>
              <a:t>After</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24</a:t>
            </a:fld>
            <a:endParaRPr lang="en-US"/>
          </a:p>
        </p:txBody>
      </p:sp>
      <p:sp>
        <p:nvSpPr>
          <p:cNvPr id="13" name="Freeform 12">
            <a:extLst>
              <a:ext uri="{FF2B5EF4-FFF2-40B4-BE49-F238E27FC236}">
                <a16:creationId xmlns:a16="http://schemas.microsoft.com/office/drawing/2014/main" id="{845143E8-8C87-384D-A913-A9C204EF77FF}"/>
              </a:ext>
            </a:extLst>
          </p:cNvPr>
          <p:cNvSpPr/>
          <p:nvPr/>
        </p:nvSpPr>
        <p:spPr>
          <a:xfrm>
            <a:off x="3262924" y="2049459"/>
            <a:ext cx="2225019" cy="1752221"/>
          </a:xfrm>
          <a:custGeom>
            <a:avLst/>
            <a:gdLst>
              <a:gd name="connsiteX0" fmla="*/ 0 w 3691932"/>
              <a:gd name="connsiteY0" fmla="*/ 1177582 h 2355164"/>
              <a:gd name="connsiteX1" fmla="*/ 1845966 w 3691932"/>
              <a:gd name="connsiteY1" fmla="*/ 0 h 2355164"/>
              <a:gd name="connsiteX2" fmla="*/ 3691932 w 3691932"/>
              <a:gd name="connsiteY2" fmla="*/ 1177582 h 2355164"/>
              <a:gd name="connsiteX3" fmla="*/ 1845966 w 3691932"/>
              <a:gd name="connsiteY3" fmla="*/ 2355164 h 2355164"/>
              <a:gd name="connsiteX4" fmla="*/ 0 w 3691932"/>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32" h="2355164">
                <a:moveTo>
                  <a:pt x="0" y="1177582"/>
                </a:moveTo>
                <a:cubicBezTo>
                  <a:pt x="0" y="527221"/>
                  <a:pt x="826467" y="0"/>
                  <a:pt x="1845966" y="0"/>
                </a:cubicBezTo>
                <a:cubicBezTo>
                  <a:pt x="2865465" y="0"/>
                  <a:pt x="3691932" y="527221"/>
                  <a:pt x="3691932" y="1177582"/>
                </a:cubicBezTo>
                <a:cubicBezTo>
                  <a:pt x="3691932" y="1827943"/>
                  <a:pt x="2865465" y="2355164"/>
                  <a:pt x="1845966" y="2355164"/>
                </a:cubicBezTo>
                <a:cubicBezTo>
                  <a:pt x="826467"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Verification</a:t>
            </a:r>
            <a:endParaRPr lang="en-US" sz="3600" b="1" kern="1200" dirty="0">
              <a:ea typeface="Microsoft YaHei" panose="020B0503020204020204" pitchFamily="34" charset="-122"/>
            </a:endParaRPr>
          </a:p>
        </p:txBody>
      </p:sp>
      <p:sp>
        <p:nvSpPr>
          <p:cNvPr id="14" name="Freeform 13">
            <a:extLst>
              <a:ext uri="{FF2B5EF4-FFF2-40B4-BE49-F238E27FC236}">
                <a16:creationId xmlns:a16="http://schemas.microsoft.com/office/drawing/2014/main" id="{453D0543-EB66-4049-A391-8C353D571F4B}"/>
              </a:ext>
            </a:extLst>
          </p:cNvPr>
          <p:cNvSpPr/>
          <p:nvPr/>
        </p:nvSpPr>
        <p:spPr>
          <a:xfrm rot="1735708">
            <a:off x="5412656" y="3497158"/>
            <a:ext cx="675103" cy="591374"/>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5" name="Freeform 14">
            <a:extLst>
              <a:ext uri="{FF2B5EF4-FFF2-40B4-BE49-F238E27FC236}">
                <a16:creationId xmlns:a16="http://schemas.microsoft.com/office/drawing/2014/main" id="{3497F3F1-C360-5A4C-BEAC-C25964B4BC49}"/>
              </a:ext>
            </a:extLst>
          </p:cNvPr>
          <p:cNvSpPr/>
          <p:nvPr/>
        </p:nvSpPr>
        <p:spPr>
          <a:xfrm>
            <a:off x="5025269" y="4089839"/>
            <a:ext cx="2362266" cy="175222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ct val="35000"/>
              </a:spcAft>
              <a:buNone/>
            </a:pPr>
            <a:r>
              <a:rPr lang="en-US" altLang="zh-CN" sz="3200" b="1" kern="1200" dirty="0">
                <a:ea typeface="Microsoft YaHei" panose="020B0503020204020204" pitchFamily="34" charset="-122"/>
              </a:rPr>
              <a:t>Diagnosis</a:t>
            </a:r>
          </a:p>
        </p:txBody>
      </p:sp>
      <p:sp>
        <p:nvSpPr>
          <p:cNvPr id="16" name="Freeform 15">
            <a:extLst>
              <a:ext uri="{FF2B5EF4-FFF2-40B4-BE49-F238E27FC236}">
                <a16:creationId xmlns:a16="http://schemas.microsoft.com/office/drawing/2014/main" id="{B55D6F8A-06B6-6741-A4AC-AD72067EB4B5}"/>
              </a:ext>
            </a:extLst>
          </p:cNvPr>
          <p:cNvSpPr/>
          <p:nvPr/>
        </p:nvSpPr>
        <p:spPr>
          <a:xfrm rot="21599166">
            <a:off x="3983848" y="4670262"/>
            <a:ext cx="831635" cy="591375"/>
          </a:xfrm>
          <a:custGeom>
            <a:avLst/>
            <a:gdLst>
              <a:gd name="connsiteX0" fmla="*/ 0 w 1044594"/>
              <a:gd name="connsiteY0" fmla="*/ 158973 h 794867"/>
              <a:gd name="connsiteX1" fmla="*/ 647161 w 1044594"/>
              <a:gd name="connsiteY1" fmla="*/ 158973 h 794867"/>
              <a:gd name="connsiteX2" fmla="*/ 647161 w 1044594"/>
              <a:gd name="connsiteY2" fmla="*/ 0 h 794867"/>
              <a:gd name="connsiteX3" fmla="*/ 1044594 w 1044594"/>
              <a:gd name="connsiteY3" fmla="*/ 397434 h 794867"/>
              <a:gd name="connsiteX4" fmla="*/ 647161 w 1044594"/>
              <a:gd name="connsiteY4" fmla="*/ 794867 h 794867"/>
              <a:gd name="connsiteX5" fmla="*/ 647161 w 1044594"/>
              <a:gd name="connsiteY5" fmla="*/ 635894 h 794867"/>
              <a:gd name="connsiteX6" fmla="*/ 0 w 1044594"/>
              <a:gd name="connsiteY6" fmla="*/ 635894 h 794867"/>
              <a:gd name="connsiteX7" fmla="*/ 0 w 104459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594" h="794867">
                <a:moveTo>
                  <a:pt x="1044594" y="635894"/>
                </a:moveTo>
                <a:lnTo>
                  <a:pt x="397433" y="635894"/>
                </a:lnTo>
                <a:lnTo>
                  <a:pt x="397433" y="794867"/>
                </a:lnTo>
                <a:lnTo>
                  <a:pt x="0" y="397433"/>
                </a:lnTo>
                <a:lnTo>
                  <a:pt x="397433" y="0"/>
                </a:lnTo>
                <a:lnTo>
                  <a:pt x="397433" y="158973"/>
                </a:lnTo>
                <a:lnTo>
                  <a:pt x="1044594" y="158973"/>
                </a:lnTo>
                <a:lnTo>
                  <a:pt x="1044594" y="635894"/>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238460" tIns="158973" rIns="0"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7" name="Freeform 16">
            <a:extLst>
              <a:ext uri="{FF2B5EF4-FFF2-40B4-BE49-F238E27FC236}">
                <a16:creationId xmlns:a16="http://schemas.microsoft.com/office/drawing/2014/main" id="{C55A96B7-31BA-3A4F-AE82-35D3175859DE}"/>
              </a:ext>
            </a:extLst>
          </p:cNvPr>
          <p:cNvSpPr/>
          <p:nvPr/>
        </p:nvSpPr>
        <p:spPr>
          <a:xfrm>
            <a:off x="1535936" y="4090849"/>
            <a:ext cx="2239419" cy="1752221"/>
          </a:xfrm>
          <a:custGeom>
            <a:avLst/>
            <a:gdLst>
              <a:gd name="connsiteX0" fmla="*/ 0 w 3531239"/>
              <a:gd name="connsiteY0" fmla="*/ 1177582 h 2355164"/>
              <a:gd name="connsiteX1" fmla="*/ 1765620 w 3531239"/>
              <a:gd name="connsiteY1" fmla="*/ 0 h 2355164"/>
              <a:gd name="connsiteX2" fmla="*/ 3531240 w 3531239"/>
              <a:gd name="connsiteY2" fmla="*/ 1177582 h 2355164"/>
              <a:gd name="connsiteX3" fmla="*/ 1765620 w 3531239"/>
              <a:gd name="connsiteY3" fmla="*/ 2355164 h 2355164"/>
              <a:gd name="connsiteX4" fmla="*/ 0 w 3531239"/>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239" h="2355164">
                <a:moveTo>
                  <a:pt x="0" y="1177582"/>
                </a:moveTo>
                <a:cubicBezTo>
                  <a:pt x="0" y="527221"/>
                  <a:pt x="790495" y="0"/>
                  <a:pt x="1765620" y="0"/>
                </a:cubicBezTo>
                <a:cubicBezTo>
                  <a:pt x="2740745" y="0"/>
                  <a:pt x="3531240" y="527221"/>
                  <a:pt x="3531240" y="1177582"/>
                </a:cubicBezTo>
                <a:cubicBezTo>
                  <a:pt x="3531240" y="1827943"/>
                  <a:pt x="2740745" y="2355164"/>
                  <a:pt x="1765620" y="2355164"/>
                </a:cubicBezTo>
                <a:cubicBezTo>
                  <a:pt x="790495"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Repair</a:t>
            </a:r>
            <a:endParaRPr lang="en-US" sz="3600" b="1" kern="1200" dirty="0">
              <a:ea typeface="Microsoft YaHei" panose="020B0503020204020204" pitchFamily="34" charset="-122"/>
            </a:endParaRPr>
          </a:p>
        </p:txBody>
      </p:sp>
      <p:sp>
        <p:nvSpPr>
          <p:cNvPr id="18" name="Freeform 17">
            <a:extLst>
              <a:ext uri="{FF2B5EF4-FFF2-40B4-BE49-F238E27FC236}">
                <a16:creationId xmlns:a16="http://schemas.microsoft.com/office/drawing/2014/main" id="{6779856D-7022-7B4B-AA5E-D686F303C476}"/>
              </a:ext>
            </a:extLst>
          </p:cNvPr>
          <p:cNvSpPr/>
          <p:nvPr/>
        </p:nvSpPr>
        <p:spPr>
          <a:xfrm rot="19877896">
            <a:off x="2689414" y="3432948"/>
            <a:ext cx="700333" cy="591374"/>
          </a:xfrm>
          <a:custGeom>
            <a:avLst/>
            <a:gdLst>
              <a:gd name="connsiteX0" fmla="*/ 0 w 1104324"/>
              <a:gd name="connsiteY0" fmla="*/ 158973 h 794867"/>
              <a:gd name="connsiteX1" fmla="*/ 706891 w 1104324"/>
              <a:gd name="connsiteY1" fmla="*/ 158973 h 794867"/>
              <a:gd name="connsiteX2" fmla="*/ 706891 w 1104324"/>
              <a:gd name="connsiteY2" fmla="*/ 0 h 794867"/>
              <a:gd name="connsiteX3" fmla="*/ 1104324 w 1104324"/>
              <a:gd name="connsiteY3" fmla="*/ 397434 h 794867"/>
              <a:gd name="connsiteX4" fmla="*/ 706891 w 1104324"/>
              <a:gd name="connsiteY4" fmla="*/ 794867 h 794867"/>
              <a:gd name="connsiteX5" fmla="*/ 706891 w 1104324"/>
              <a:gd name="connsiteY5" fmla="*/ 635894 h 794867"/>
              <a:gd name="connsiteX6" fmla="*/ 0 w 1104324"/>
              <a:gd name="connsiteY6" fmla="*/ 635894 h 794867"/>
              <a:gd name="connsiteX7" fmla="*/ 0 w 110432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324" h="794867">
                <a:moveTo>
                  <a:pt x="0" y="158973"/>
                </a:moveTo>
                <a:lnTo>
                  <a:pt x="706891" y="158973"/>
                </a:lnTo>
                <a:lnTo>
                  <a:pt x="706891" y="0"/>
                </a:lnTo>
                <a:lnTo>
                  <a:pt x="1104324" y="397434"/>
                </a:lnTo>
                <a:lnTo>
                  <a:pt x="706891" y="794867"/>
                </a:lnTo>
                <a:lnTo>
                  <a:pt x="706891"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 tIns="158973" rIns="238460" bIns="158972"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
        <p:nvSpPr>
          <p:cNvPr id="20" name="TextBox 19">
            <a:extLst>
              <a:ext uri="{FF2B5EF4-FFF2-40B4-BE49-F238E27FC236}">
                <a16:creationId xmlns:a16="http://schemas.microsoft.com/office/drawing/2014/main" id="{122EEAE8-3DD7-464D-A855-66273F0272E6}"/>
              </a:ext>
            </a:extLst>
          </p:cNvPr>
          <p:cNvSpPr txBox="1"/>
          <p:nvPr/>
        </p:nvSpPr>
        <p:spPr>
          <a:xfrm>
            <a:off x="13273" y="2586022"/>
            <a:ext cx="3205808" cy="1569660"/>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DPV</a:t>
            </a:r>
            <a:endParaRPr lang="en-US" altLang="zh-CN" sz="2400" dirty="0">
              <a:ea typeface="Microsoft YaHei" panose="020B0503020204020204" pitchFamily="34" charset="-122"/>
            </a:endParaRPr>
          </a:p>
          <a:p>
            <a:pPr algn="ctr"/>
            <a:r>
              <a:rPr lang="en-US" altLang="zh-CN" sz="2400" dirty="0">
                <a:ea typeface="Microsoft YaHei" panose="020B0503020204020204" pitchFamily="34" charset="-122"/>
              </a:rPr>
              <a:t>Flash</a:t>
            </a:r>
            <a:r>
              <a:rPr lang="zh-CN" altLang="en-US" sz="2400" dirty="0">
                <a:ea typeface="Microsoft YaHei" panose="020B0503020204020204" pitchFamily="34" charset="-122"/>
              </a:rPr>
              <a:t> </a:t>
            </a:r>
            <a:r>
              <a:rPr lang="en-US" altLang="zh-CN" sz="2400" dirty="0">
                <a:ea typeface="Microsoft YaHei" panose="020B0503020204020204" pitchFamily="34" charset="-122"/>
              </a:rPr>
              <a:t>[SIGCOMM'22]</a:t>
            </a:r>
          </a:p>
          <a:p>
            <a:pPr algn="ctr"/>
            <a:r>
              <a:rPr lang="en-US" altLang="zh-CN" sz="2400" dirty="0">
                <a:ea typeface="Microsoft YaHei" panose="020B0503020204020204" pitchFamily="34" charset="-122"/>
              </a:rPr>
              <a:t>Coral</a:t>
            </a:r>
            <a:r>
              <a:rPr lang="zh-CN" altLang="en-US" sz="2400" dirty="0">
                <a:ea typeface="Microsoft YaHei" panose="020B0503020204020204" pitchFamily="34" charset="-122"/>
              </a:rPr>
              <a:t> </a:t>
            </a:r>
            <a:r>
              <a:rPr lang="en-US" altLang="zh-CN" sz="2400" dirty="0">
                <a:ea typeface="Microsoft YaHei" panose="020B0503020204020204" pitchFamily="34" charset="-122"/>
              </a:rPr>
              <a:t>[HotNets'22]</a:t>
            </a:r>
          </a:p>
          <a:p>
            <a:pPr algn="ctr"/>
            <a:r>
              <a:rPr lang="en-US" altLang="zh-CN" sz="2400" dirty="0">
                <a:ea typeface="Microsoft YaHei" panose="020B0503020204020204" pitchFamily="34" charset="-122"/>
              </a:rPr>
              <a:t>[SIGCOMM'23]</a:t>
            </a:r>
          </a:p>
        </p:txBody>
      </p:sp>
      <p:sp>
        <p:nvSpPr>
          <p:cNvPr id="19" name="TextBox 18">
            <a:extLst>
              <a:ext uri="{FF2B5EF4-FFF2-40B4-BE49-F238E27FC236}">
                <a16:creationId xmlns:a16="http://schemas.microsoft.com/office/drawing/2014/main" id="{7BB609D4-3BC2-674F-BDA6-E64A80F043FD}"/>
              </a:ext>
            </a:extLst>
          </p:cNvPr>
          <p:cNvSpPr txBox="1"/>
          <p:nvPr/>
        </p:nvSpPr>
        <p:spPr>
          <a:xfrm>
            <a:off x="33966" y="1520938"/>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CPV</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a:ea typeface="Microsoft YaHei" panose="020B0503020204020204" pitchFamily="34" charset="-122"/>
              </a:rPr>
              <a:t>A-Graph</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[INFOCOM'21]</a:t>
            </a:r>
          </a:p>
          <a:p>
            <a:pPr algn="ctr"/>
            <a:r>
              <a:rPr lang="en-US" altLang="zh-CN" sz="2400" dirty="0">
                <a:ea typeface="Microsoft YaHei" panose="020B0503020204020204" pitchFamily="34" charset="-122"/>
              </a:rPr>
              <a:t>MS-Accelerator</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23" name="TextBox 22">
            <a:extLst>
              <a:ext uri="{FF2B5EF4-FFF2-40B4-BE49-F238E27FC236}">
                <a16:creationId xmlns:a16="http://schemas.microsoft.com/office/drawing/2014/main" id="{17048F41-22FC-1846-BA42-2789BB080EAF}"/>
              </a:ext>
            </a:extLst>
          </p:cNvPr>
          <p:cNvSpPr txBox="1"/>
          <p:nvPr/>
        </p:nvSpPr>
        <p:spPr>
          <a:xfrm>
            <a:off x="2855314" y="5791685"/>
            <a:ext cx="3205808" cy="830997"/>
          </a:xfrm>
          <a:prstGeom prst="rect">
            <a:avLst/>
          </a:prstGeom>
          <a:noFill/>
        </p:spPr>
        <p:txBody>
          <a:bodyPr wrap="square" lIns="0" rIns="0" rtlCol="0">
            <a:spAutoFit/>
          </a:bodyPr>
          <a:lstStyle/>
          <a:p>
            <a:pPr algn="ctr"/>
            <a:r>
              <a:rPr lang="en-US" altLang="zh-CN" sz="2400" b="1" dirty="0">
                <a:solidFill>
                  <a:srgbClr val="FF0000"/>
                </a:solidFill>
                <a:ea typeface="Microsoft YaHei" panose="020B0503020204020204" pitchFamily="34" charset="-122"/>
              </a:rPr>
              <a:t>Diagnosis</a:t>
            </a:r>
            <a:r>
              <a:rPr lang="zh-CN" altLang="en-US" sz="2400" b="1" dirty="0">
                <a:solidFill>
                  <a:srgbClr val="FF0000"/>
                </a:solidFill>
                <a:ea typeface="Microsoft YaHei" panose="020B0503020204020204" pitchFamily="34" charset="-122"/>
              </a:rPr>
              <a:t> </a:t>
            </a:r>
            <a:r>
              <a:rPr lang="en-US" altLang="zh-CN" sz="2400" b="1" dirty="0">
                <a:solidFill>
                  <a:srgbClr val="FF0000"/>
                </a:solidFill>
                <a:ea typeface="Microsoft YaHei" panose="020B0503020204020204" pitchFamily="34" charset="-122"/>
              </a:rPr>
              <a:t>/</a:t>
            </a:r>
            <a:r>
              <a:rPr lang="zh-CN" altLang="en-US" sz="2400" b="1" dirty="0">
                <a:solidFill>
                  <a:srgbClr val="FF0000"/>
                </a:solidFill>
                <a:ea typeface="Microsoft YaHei" panose="020B0503020204020204" pitchFamily="34" charset="-122"/>
              </a:rPr>
              <a:t> </a:t>
            </a:r>
            <a:r>
              <a:rPr lang="en-US" altLang="zh-CN" sz="2400" b="1" dirty="0">
                <a:solidFill>
                  <a:srgbClr val="FF0000"/>
                </a:solidFill>
                <a:ea typeface="Microsoft YaHei" panose="020B0503020204020204" pitchFamily="34" charset="-122"/>
              </a:rPr>
              <a:t>Repair</a:t>
            </a:r>
          </a:p>
          <a:p>
            <a:pPr algn="ctr"/>
            <a:r>
              <a:rPr lang="en-US" altLang="zh-CN" sz="2400" dirty="0">
                <a:solidFill>
                  <a:srgbClr val="FF0000"/>
                </a:solidFill>
                <a:ea typeface="Microsoft YaHei" panose="020B0503020204020204" pitchFamily="34" charset="-122"/>
              </a:rPr>
              <a:t>Scalpel</a:t>
            </a:r>
            <a:r>
              <a:rPr lang="zh-CN" altLang="en-US" sz="2400" dirty="0">
                <a:solidFill>
                  <a:srgbClr val="FF0000"/>
                </a:solidFill>
                <a:ea typeface="Microsoft YaHei" panose="020B0503020204020204" pitchFamily="34" charset="-122"/>
              </a:rPr>
              <a:t> </a:t>
            </a:r>
            <a:r>
              <a:rPr lang="en-US" altLang="zh-CN" sz="2400" dirty="0">
                <a:solidFill>
                  <a:srgbClr val="FF0000"/>
                </a:solidFill>
                <a:ea typeface="Microsoft YaHei" panose="020B0503020204020204" pitchFamily="34" charset="-122"/>
              </a:rPr>
              <a:t>[APNet'23]</a:t>
            </a:r>
          </a:p>
        </p:txBody>
      </p:sp>
    </p:spTree>
    <p:extLst>
      <p:ext uri="{BB962C8B-B14F-4D97-AF65-F5344CB8AC3E}">
        <p14:creationId xmlns:p14="http://schemas.microsoft.com/office/powerpoint/2010/main" val="214711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内容占位符 2">
            <a:extLst>
              <a:ext uri="{FF2B5EF4-FFF2-40B4-BE49-F238E27FC236}">
                <a16:creationId xmlns:a16="http://schemas.microsoft.com/office/drawing/2014/main" id="{5E1E06D3-A500-2236-21BE-08B7A47C2459}"/>
              </a:ext>
            </a:extLst>
          </p:cNvPr>
          <p:cNvSpPr>
            <a:spLocks noGrp="1"/>
          </p:cNvSpPr>
          <p:nvPr>
            <p:ph idx="1"/>
          </p:nvPr>
        </p:nvSpPr>
        <p:spPr>
          <a:xfrm>
            <a:off x="838200" y="1562793"/>
            <a:ext cx="11353800" cy="4729942"/>
          </a:xfrm>
        </p:spPr>
        <p:txBody>
          <a:bodyPr/>
          <a:lstStyle/>
          <a:p>
            <a:pPr marL="0" indent="0">
              <a:buNone/>
            </a:pPr>
            <a:r>
              <a:rPr lang="en-US" altLang="zh-CN" dirty="0"/>
              <a:t>Verification</a:t>
            </a:r>
            <a:r>
              <a:rPr lang="en-US" altLang="zh-CN" sz="2800" dirty="0">
                <a:latin typeface="Calibri" panose="020F0502020204030204" pitchFamily="34" charset="0"/>
                <a:cs typeface="Calibri" panose="020F0502020204030204" pitchFamily="34" charset="0"/>
              </a:rPr>
              <a:t>: </a:t>
            </a:r>
            <a:r>
              <a:rPr lang="en-US" altLang="zh-CN" sz="2800" b="1" dirty="0">
                <a:latin typeface="Calibri" panose="020F0502020204030204" pitchFamily="34" charset="0"/>
                <a:cs typeface="Calibri" panose="020F0502020204030204" pitchFamily="34" charset="0"/>
              </a:rPr>
              <a:t>answer a YES/NO question</a:t>
            </a:r>
            <a:endParaRPr lang="zh-CN" altLang="en-US" sz="2800" b="1" dirty="0">
              <a:latin typeface="Calibri" panose="020F0502020204030204" pitchFamily="34" charset="0"/>
              <a:cs typeface="Calibri" panose="020F0502020204030204" pitchFamily="34" charset="0"/>
            </a:endParaRPr>
          </a:p>
        </p:txBody>
      </p:sp>
      <p:sp>
        <p:nvSpPr>
          <p:cNvPr id="16" name="标题 1">
            <a:extLst>
              <a:ext uri="{FF2B5EF4-FFF2-40B4-BE49-F238E27FC236}">
                <a16:creationId xmlns:a16="http://schemas.microsoft.com/office/drawing/2014/main" id="{E776988D-D021-DD1E-B2FE-CE728BCD2A2B}"/>
              </a:ext>
            </a:extLst>
          </p:cNvPr>
          <p:cNvSpPr txBox="1">
            <a:spLocks/>
          </p:cNvSpPr>
          <p:nvPr/>
        </p:nvSpPr>
        <p:spPr>
          <a:xfrm>
            <a:off x="838200" y="1573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Calibri" panose="020F0502020204030204" pitchFamily="34" charset="0"/>
                <a:ea typeface="+mj-ea"/>
                <a:cs typeface="Calibri" panose="020F0502020204030204" pitchFamily="34" charset="0"/>
              </a:defRPr>
            </a:lvl1pPr>
          </a:lstStyle>
          <a:p>
            <a:r>
              <a:rPr lang="en-US" altLang="zh-CN" b="0" dirty="0">
                <a:latin typeface="+mj-lt"/>
              </a:rPr>
              <a:t>Why Is</a:t>
            </a:r>
            <a:r>
              <a:rPr lang="zh-CN" altLang="en-US" b="0" dirty="0">
                <a:latin typeface="+mj-lt"/>
              </a:rPr>
              <a:t> </a:t>
            </a:r>
            <a:r>
              <a:rPr lang="en-US" altLang="zh-CN" b="0" dirty="0">
                <a:latin typeface="+mj-lt"/>
              </a:rPr>
              <a:t>Verification Not</a:t>
            </a:r>
            <a:r>
              <a:rPr lang="zh-CN" altLang="en-US" b="0" dirty="0">
                <a:latin typeface="+mj-lt"/>
              </a:rPr>
              <a:t> </a:t>
            </a:r>
            <a:r>
              <a:rPr lang="en-US" altLang="zh-CN" b="0" dirty="0">
                <a:latin typeface="+mj-lt"/>
              </a:rPr>
              <a:t>Enough?</a:t>
            </a:r>
            <a:endParaRPr lang="zh-CN" altLang="en-US" b="0" dirty="0">
              <a:latin typeface="+mj-lt"/>
            </a:endParaRPr>
          </a:p>
        </p:txBody>
      </p:sp>
      <p:grpSp>
        <p:nvGrpSpPr>
          <p:cNvPr id="78" name="组合 77">
            <a:extLst>
              <a:ext uri="{FF2B5EF4-FFF2-40B4-BE49-F238E27FC236}">
                <a16:creationId xmlns:a16="http://schemas.microsoft.com/office/drawing/2014/main" id="{9316D9C7-2C11-DA25-9244-C05302C6FB5B}"/>
              </a:ext>
            </a:extLst>
          </p:cNvPr>
          <p:cNvGrpSpPr/>
          <p:nvPr/>
        </p:nvGrpSpPr>
        <p:grpSpPr>
          <a:xfrm>
            <a:off x="1057618" y="2302842"/>
            <a:ext cx="1680110" cy="1430425"/>
            <a:chOff x="940029" y="2287435"/>
            <a:chExt cx="1680110" cy="1430425"/>
          </a:xfrm>
        </p:grpSpPr>
        <p:grpSp>
          <p:nvGrpSpPr>
            <p:cNvPr id="10" name="Group 39">
              <a:extLst>
                <a:ext uri="{FF2B5EF4-FFF2-40B4-BE49-F238E27FC236}">
                  <a16:creationId xmlns:a16="http://schemas.microsoft.com/office/drawing/2014/main" id="{15A493EA-5E4A-B4E6-074F-542AE77A16F5}"/>
                </a:ext>
              </a:extLst>
            </p:cNvPr>
            <p:cNvGrpSpPr/>
            <p:nvPr/>
          </p:nvGrpSpPr>
          <p:grpSpPr>
            <a:xfrm>
              <a:off x="1188149" y="2287435"/>
              <a:ext cx="1151090" cy="976766"/>
              <a:chOff x="454996" y="2576417"/>
              <a:chExt cx="1019626" cy="838203"/>
            </a:xfrm>
          </p:grpSpPr>
          <p:pic>
            <p:nvPicPr>
              <p:cNvPr id="13" name="Content Placeholder 4">
                <a:extLst>
                  <a:ext uri="{FF2B5EF4-FFF2-40B4-BE49-F238E27FC236}">
                    <a16:creationId xmlns:a16="http://schemas.microsoft.com/office/drawing/2014/main" id="{20E84F15-4CB2-CB93-978B-5B8B4A5FFCA5}"/>
                  </a:ext>
                </a:extLst>
              </p:cNvPr>
              <p:cNvPicPr>
                <a:picLocks noChangeAspect="1"/>
              </p:cNvPicPr>
              <p:nvPr/>
            </p:nvPicPr>
            <p:blipFill>
              <a:blip r:embed="rId3" cstate="print"/>
              <a:stretch>
                <a:fillRect/>
              </a:stretch>
            </p:blipFill>
            <p:spPr>
              <a:xfrm>
                <a:off x="454996" y="2576417"/>
                <a:ext cx="638626" cy="638626"/>
              </a:xfrm>
              <a:prstGeom prst="rect">
                <a:avLst/>
              </a:prstGeom>
            </p:spPr>
          </p:pic>
          <p:pic>
            <p:nvPicPr>
              <p:cNvPr id="14" name="Content Placeholder 4">
                <a:extLst>
                  <a:ext uri="{FF2B5EF4-FFF2-40B4-BE49-F238E27FC236}">
                    <a16:creationId xmlns:a16="http://schemas.microsoft.com/office/drawing/2014/main" id="{A9B734F3-D72E-4929-A56D-21EE61CD477B}"/>
                  </a:ext>
                </a:extLst>
              </p:cNvPr>
              <p:cNvPicPr>
                <a:picLocks noChangeAspect="1"/>
              </p:cNvPicPr>
              <p:nvPr/>
            </p:nvPicPr>
            <p:blipFill>
              <a:blip r:embed="rId3" cstate="print"/>
              <a:stretch>
                <a:fillRect/>
              </a:stretch>
            </p:blipFill>
            <p:spPr>
              <a:xfrm>
                <a:off x="660014" y="2692530"/>
                <a:ext cx="638627" cy="638627"/>
              </a:xfrm>
              <a:prstGeom prst="rect">
                <a:avLst/>
              </a:prstGeom>
            </p:spPr>
          </p:pic>
          <p:pic>
            <p:nvPicPr>
              <p:cNvPr id="15" name="Content Placeholder 4">
                <a:extLst>
                  <a:ext uri="{FF2B5EF4-FFF2-40B4-BE49-F238E27FC236}">
                    <a16:creationId xmlns:a16="http://schemas.microsoft.com/office/drawing/2014/main" id="{5915C291-25B3-9C47-5676-710C9AFD26A0}"/>
                  </a:ext>
                </a:extLst>
              </p:cNvPr>
              <p:cNvPicPr>
                <a:picLocks noChangeAspect="1"/>
              </p:cNvPicPr>
              <p:nvPr/>
            </p:nvPicPr>
            <p:blipFill>
              <a:blip r:embed="rId3" cstate="print"/>
              <a:stretch>
                <a:fillRect/>
              </a:stretch>
            </p:blipFill>
            <p:spPr>
              <a:xfrm>
                <a:off x="835996" y="2775993"/>
                <a:ext cx="638626" cy="638627"/>
              </a:xfrm>
              <a:prstGeom prst="rect">
                <a:avLst/>
              </a:prstGeom>
            </p:spPr>
          </p:pic>
        </p:grpSp>
        <p:sp>
          <p:nvSpPr>
            <p:cNvPr id="68" name="矩形: 圆角 67">
              <a:extLst>
                <a:ext uri="{FF2B5EF4-FFF2-40B4-BE49-F238E27FC236}">
                  <a16:creationId xmlns:a16="http://schemas.microsoft.com/office/drawing/2014/main" id="{A57F9A3F-84E1-19A4-DA01-560446EB1727}"/>
                </a:ext>
              </a:extLst>
            </p:cNvPr>
            <p:cNvSpPr/>
            <p:nvPr/>
          </p:nvSpPr>
          <p:spPr>
            <a:xfrm>
              <a:off x="940029" y="3336486"/>
              <a:ext cx="1680110" cy="381374"/>
            </a:xfrm>
            <a:prstGeom prst="roundRect">
              <a:avLst/>
            </a:prstGeom>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altLang="zh-CN" sz="2000" b="1" dirty="0">
                  <a:latin typeface="Calibri" panose="020F0502020204030204" pitchFamily="34" charset="0"/>
                  <a:cs typeface="Calibri" panose="020F0502020204030204" pitchFamily="34" charset="0"/>
                </a:rPr>
                <a:t>Configurations</a:t>
              </a:r>
              <a:endParaRPr lang="zh-CN" altLang="en-US" sz="2000" b="1" dirty="0">
                <a:latin typeface="Calibri" panose="020F0502020204030204" pitchFamily="34" charset="0"/>
                <a:cs typeface="Calibri" panose="020F0502020204030204" pitchFamily="34" charset="0"/>
              </a:endParaRPr>
            </a:p>
          </p:txBody>
        </p:sp>
      </p:grpSp>
      <p:grpSp>
        <p:nvGrpSpPr>
          <p:cNvPr id="79" name="组合 78">
            <a:extLst>
              <a:ext uri="{FF2B5EF4-FFF2-40B4-BE49-F238E27FC236}">
                <a16:creationId xmlns:a16="http://schemas.microsoft.com/office/drawing/2014/main" id="{0E9D25C1-72D8-9733-ABF0-99091E12A5E1}"/>
              </a:ext>
            </a:extLst>
          </p:cNvPr>
          <p:cNvGrpSpPr/>
          <p:nvPr/>
        </p:nvGrpSpPr>
        <p:grpSpPr>
          <a:xfrm>
            <a:off x="4828024" y="2290521"/>
            <a:ext cx="2356535" cy="1460015"/>
            <a:chOff x="4501061" y="2294825"/>
            <a:chExt cx="2356535" cy="1460015"/>
          </a:xfrm>
        </p:grpSpPr>
        <p:grpSp>
          <p:nvGrpSpPr>
            <p:cNvPr id="40" name="组合 39">
              <a:extLst>
                <a:ext uri="{FF2B5EF4-FFF2-40B4-BE49-F238E27FC236}">
                  <a16:creationId xmlns:a16="http://schemas.microsoft.com/office/drawing/2014/main" id="{7E7EF912-E959-76B7-5559-2C9CEE7DB081}"/>
                </a:ext>
              </a:extLst>
            </p:cNvPr>
            <p:cNvGrpSpPr/>
            <p:nvPr/>
          </p:nvGrpSpPr>
          <p:grpSpPr>
            <a:xfrm>
              <a:off x="4501061" y="2294825"/>
              <a:ext cx="2356535" cy="1044867"/>
              <a:chOff x="1351953" y="4227537"/>
              <a:chExt cx="6111000" cy="1958970"/>
            </a:xfrm>
          </p:grpSpPr>
          <p:cxnSp>
            <p:nvCxnSpPr>
              <p:cNvPr id="17" name="Straight Connector 43">
                <a:extLst>
                  <a:ext uri="{FF2B5EF4-FFF2-40B4-BE49-F238E27FC236}">
                    <a16:creationId xmlns:a16="http://schemas.microsoft.com/office/drawing/2014/main" id="{42EEEC9C-0CAD-CBCC-73AD-09D0806941BA}"/>
                  </a:ext>
                </a:extLst>
              </p:cNvPr>
              <p:cNvCxnSpPr>
                <a:cxnSpLocks/>
                <a:stCxn id="26" idx="2"/>
                <a:endCxn id="19" idx="0"/>
              </p:cNvCxnSpPr>
              <p:nvPr/>
            </p:nvCxnSpPr>
            <p:spPr>
              <a:xfrm flipH="1">
                <a:off x="3344216" y="4826237"/>
                <a:ext cx="613599" cy="761570"/>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8" name="Straight Connector 28">
                <a:extLst>
                  <a:ext uri="{FF2B5EF4-FFF2-40B4-BE49-F238E27FC236}">
                    <a16:creationId xmlns:a16="http://schemas.microsoft.com/office/drawing/2014/main" id="{180B272C-278D-54DF-968D-DAEB7D2A2B11}"/>
                  </a:ext>
                </a:extLst>
              </p:cNvPr>
              <p:cNvCxnSpPr>
                <a:cxnSpLocks/>
                <a:endCxn id="20" idx="0"/>
              </p:cNvCxnSpPr>
              <p:nvPr/>
            </p:nvCxnSpPr>
            <p:spPr>
              <a:xfrm>
                <a:off x="4005621" y="4539887"/>
                <a:ext cx="1437225" cy="818023"/>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19" name="Picture 14">
                <a:extLst>
                  <a:ext uri="{FF2B5EF4-FFF2-40B4-BE49-F238E27FC236}">
                    <a16:creationId xmlns:a16="http://schemas.microsoft.com/office/drawing/2014/main" id="{EA78BD23-3573-50A9-02C7-6EF2EF345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6985" y="5587807"/>
                <a:ext cx="1014462" cy="598700"/>
              </a:xfrm>
              <a:prstGeom prst="rect">
                <a:avLst/>
              </a:prstGeom>
            </p:spPr>
          </p:pic>
          <p:pic>
            <p:nvPicPr>
              <p:cNvPr id="20" name="Picture 15">
                <a:extLst>
                  <a:ext uri="{FF2B5EF4-FFF2-40B4-BE49-F238E27FC236}">
                    <a16:creationId xmlns:a16="http://schemas.microsoft.com/office/drawing/2014/main" id="{F30D4E32-4C56-2D8D-69DA-9092854BE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616" y="5357910"/>
                <a:ext cx="1014462" cy="598700"/>
              </a:xfrm>
              <a:prstGeom prst="rect">
                <a:avLst/>
              </a:prstGeom>
            </p:spPr>
          </p:pic>
          <p:pic>
            <p:nvPicPr>
              <p:cNvPr id="21" name="Picture 16">
                <a:extLst>
                  <a:ext uri="{FF2B5EF4-FFF2-40B4-BE49-F238E27FC236}">
                    <a16:creationId xmlns:a16="http://schemas.microsoft.com/office/drawing/2014/main" id="{4C451431-864E-7037-30B5-8B22F702A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491" y="4539887"/>
                <a:ext cx="1014462" cy="598700"/>
              </a:xfrm>
              <a:prstGeom prst="rect">
                <a:avLst/>
              </a:prstGeom>
            </p:spPr>
          </p:pic>
          <p:cxnSp>
            <p:nvCxnSpPr>
              <p:cNvPr id="22" name="Straight Connector 18">
                <a:extLst>
                  <a:ext uri="{FF2B5EF4-FFF2-40B4-BE49-F238E27FC236}">
                    <a16:creationId xmlns:a16="http://schemas.microsoft.com/office/drawing/2014/main" id="{7E4CF52A-95CA-5240-F22A-47DA0FEB6F29}"/>
                  </a:ext>
                </a:extLst>
              </p:cNvPr>
              <p:cNvCxnSpPr>
                <a:cxnSpLocks/>
                <a:stCxn id="28" idx="2"/>
                <a:endCxn id="19" idx="1"/>
              </p:cNvCxnSpPr>
              <p:nvPr/>
            </p:nvCxnSpPr>
            <p:spPr>
              <a:xfrm>
                <a:off x="1859184" y="5138587"/>
                <a:ext cx="977801" cy="748571"/>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3" name="Straight Connector 19">
                <a:extLst>
                  <a:ext uri="{FF2B5EF4-FFF2-40B4-BE49-F238E27FC236}">
                    <a16:creationId xmlns:a16="http://schemas.microsoft.com/office/drawing/2014/main" id="{8C00E022-3F56-8E9B-D013-79FFE5DC6453}"/>
                  </a:ext>
                </a:extLst>
              </p:cNvPr>
              <p:cNvCxnSpPr>
                <a:cxnSpLocks/>
                <a:stCxn id="26" idx="3"/>
                <a:endCxn id="21" idx="1"/>
              </p:cNvCxnSpPr>
              <p:nvPr/>
            </p:nvCxnSpPr>
            <p:spPr>
              <a:xfrm>
                <a:off x="4465045" y="4526888"/>
                <a:ext cx="1983446" cy="312350"/>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7E9135F1-EF39-2ED2-4464-A2114B4DE7C6}"/>
                  </a:ext>
                </a:extLst>
              </p:cNvPr>
              <p:cNvCxnSpPr>
                <a:cxnSpLocks/>
                <a:stCxn id="19" idx="3"/>
                <a:endCxn id="20" idx="1"/>
              </p:cNvCxnSpPr>
              <p:nvPr/>
            </p:nvCxnSpPr>
            <p:spPr>
              <a:xfrm flipV="1">
                <a:off x="3851447" y="5657261"/>
                <a:ext cx="1084169" cy="229897"/>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5" name="Straight Connector 25">
                <a:extLst>
                  <a:ext uri="{FF2B5EF4-FFF2-40B4-BE49-F238E27FC236}">
                    <a16:creationId xmlns:a16="http://schemas.microsoft.com/office/drawing/2014/main" id="{143ED9E1-09E2-1BA7-50FD-B6CE3AE3BFCD}"/>
                  </a:ext>
                </a:extLst>
              </p:cNvPr>
              <p:cNvCxnSpPr>
                <a:cxnSpLocks/>
                <a:stCxn id="20" idx="3"/>
                <a:endCxn id="21" idx="2"/>
              </p:cNvCxnSpPr>
              <p:nvPr/>
            </p:nvCxnSpPr>
            <p:spPr>
              <a:xfrm flipV="1">
                <a:off x="5950077" y="5138587"/>
                <a:ext cx="1005645" cy="51867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6" name="Picture 33">
                <a:extLst>
                  <a:ext uri="{FF2B5EF4-FFF2-40B4-BE49-F238E27FC236}">
                    <a16:creationId xmlns:a16="http://schemas.microsoft.com/office/drawing/2014/main" id="{A798F4E3-D068-AE6E-F99F-AD63D8CA4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584" y="4227537"/>
                <a:ext cx="1014462" cy="598700"/>
              </a:xfrm>
              <a:prstGeom prst="rect">
                <a:avLst/>
              </a:prstGeom>
            </p:spPr>
          </p:pic>
          <p:cxnSp>
            <p:nvCxnSpPr>
              <p:cNvPr id="27" name="Straight Connector 36">
                <a:extLst>
                  <a:ext uri="{FF2B5EF4-FFF2-40B4-BE49-F238E27FC236}">
                    <a16:creationId xmlns:a16="http://schemas.microsoft.com/office/drawing/2014/main" id="{083AA738-428E-A650-DD81-3FD2E438ACA7}"/>
                  </a:ext>
                </a:extLst>
              </p:cNvPr>
              <p:cNvCxnSpPr>
                <a:cxnSpLocks/>
                <a:stCxn id="28" idx="3"/>
                <a:endCxn id="26" idx="1"/>
              </p:cNvCxnSpPr>
              <p:nvPr/>
            </p:nvCxnSpPr>
            <p:spPr>
              <a:xfrm flipV="1">
                <a:off x="2366415" y="4526888"/>
                <a:ext cx="1084169" cy="312350"/>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8" name="Picture 13">
                <a:extLst>
                  <a:ext uri="{FF2B5EF4-FFF2-40B4-BE49-F238E27FC236}">
                    <a16:creationId xmlns:a16="http://schemas.microsoft.com/office/drawing/2014/main" id="{2ECDD2F0-BFB3-0DC6-D4C1-05B55631F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953" y="4539887"/>
                <a:ext cx="1014462" cy="598700"/>
              </a:xfrm>
              <a:prstGeom prst="rect">
                <a:avLst/>
              </a:prstGeom>
            </p:spPr>
          </p:pic>
        </p:grpSp>
        <p:sp>
          <p:nvSpPr>
            <p:cNvPr id="69" name="矩形: 圆角 68">
              <a:extLst>
                <a:ext uri="{FF2B5EF4-FFF2-40B4-BE49-F238E27FC236}">
                  <a16:creationId xmlns:a16="http://schemas.microsoft.com/office/drawing/2014/main" id="{C2A6B97D-8765-2237-57FE-F54FE1C9361B}"/>
                </a:ext>
              </a:extLst>
            </p:cNvPr>
            <p:cNvSpPr/>
            <p:nvPr/>
          </p:nvSpPr>
          <p:spPr>
            <a:xfrm>
              <a:off x="4590288" y="3373466"/>
              <a:ext cx="2035445" cy="381374"/>
            </a:xfrm>
            <a:prstGeom prst="roundRect">
              <a:avLst/>
            </a:prstGeom>
          </p:spPr>
          <p:style>
            <a:lnRef idx="3">
              <a:schemeClr val="lt1"/>
            </a:lnRef>
            <a:fillRef idx="1">
              <a:schemeClr val="accent5"/>
            </a:fillRef>
            <a:effectRef idx="1">
              <a:schemeClr val="accent5"/>
            </a:effectRef>
            <a:fontRef idx="minor">
              <a:schemeClr val="lt1"/>
            </a:fontRef>
          </p:style>
          <p:txBody>
            <a:bodyPr lIns="0" tIns="0" rIns="0" bIns="0" rtlCol="0" anchor="ctr"/>
            <a:lstStyle/>
            <a:p>
              <a:pPr algn="ctr"/>
              <a:r>
                <a:rPr lang="en-US" altLang="zh-CN" sz="2000" b="1" dirty="0">
                  <a:latin typeface="Calibri" panose="020F0502020204030204" pitchFamily="34" charset="0"/>
                  <a:cs typeface="Calibri" panose="020F0502020204030204" pitchFamily="34" charset="0"/>
                </a:rPr>
                <a:t>Network model</a:t>
              </a:r>
              <a:endParaRPr lang="zh-CN" altLang="en-US" sz="2000" b="1" dirty="0">
                <a:latin typeface="Calibri" panose="020F0502020204030204" pitchFamily="34" charset="0"/>
                <a:cs typeface="Calibri" panose="020F0502020204030204" pitchFamily="34" charset="0"/>
              </a:endParaRPr>
            </a:p>
          </p:txBody>
        </p:sp>
      </p:grpSp>
      <p:grpSp>
        <p:nvGrpSpPr>
          <p:cNvPr id="80" name="组合 79">
            <a:extLst>
              <a:ext uri="{FF2B5EF4-FFF2-40B4-BE49-F238E27FC236}">
                <a16:creationId xmlns:a16="http://schemas.microsoft.com/office/drawing/2014/main" id="{F105BE34-E9DC-7267-BCD5-1AC82E4F63AC}"/>
              </a:ext>
            </a:extLst>
          </p:cNvPr>
          <p:cNvGrpSpPr/>
          <p:nvPr/>
        </p:nvGrpSpPr>
        <p:grpSpPr>
          <a:xfrm>
            <a:off x="9050793" y="2175839"/>
            <a:ext cx="2482472" cy="1557428"/>
            <a:chOff x="7752032" y="2197412"/>
            <a:chExt cx="2482472" cy="1557428"/>
          </a:xfrm>
        </p:grpSpPr>
        <p:sp>
          <p:nvSpPr>
            <p:cNvPr id="70" name="矩形: 圆角 69">
              <a:extLst>
                <a:ext uri="{FF2B5EF4-FFF2-40B4-BE49-F238E27FC236}">
                  <a16:creationId xmlns:a16="http://schemas.microsoft.com/office/drawing/2014/main" id="{FE0CBD9B-957D-1E3A-B5D3-6FC27CCD59E6}"/>
                </a:ext>
              </a:extLst>
            </p:cNvPr>
            <p:cNvSpPr/>
            <p:nvPr/>
          </p:nvSpPr>
          <p:spPr>
            <a:xfrm>
              <a:off x="7980553" y="3373466"/>
              <a:ext cx="1571142" cy="381374"/>
            </a:xfrm>
            <a:prstGeom prst="roundRect">
              <a:avLst/>
            </a:prstGeom>
            <a:solidFill>
              <a:schemeClr val="accent2">
                <a:lumMod val="60000"/>
                <a:lumOff val="40000"/>
              </a:schemeClr>
            </a:solidFill>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altLang="zh-CN" sz="2000" b="1" dirty="0">
                  <a:latin typeface="Calibri" panose="020F0502020204030204" pitchFamily="34" charset="0"/>
                  <a:cs typeface="Calibri" panose="020F0502020204030204" pitchFamily="34" charset="0"/>
                </a:rPr>
                <a:t>Results</a:t>
              </a:r>
              <a:endParaRPr lang="zh-CN" altLang="en-US" sz="2000" b="1" dirty="0">
                <a:latin typeface="Calibri" panose="020F0502020204030204" pitchFamily="34" charset="0"/>
                <a:cs typeface="Calibri" panose="020F0502020204030204" pitchFamily="34" charset="0"/>
              </a:endParaRPr>
            </a:p>
          </p:txBody>
        </p:sp>
        <p:sp>
          <p:nvSpPr>
            <p:cNvPr id="72" name="文本框 71">
              <a:extLst>
                <a:ext uri="{FF2B5EF4-FFF2-40B4-BE49-F238E27FC236}">
                  <a16:creationId xmlns:a16="http://schemas.microsoft.com/office/drawing/2014/main" id="{59CE43C3-F978-0419-1A88-8CE9BD309795}"/>
                </a:ext>
              </a:extLst>
            </p:cNvPr>
            <p:cNvSpPr txBox="1"/>
            <p:nvPr/>
          </p:nvSpPr>
          <p:spPr>
            <a:xfrm>
              <a:off x="7752032" y="2197412"/>
              <a:ext cx="2482472" cy="1200329"/>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reachability </a:t>
              </a:r>
              <a:r>
                <a:rPr lang="zh-CN" altLang="en-US" sz="2400" b="1" dirty="0">
                  <a:solidFill>
                    <a:srgbClr val="00B050"/>
                  </a:solidFill>
                  <a:latin typeface="Calibri" panose="020F0502020204030204" pitchFamily="34" charset="0"/>
                  <a:cs typeface="Calibri" panose="020F0502020204030204" pitchFamily="34" charset="0"/>
                </a:rPr>
                <a:t>√</a:t>
              </a:r>
              <a:r>
                <a:rPr lang="en-US" altLang="zh-CN" sz="2400" dirty="0">
                  <a:latin typeface="Calibri" panose="020F0502020204030204" pitchFamily="34" charset="0"/>
                  <a:cs typeface="Calibri" panose="020F0502020204030204" pitchFamily="34" charset="0"/>
                </a:rPr>
                <a:t> </a:t>
              </a:r>
            </a:p>
            <a:p>
              <a:pPr marL="285750" indent="-285750" algn="l">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waypoint </a:t>
              </a:r>
              <a:r>
                <a:rPr lang="en-US" altLang="zh-CN" sz="2400" b="1" dirty="0">
                  <a:solidFill>
                    <a:srgbClr val="FF0000"/>
                  </a:solidFill>
                  <a:latin typeface="Calibri" panose="020F0502020204030204" pitchFamily="34" charset="0"/>
                  <a:cs typeface="Calibri" panose="020F0502020204030204" pitchFamily="34" charset="0"/>
                </a:rPr>
                <a:t>×</a:t>
              </a:r>
            </a:p>
            <a:p>
              <a:pPr marL="285750" indent="-285750" algn="l">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 </a:t>
              </a:r>
            </a:p>
          </p:txBody>
        </p:sp>
      </p:grpSp>
      <p:sp>
        <p:nvSpPr>
          <p:cNvPr id="86" name="箭头: 右 85">
            <a:extLst>
              <a:ext uri="{FF2B5EF4-FFF2-40B4-BE49-F238E27FC236}">
                <a16:creationId xmlns:a16="http://schemas.microsoft.com/office/drawing/2014/main" id="{1CE45F08-FDAE-64E7-2F38-3D2F5DE70F35}"/>
              </a:ext>
            </a:extLst>
          </p:cNvPr>
          <p:cNvSpPr/>
          <p:nvPr/>
        </p:nvSpPr>
        <p:spPr>
          <a:xfrm>
            <a:off x="7558272" y="3462315"/>
            <a:ext cx="1115465" cy="195067"/>
          </a:xfrm>
          <a:prstGeom prst="rightArrow">
            <a:avLst>
              <a:gd name="adj1" fmla="val 39115"/>
              <a:gd name="adj2" fmla="val 4434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87" name="箭头: 右 86">
            <a:extLst>
              <a:ext uri="{FF2B5EF4-FFF2-40B4-BE49-F238E27FC236}">
                <a16:creationId xmlns:a16="http://schemas.microsoft.com/office/drawing/2014/main" id="{16165C90-9031-A287-F2E3-FC170E053CE9}"/>
              </a:ext>
            </a:extLst>
          </p:cNvPr>
          <p:cNvSpPr/>
          <p:nvPr/>
        </p:nvSpPr>
        <p:spPr>
          <a:xfrm>
            <a:off x="3189506" y="3462315"/>
            <a:ext cx="1115465" cy="195067"/>
          </a:xfrm>
          <a:prstGeom prst="rightArrow">
            <a:avLst>
              <a:gd name="adj1" fmla="val 39115"/>
              <a:gd name="adj2" fmla="val 44340"/>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88" name="文本框 87">
            <a:extLst>
              <a:ext uri="{FF2B5EF4-FFF2-40B4-BE49-F238E27FC236}">
                <a16:creationId xmlns:a16="http://schemas.microsoft.com/office/drawing/2014/main" id="{18879426-BB34-AAB3-915E-EA0EFDB20CE1}"/>
              </a:ext>
            </a:extLst>
          </p:cNvPr>
          <p:cNvSpPr txBox="1"/>
          <p:nvPr/>
        </p:nvSpPr>
        <p:spPr>
          <a:xfrm>
            <a:off x="7184559" y="3759944"/>
            <a:ext cx="2209592" cy="707886"/>
          </a:xfrm>
          <a:prstGeom prst="rect">
            <a:avLst/>
          </a:prstGeom>
          <a:noFill/>
        </p:spPr>
        <p:txBody>
          <a:bodyPr wrap="square" rtlCol="0">
            <a:spAutoFit/>
          </a:bodyPr>
          <a:lstStyle/>
          <a:p>
            <a:pPr algn="just"/>
            <a:r>
              <a:rPr lang="en-US" altLang="zh-CN" sz="2000" dirty="0">
                <a:solidFill>
                  <a:schemeClr val="accent1"/>
                </a:solidFill>
                <a:latin typeface="Calibri" panose="020F0502020204030204" pitchFamily="34" charset="0"/>
                <a:cs typeface="Calibri" panose="020F0502020204030204" pitchFamily="34" charset="0"/>
              </a:rPr>
              <a:t>check if properties hold for the model</a:t>
            </a:r>
            <a:endParaRPr lang="zh-CN" altLang="en-US" sz="2000" dirty="0" err="1">
              <a:solidFill>
                <a:schemeClr val="accent1"/>
              </a:solidFill>
              <a:latin typeface="Calibri" panose="020F0502020204030204" pitchFamily="34" charset="0"/>
              <a:cs typeface="Calibri" panose="020F0502020204030204" pitchFamily="34" charset="0"/>
            </a:endParaRPr>
          </a:p>
        </p:txBody>
      </p:sp>
      <p:sp>
        <p:nvSpPr>
          <p:cNvPr id="90" name="文本框 89">
            <a:extLst>
              <a:ext uri="{FF2B5EF4-FFF2-40B4-BE49-F238E27FC236}">
                <a16:creationId xmlns:a16="http://schemas.microsoft.com/office/drawing/2014/main" id="{733A8F75-0082-12B0-49B9-7A3D36D0F9A9}"/>
              </a:ext>
            </a:extLst>
          </p:cNvPr>
          <p:cNvSpPr txBox="1"/>
          <p:nvPr/>
        </p:nvSpPr>
        <p:spPr>
          <a:xfrm>
            <a:off x="2456828" y="3759944"/>
            <a:ext cx="3104552" cy="707886"/>
          </a:xfrm>
          <a:prstGeom prst="rect">
            <a:avLst/>
          </a:prstGeom>
          <a:noFill/>
        </p:spPr>
        <p:txBody>
          <a:bodyPr wrap="square" rtlCol="0">
            <a:spAutoFit/>
          </a:bodyPr>
          <a:lstStyle/>
          <a:p>
            <a:pPr algn="l"/>
            <a:r>
              <a:rPr lang="en-US" altLang="zh-CN" sz="2000" dirty="0">
                <a:solidFill>
                  <a:schemeClr val="tx1">
                    <a:lumMod val="50000"/>
                    <a:lumOff val="50000"/>
                  </a:schemeClr>
                </a:solidFill>
                <a:latin typeface="Calibri" panose="020F0502020204030204" pitchFamily="34" charset="0"/>
                <a:cs typeface="Calibri" panose="020F0502020204030204" pitchFamily="34" charset="0"/>
              </a:rPr>
              <a:t>translate the configuration to another representation</a:t>
            </a:r>
            <a:endParaRPr lang="zh-CN" altLang="en-US" sz="2000" dirty="0" err="1">
              <a:solidFill>
                <a:schemeClr val="tx1">
                  <a:lumMod val="50000"/>
                  <a:lumOff val="50000"/>
                </a:schemeClr>
              </a:solidFill>
              <a:latin typeface="Calibri" panose="020F0502020204030204" pitchFamily="34" charset="0"/>
              <a:cs typeface="Calibri" panose="020F0502020204030204" pitchFamily="34" charset="0"/>
            </a:endParaRPr>
          </a:p>
        </p:txBody>
      </p:sp>
      <p:graphicFrame>
        <p:nvGraphicFramePr>
          <p:cNvPr id="92" name="表格 3">
            <a:extLst>
              <a:ext uri="{FF2B5EF4-FFF2-40B4-BE49-F238E27FC236}">
                <a16:creationId xmlns:a16="http://schemas.microsoft.com/office/drawing/2014/main" id="{40B32709-988A-C954-9004-547AB8BDAA65}"/>
              </a:ext>
            </a:extLst>
          </p:cNvPr>
          <p:cNvGraphicFramePr>
            <a:graphicFrameLocks noGrp="1"/>
          </p:cNvGraphicFramePr>
          <p:nvPr>
            <p:extLst/>
          </p:nvPr>
        </p:nvGraphicFramePr>
        <p:xfrm>
          <a:off x="411480" y="4569552"/>
          <a:ext cx="11562806" cy="2013435"/>
        </p:xfrm>
        <a:graphic>
          <a:graphicData uri="http://schemas.openxmlformats.org/drawingml/2006/table">
            <a:tbl>
              <a:tblPr firstRow="1" bandRow="1">
                <a:tableStyleId>{5C22544A-7EE6-4342-B048-85BDC9FD1C3A}</a:tableStyleId>
              </a:tblPr>
              <a:tblGrid>
                <a:gridCol w="4129882">
                  <a:extLst>
                    <a:ext uri="{9D8B030D-6E8A-4147-A177-3AD203B41FA5}">
                      <a16:colId xmlns:a16="http://schemas.microsoft.com/office/drawing/2014/main" val="3175165477"/>
                    </a:ext>
                  </a:extLst>
                </a:gridCol>
                <a:gridCol w="3377342">
                  <a:extLst>
                    <a:ext uri="{9D8B030D-6E8A-4147-A177-3AD203B41FA5}">
                      <a16:colId xmlns:a16="http://schemas.microsoft.com/office/drawing/2014/main" val="215073602"/>
                    </a:ext>
                  </a:extLst>
                </a:gridCol>
                <a:gridCol w="4055582">
                  <a:extLst>
                    <a:ext uri="{9D8B030D-6E8A-4147-A177-3AD203B41FA5}">
                      <a16:colId xmlns:a16="http://schemas.microsoft.com/office/drawing/2014/main" val="4096553209"/>
                    </a:ext>
                  </a:extLst>
                </a:gridCol>
              </a:tblGrid>
              <a:tr h="437465">
                <a:tc>
                  <a:txBody>
                    <a:bodyPr/>
                    <a:lstStyle/>
                    <a:p>
                      <a:pPr algn="l"/>
                      <a:r>
                        <a:rPr lang="en-US" altLang="zh-CN" sz="2000" dirty="0">
                          <a:latin typeface="Calibri" panose="020F0502020204030204" pitchFamily="34" charset="0"/>
                          <a:cs typeface="Calibri" panose="020F0502020204030204" pitchFamily="34" charset="0"/>
                        </a:rPr>
                        <a:t>Verification tools</a:t>
                      </a:r>
                      <a:endParaRPr lang="zh-CN" altLang="en-US" sz="2000" dirty="0">
                        <a:latin typeface="Calibri" panose="020F0502020204030204" pitchFamily="34" charset="0"/>
                        <a:cs typeface="Calibri" panose="020F0502020204030204" pitchFamily="34" charset="0"/>
                      </a:endParaRPr>
                    </a:p>
                  </a:txBody>
                  <a:tcPr>
                    <a:solidFill>
                      <a:schemeClr val="accent1"/>
                    </a:solidFill>
                  </a:tcPr>
                </a:tc>
                <a:tc>
                  <a:txBody>
                    <a:bodyPr/>
                    <a:lstStyle/>
                    <a:p>
                      <a:pPr algn="l"/>
                      <a:r>
                        <a:rPr lang="en-US" altLang="zh-CN" sz="2000" dirty="0">
                          <a:latin typeface="Calibri" panose="020F0502020204030204" pitchFamily="34" charset="0"/>
                          <a:cs typeface="Calibri" panose="020F0502020204030204" pitchFamily="34" charset="0"/>
                        </a:rPr>
                        <a:t>Network model they generate</a:t>
                      </a:r>
                      <a:endParaRPr lang="zh-CN" altLang="en-US" sz="2000" dirty="0">
                        <a:latin typeface="Calibri" panose="020F0502020204030204" pitchFamily="34" charset="0"/>
                        <a:cs typeface="Calibri" panose="020F0502020204030204" pitchFamily="34" charset="0"/>
                      </a:endParaRPr>
                    </a:p>
                  </a:txBody>
                  <a:tcPr>
                    <a:solidFill>
                      <a:schemeClr val="accent1"/>
                    </a:solidFill>
                  </a:tcPr>
                </a:tc>
                <a:tc>
                  <a:txBody>
                    <a:bodyPr/>
                    <a:lstStyle/>
                    <a:p>
                      <a:pPr algn="l"/>
                      <a:r>
                        <a:rPr lang="en-US" altLang="zh-CN" sz="2000" dirty="0">
                          <a:latin typeface="Calibri" panose="020F0502020204030204" pitchFamily="34" charset="0"/>
                          <a:cs typeface="Calibri" panose="020F0502020204030204" pitchFamily="34" charset="0"/>
                        </a:rPr>
                        <a:t>The way they verify properties</a:t>
                      </a:r>
                      <a:endParaRPr lang="zh-CN" altLang="en-US" sz="2000" dirty="0">
                        <a:latin typeface="Calibri" panose="020F0502020204030204" pitchFamily="34" charset="0"/>
                        <a:cs typeface="Calibri" panose="020F0502020204030204" pitchFamily="34" charset="0"/>
                      </a:endParaRPr>
                    </a:p>
                  </a:txBody>
                  <a:tcPr>
                    <a:solidFill>
                      <a:schemeClr val="accent1"/>
                    </a:solidFill>
                  </a:tcPr>
                </a:tc>
                <a:extLst>
                  <a:ext uri="{0D108BD9-81ED-4DB2-BD59-A6C34878D82A}">
                    <a16:rowId xmlns:a16="http://schemas.microsoft.com/office/drawing/2014/main" val="2761284618"/>
                  </a:ext>
                </a:extLst>
              </a:tr>
              <a:tr h="437465">
                <a:tc>
                  <a:txBody>
                    <a:bodyPr/>
                    <a:lstStyle/>
                    <a:p>
                      <a:pPr algn="l"/>
                      <a:r>
                        <a:rPr lang="en-US" altLang="zh-CN" sz="2000" dirty="0">
                          <a:latin typeface="Calibri" panose="020F0502020204030204" pitchFamily="34" charset="0"/>
                          <a:cs typeface="Calibri" panose="020F0502020204030204" pitchFamily="34" charset="0"/>
                        </a:rPr>
                        <a:t>Simulation-based tools (e.g., Batfish)</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RIB/FIBs (i.e., The data plane)</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Data plane verification </a:t>
                      </a:r>
                      <a:r>
                        <a:rPr lang="en-US" altLang="zh-CN" sz="2000" dirty="0">
                          <a:latin typeface="Calibri" panose="020F0502020204030204" pitchFamily="34" charset="0"/>
                          <a:cs typeface="Calibri" panose="020F0502020204030204" pitchFamily="34" charset="0"/>
                          <a:sym typeface="Wingdings" panose="05000000000000000000" pitchFamily="2" charset="2"/>
                        </a:rPr>
                        <a:t> Compute and verify the data plane</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extLst>
                  <a:ext uri="{0D108BD9-81ED-4DB2-BD59-A6C34878D82A}">
                    <a16:rowId xmlns:a16="http://schemas.microsoft.com/office/drawing/2014/main" val="2120012555"/>
                  </a:ext>
                </a:extLst>
              </a:tr>
              <a:tr h="437465">
                <a:tc>
                  <a:txBody>
                    <a:bodyPr/>
                    <a:lstStyle/>
                    <a:p>
                      <a:pPr algn="l"/>
                      <a:r>
                        <a:rPr lang="en-US" altLang="zh-CN" sz="2000" dirty="0">
                          <a:latin typeface="Calibri" panose="020F0502020204030204" pitchFamily="34" charset="0"/>
                          <a:cs typeface="Calibri" panose="020F0502020204030204" pitchFamily="34" charset="0"/>
                        </a:rPr>
                        <a:t>Graph-based tools (e.g., ARC)</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Abstraction graph</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Compute graph invariants</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extLst>
                  <a:ext uri="{0D108BD9-81ED-4DB2-BD59-A6C34878D82A}">
                    <a16:rowId xmlns:a16="http://schemas.microsoft.com/office/drawing/2014/main" val="1094470242"/>
                  </a:ext>
                </a:extLst>
              </a:tr>
              <a:tr h="437465">
                <a:tc>
                  <a:txBody>
                    <a:bodyPr/>
                    <a:lstStyle/>
                    <a:p>
                      <a:pPr algn="l"/>
                      <a:r>
                        <a:rPr lang="en-US" altLang="zh-CN" sz="2000" dirty="0">
                          <a:latin typeface="Calibri" panose="020F0502020204030204" pitchFamily="34" charset="0"/>
                          <a:cs typeface="Calibri" panose="020F0502020204030204" pitchFamily="34" charset="0"/>
                        </a:rPr>
                        <a:t>SMT-based tools (e.g., Minesweeper)</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Logic formula</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Check the satisfiability of the formula</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extLst>
                  <a:ext uri="{0D108BD9-81ED-4DB2-BD59-A6C34878D82A}">
                    <a16:rowId xmlns:a16="http://schemas.microsoft.com/office/drawing/2014/main" val="2026507177"/>
                  </a:ext>
                </a:extLst>
              </a:tr>
            </a:tbl>
          </a:graphicData>
        </a:graphic>
      </p:graphicFrame>
      <p:sp>
        <p:nvSpPr>
          <p:cNvPr id="93" name="灯片编号占位符 92">
            <a:extLst>
              <a:ext uri="{FF2B5EF4-FFF2-40B4-BE49-F238E27FC236}">
                <a16:creationId xmlns:a16="http://schemas.microsoft.com/office/drawing/2014/main" id="{42223A29-DAE7-B252-F070-3713F001C28D}"/>
              </a:ext>
            </a:extLst>
          </p:cNvPr>
          <p:cNvSpPr>
            <a:spLocks noGrp="1"/>
          </p:cNvSpPr>
          <p:nvPr>
            <p:ph type="sldNum" sz="quarter" idx="12"/>
          </p:nvPr>
        </p:nvSpPr>
        <p:spPr/>
        <p:txBody>
          <a:bodyPr/>
          <a:lstStyle/>
          <a:p>
            <a:fld id="{17AF526B-B395-4D91-A33A-6B7064D12B60}" type="slidenum">
              <a:rPr lang="zh-CN" altLang="en-US" smtClean="0"/>
              <a:t>25</a:t>
            </a:fld>
            <a:endParaRPr lang="zh-CN" altLang="en-US"/>
          </a:p>
        </p:txBody>
      </p:sp>
    </p:spTree>
    <p:extLst>
      <p:ext uri="{BB962C8B-B14F-4D97-AF65-F5344CB8AC3E}">
        <p14:creationId xmlns:p14="http://schemas.microsoft.com/office/powerpoint/2010/main" val="1102647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89DB9-24B0-85B3-C755-5110C23733FF}"/>
              </a:ext>
            </a:extLst>
          </p:cNvPr>
          <p:cNvSpPr>
            <a:spLocks noGrp="1"/>
          </p:cNvSpPr>
          <p:nvPr>
            <p:ph type="title"/>
          </p:nvPr>
        </p:nvSpPr>
        <p:spPr/>
        <p:txBody>
          <a:bodyPr>
            <a:normAutofit/>
          </a:bodyPr>
          <a:lstStyle/>
          <a:p>
            <a:r>
              <a:rPr lang="en-US" altLang="zh-CN" dirty="0"/>
              <a:t>Why Is</a:t>
            </a:r>
            <a:r>
              <a:rPr lang="zh-CN" altLang="en-US" dirty="0"/>
              <a:t> </a:t>
            </a:r>
            <a:r>
              <a:rPr lang="en-US" altLang="zh-CN" dirty="0"/>
              <a:t>Diagnosis Hard?</a:t>
            </a:r>
            <a:endParaRPr lang="zh-CN" altLang="en-US" dirty="0"/>
          </a:p>
        </p:txBody>
      </p:sp>
      <p:sp>
        <p:nvSpPr>
          <p:cNvPr id="3" name="内容占位符 2">
            <a:extLst>
              <a:ext uri="{FF2B5EF4-FFF2-40B4-BE49-F238E27FC236}">
                <a16:creationId xmlns:a16="http://schemas.microsoft.com/office/drawing/2014/main" id="{FF6AE628-6CFC-6895-BF7A-C207C665A6D2}"/>
              </a:ext>
            </a:extLst>
          </p:cNvPr>
          <p:cNvSpPr>
            <a:spLocks noGrp="1"/>
          </p:cNvSpPr>
          <p:nvPr>
            <p:ph idx="1"/>
          </p:nvPr>
        </p:nvSpPr>
        <p:spPr>
          <a:xfrm>
            <a:off x="644914" y="1542849"/>
            <a:ext cx="11091366" cy="4729942"/>
          </a:xfrm>
        </p:spPr>
        <p:txBody>
          <a:bodyPr>
            <a:normAutofit/>
          </a:bodyPr>
          <a:lstStyle/>
          <a:p>
            <a:pPr marL="0" indent="0" algn="just">
              <a:buNone/>
            </a:pPr>
            <a:r>
              <a:rPr lang="en-US" altLang="zh-CN" sz="3200" b="1" dirty="0"/>
              <a:t>Network is a </a:t>
            </a:r>
            <a:r>
              <a:rPr lang="en-US" altLang="zh-CN" sz="3200" b="1" dirty="0">
                <a:solidFill>
                  <a:srgbClr val="C00000"/>
                </a:solidFill>
              </a:rPr>
              <a:t>(complex) distributed </a:t>
            </a:r>
            <a:r>
              <a:rPr lang="en-US" altLang="zh-CN" sz="3200" b="1" dirty="0"/>
              <a:t>system: </a:t>
            </a:r>
            <a:r>
              <a:rPr lang="en-US" altLang="zh-CN" sz="3200" dirty="0"/>
              <a:t>configuration errors on one router will lead to the property violation of other routers</a:t>
            </a:r>
            <a:endParaRPr lang="en-US" altLang="zh-CN" sz="3200" b="1" dirty="0"/>
          </a:p>
          <a:p>
            <a:pPr lvl="1"/>
            <a:r>
              <a:rPr lang="en-US" altLang="zh-CN" sz="3200" b="1" dirty="0">
                <a:solidFill>
                  <a:srgbClr val="C00000"/>
                </a:solidFill>
              </a:rPr>
              <a:t>Unobservable</a:t>
            </a:r>
            <a:r>
              <a:rPr lang="en-US" altLang="zh-CN" sz="3200" b="1" dirty="0"/>
              <a:t> errors</a:t>
            </a:r>
            <a:endParaRPr lang="en-US" altLang="zh-CN" sz="3200" dirty="0"/>
          </a:p>
          <a:p>
            <a:pPr lvl="1"/>
            <a:r>
              <a:rPr lang="en-US" altLang="zh-CN" sz="3200" b="1" dirty="0">
                <a:solidFill>
                  <a:srgbClr val="C00000"/>
                </a:solidFill>
              </a:rPr>
              <a:t>Latent</a:t>
            </a:r>
            <a:r>
              <a:rPr lang="en-US" altLang="zh-CN" sz="3200" b="1" dirty="0"/>
              <a:t> errors</a:t>
            </a:r>
            <a:endParaRPr lang="zh-CN" altLang="en-US" sz="3200" dirty="0"/>
          </a:p>
        </p:txBody>
      </p:sp>
      <p:sp>
        <p:nvSpPr>
          <p:cNvPr id="4" name="灯片编号占位符 3">
            <a:extLst>
              <a:ext uri="{FF2B5EF4-FFF2-40B4-BE49-F238E27FC236}">
                <a16:creationId xmlns:a16="http://schemas.microsoft.com/office/drawing/2014/main" id="{85EDE0C5-B65E-6C08-D139-9DAC2EEA2605}"/>
              </a:ext>
            </a:extLst>
          </p:cNvPr>
          <p:cNvSpPr>
            <a:spLocks noGrp="1"/>
          </p:cNvSpPr>
          <p:nvPr>
            <p:ph type="sldNum" sz="quarter" idx="12"/>
          </p:nvPr>
        </p:nvSpPr>
        <p:spPr/>
        <p:txBody>
          <a:bodyPr/>
          <a:lstStyle/>
          <a:p>
            <a:fld id="{17AF526B-B395-4D91-A33A-6B7064D12B60}" type="slidenum">
              <a:rPr lang="zh-CN" altLang="en-US" smtClean="0"/>
              <a:t>26</a:t>
            </a:fld>
            <a:endParaRPr lang="zh-CN" altLang="en-US"/>
          </a:p>
        </p:txBody>
      </p:sp>
      <p:pic>
        <p:nvPicPr>
          <p:cNvPr id="16" name="Picture 14">
            <a:extLst>
              <a:ext uri="{FF2B5EF4-FFF2-40B4-BE49-F238E27FC236}">
                <a16:creationId xmlns:a16="http://schemas.microsoft.com/office/drawing/2014/main" id="{700CE61C-DC7C-50CE-603C-A8134DF5E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111" y="5801861"/>
            <a:ext cx="576683" cy="447322"/>
          </a:xfrm>
          <a:prstGeom prst="rect">
            <a:avLst/>
          </a:prstGeom>
        </p:spPr>
      </p:pic>
      <p:pic>
        <p:nvPicPr>
          <p:cNvPr id="17" name="Picture 16">
            <a:extLst>
              <a:ext uri="{FF2B5EF4-FFF2-40B4-BE49-F238E27FC236}">
                <a16:creationId xmlns:a16="http://schemas.microsoft.com/office/drawing/2014/main" id="{4FDC5BBF-5447-8C9B-C57B-C4CFB8234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9771" y="5055844"/>
            <a:ext cx="576683" cy="447322"/>
          </a:xfrm>
          <a:prstGeom prst="rect">
            <a:avLst/>
          </a:prstGeom>
        </p:spPr>
      </p:pic>
      <p:cxnSp>
        <p:nvCxnSpPr>
          <p:cNvPr id="18" name="Straight Connector 18">
            <a:extLst>
              <a:ext uri="{FF2B5EF4-FFF2-40B4-BE49-F238E27FC236}">
                <a16:creationId xmlns:a16="http://schemas.microsoft.com/office/drawing/2014/main" id="{BD6FFC58-43C6-2F87-B524-D5CA7BB7875B}"/>
              </a:ext>
            </a:extLst>
          </p:cNvPr>
          <p:cNvCxnSpPr>
            <a:cxnSpLocks/>
            <a:stCxn id="23" idx="2"/>
            <a:endCxn id="16" idx="1"/>
          </p:cNvCxnSpPr>
          <p:nvPr/>
        </p:nvCxnSpPr>
        <p:spPr>
          <a:xfrm>
            <a:off x="4403573" y="5503167"/>
            <a:ext cx="1347538" cy="52235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9" name="Straight Connector 19">
            <a:extLst>
              <a:ext uri="{FF2B5EF4-FFF2-40B4-BE49-F238E27FC236}">
                <a16:creationId xmlns:a16="http://schemas.microsoft.com/office/drawing/2014/main" id="{BF5DD806-CE0C-839E-EDA8-38C147EDEBAF}"/>
              </a:ext>
            </a:extLst>
          </p:cNvPr>
          <p:cNvCxnSpPr>
            <a:cxnSpLocks/>
            <a:stCxn id="21" idx="3"/>
            <a:endCxn id="17" idx="1"/>
          </p:cNvCxnSpPr>
          <p:nvPr/>
        </p:nvCxnSpPr>
        <p:spPr>
          <a:xfrm>
            <a:off x="6561716" y="4877751"/>
            <a:ext cx="1458055" cy="401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0" name="Straight Connector 25">
            <a:extLst>
              <a:ext uri="{FF2B5EF4-FFF2-40B4-BE49-F238E27FC236}">
                <a16:creationId xmlns:a16="http://schemas.microsoft.com/office/drawing/2014/main" id="{F6A8C8C8-27AA-F50D-DC74-D97BE6B80DE2}"/>
              </a:ext>
            </a:extLst>
          </p:cNvPr>
          <p:cNvCxnSpPr>
            <a:cxnSpLocks/>
            <a:stCxn id="16" idx="3"/>
            <a:endCxn id="17" idx="2"/>
          </p:cNvCxnSpPr>
          <p:nvPr/>
        </p:nvCxnSpPr>
        <p:spPr>
          <a:xfrm flipV="1">
            <a:off x="6327794" y="5503167"/>
            <a:ext cx="1980319" cy="52235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1" name="Picture 33">
            <a:extLst>
              <a:ext uri="{FF2B5EF4-FFF2-40B4-BE49-F238E27FC236}">
                <a16:creationId xmlns:a16="http://schemas.microsoft.com/office/drawing/2014/main" id="{6A64769E-332B-CE0C-1576-4372EF089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5033" y="4654090"/>
            <a:ext cx="576683" cy="447322"/>
          </a:xfrm>
          <a:prstGeom prst="rect">
            <a:avLst/>
          </a:prstGeom>
        </p:spPr>
      </p:pic>
      <p:cxnSp>
        <p:nvCxnSpPr>
          <p:cNvPr id="22" name="Straight Connector 36">
            <a:extLst>
              <a:ext uri="{FF2B5EF4-FFF2-40B4-BE49-F238E27FC236}">
                <a16:creationId xmlns:a16="http://schemas.microsoft.com/office/drawing/2014/main" id="{3EE34A3B-EE5E-7A8A-9164-675D088B1155}"/>
              </a:ext>
            </a:extLst>
          </p:cNvPr>
          <p:cNvCxnSpPr>
            <a:cxnSpLocks/>
            <a:stCxn id="23" idx="3"/>
            <a:endCxn id="21" idx="1"/>
          </p:cNvCxnSpPr>
          <p:nvPr/>
        </p:nvCxnSpPr>
        <p:spPr>
          <a:xfrm flipV="1">
            <a:off x="4691914" y="4877751"/>
            <a:ext cx="1293119" cy="401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3" name="Picture 13">
            <a:extLst>
              <a:ext uri="{FF2B5EF4-FFF2-40B4-BE49-F238E27FC236}">
                <a16:creationId xmlns:a16="http://schemas.microsoft.com/office/drawing/2014/main" id="{E4171994-154D-54DD-679C-B4146945E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5231" y="5055844"/>
            <a:ext cx="576683" cy="447322"/>
          </a:xfrm>
          <a:prstGeom prst="rect">
            <a:avLst/>
          </a:prstGeom>
        </p:spPr>
      </p:pic>
      <p:sp>
        <p:nvSpPr>
          <p:cNvPr id="11" name="文本框 10">
            <a:extLst>
              <a:ext uri="{FF2B5EF4-FFF2-40B4-BE49-F238E27FC236}">
                <a16:creationId xmlns:a16="http://schemas.microsoft.com/office/drawing/2014/main" id="{FF7CA534-79E2-8A36-4F0B-979BB6C2414C}"/>
              </a:ext>
            </a:extLst>
          </p:cNvPr>
          <p:cNvSpPr txBox="1"/>
          <p:nvPr/>
        </p:nvSpPr>
        <p:spPr>
          <a:xfrm>
            <a:off x="4190063" y="4665230"/>
            <a:ext cx="32573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S</a:t>
            </a:r>
            <a:endParaRPr lang="zh-CN" altLang="en-US" sz="2400" dirty="0" err="1">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FE707875-4D97-F51C-185F-E63AC6B59BFA}"/>
              </a:ext>
            </a:extLst>
          </p:cNvPr>
          <p:cNvSpPr txBox="1"/>
          <p:nvPr/>
        </p:nvSpPr>
        <p:spPr>
          <a:xfrm>
            <a:off x="5955161" y="4210503"/>
            <a:ext cx="36260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A</a:t>
            </a:r>
            <a:endParaRPr lang="zh-CN" altLang="en-US" sz="2400" dirty="0" err="1">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073AEDA1-AE34-085D-63E0-CC943783079C}"/>
              </a:ext>
            </a:extLst>
          </p:cNvPr>
          <p:cNvSpPr txBox="1"/>
          <p:nvPr/>
        </p:nvSpPr>
        <p:spPr>
          <a:xfrm>
            <a:off x="5837694" y="5413754"/>
            <a:ext cx="351378"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B</a:t>
            </a:r>
            <a:endParaRPr lang="zh-CN" altLang="en-US" sz="2400" dirty="0" err="1">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262AEB94-F1AD-0BDA-806D-357EC87C80C1}"/>
              </a:ext>
            </a:extLst>
          </p:cNvPr>
          <p:cNvSpPr txBox="1"/>
          <p:nvPr/>
        </p:nvSpPr>
        <p:spPr>
          <a:xfrm>
            <a:off x="8091678" y="4658734"/>
            <a:ext cx="37382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D</a:t>
            </a:r>
            <a:endParaRPr lang="zh-CN" altLang="en-US" sz="2400" dirty="0" err="1">
              <a:latin typeface="Calibri" panose="020F0502020204030204" pitchFamily="34" charset="0"/>
              <a:cs typeface="Calibri" panose="020F0502020204030204" pitchFamily="34" charset="0"/>
            </a:endParaRPr>
          </a:p>
        </p:txBody>
      </p:sp>
      <p:sp>
        <p:nvSpPr>
          <p:cNvPr id="28" name="闪电形 27">
            <a:extLst>
              <a:ext uri="{FF2B5EF4-FFF2-40B4-BE49-F238E27FC236}">
                <a16:creationId xmlns:a16="http://schemas.microsoft.com/office/drawing/2014/main" id="{663EC07A-A856-6319-7A30-C8388ADA2C94}"/>
              </a:ext>
            </a:extLst>
          </p:cNvPr>
          <p:cNvSpPr/>
          <p:nvPr/>
        </p:nvSpPr>
        <p:spPr>
          <a:xfrm>
            <a:off x="4090320" y="4321702"/>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rgbClr val="FF0000"/>
              </a:solidFill>
              <a:latin typeface="Calibri" panose="020F0502020204030204" pitchFamily="34" charset="0"/>
              <a:cs typeface="Calibri" panose="020F0502020204030204" pitchFamily="34" charset="0"/>
            </a:endParaRPr>
          </a:p>
        </p:txBody>
      </p:sp>
      <p:sp>
        <p:nvSpPr>
          <p:cNvPr id="37" name="闪电形 36">
            <a:extLst>
              <a:ext uri="{FF2B5EF4-FFF2-40B4-BE49-F238E27FC236}">
                <a16:creationId xmlns:a16="http://schemas.microsoft.com/office/drawing/2014/main" id="{10AF636B-3F9F-D369-F566-EDB7920E51D9}"/>
              </a:ext>
            </a:extLst>
          </p:cNvPr>
          <p:cNvSpPr/>
          <p:nvPr/>
        </p:nvSpPr>
        <p:spPr>
          <a:xfrm rot="279492">
            <a:off x="8097153" y="4373437"/>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rgbClr val="FF0000"/>
              </a:solidFill>
              <a:latin typeface="Calibri" panose="020F0502020204030204" pitchFamily="34" charset="0"/>
              <a:cs typeface="Calibri" panose="020F0502020204030204" pitchFamily="34" charset="0"/>
            </a:endParaRPr>
          </a:p>
        </p:txBody>
      </p:sp>
      <p:grpSp>
        <p:nvGrpSpPr>
          <p:cNvPr id="38" name="组合 37">
            <a:extLst>
              <a:ext uri="{FF2B5EF4-FFF2-40B4-BE49-F238E27FC236}">
                <a16:creationId xmlns:a16="http://schemas.microsoft.com/office/drawing/2014/main" id="{13AF8560-401F-52C2-06C4-E28EBD5708D1}"/>
              </a:ext>
            </a:extLst>
          </p:cNvPr>
          <p:cNvGrpSpPr/>
          <p:nvPr/>
        </p:nvGrpSpPr>
        <p:grpSpPr>
          <a:xfrm>
            <a:off x="4161468" y="5267370"/>
            <a:ext cx="484208" cy="381894"/>
            <a:chOff x="7564299" y="5973731"/>
            <a:chExt cx="484208" cy="381894"/>
          </a:xfrm>
        </p:grpSpPr>
        <p:sp>
          <p:nvSpPr>
            <p:cNvPr id="39" name="矩形: 圆角 38">
              <a:extLst>
                <a:ext uri="{FF2B5EF4-FFF2-40B4-BE49-F238E27FC236}">
                  <a16:creationId xmlns:a16="http://schemas.microsoft.com/office/drawing/2014/main" id="{7318531E-5401-06F2-A3B5-1F14230AA42B}"/>
                </a:ext>
              </a:extLst>
            </p:cNvPr>
            <p:cNvSpPr/>
            <p:nvPr/>
          </p:nvSpPr>
          <p:spPr>
            <a:xfrm>
              <a:off x="7568031" y="5973731"/>
              <a:ext cx="480476"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1E7DCE2-A1B2-752C-E3E1-E201394342D6}"/>
                    </a:ext>
                  </a:extLst>
                </p:cNvPr>
                <p:cNvSpPr txBox="1"/>
                <p:nvPr/>
              </p:nvSpPr>
              <p:spPr>
                <a:xfrm>
                  <a:off x="7564299" y="5984611"/>
                  <a:ext cx="472453" cy="369332"/>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a:t>
                  </a:r>
                  <a14:m>
                    <m:oMath xmlns:m="http://schemas.openxmlformats.org/officeDocument/2006/math">
                      <m:r>
                        <a:rPr lang="en-US" altLang="zh-CN" b="1" smtClean="0">
                          <a:latin typeface="Cambria Math" panose="02040503050406030204" pitchFamily="18" charset="0"/>
                        </a:rPr>
                        <m:t>∅</m:t>
                      </m:r>
                    </m:oMath>
                  </a14:m>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40" name="文本框 39">
                  <a:extLst>
                    <a:ext uri="{FF2B5EF4-FFF2-40B4-BE49-F238E27FC236}">
                      <a16:creationId xmlns:a16="http://schemas.microsoft.com/office/drawing/2014/main" id="{31E7DCE2-A1B2-752C-E3E1-E201394342D6}"/>
                    </a:ext>
                  </a:extLst>
                </p:cNvPr>
                <p:cNvSpPr txBox="1">
                  <a:spLocks noRot="1" noChangeAspect="1" noMove="1" noResize="1" noEditPoints="1" noAdjustHandles="1" noChangeArrowheads="1" noChangeShapeType="1" noTextEdit="1"/>
                </p:cNvSpPr>
                <p:nvPr/>
              </p:nvSpPr>
              <p:spPr>
                <a:xfrm>
                  <a:off x="7564299" y="5984611"/>
                  <a:ext cx="472453" cy="369332"/>
                </a:xfrm>
                <a:prstGeom prst="rect">
                  <a:avLst/>
                </a:prstGeom>
                <a:blipFill>
                  <a:blip r:embed="rId4"/>
                  <a:stretch>
                    <a:fillRect l="-10256" t="-8197" r="-10256" b="-24590"/>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5A1C9667-9741-151C-95B4-B842DA83213F}"/>
              </a:ext>
            </a:extLst>
          </p:cNvPr>
          <p:cNvGrpSpPr/>
          <p:nvPr/>
        </p:nvGrpSpPr>
        <p:grpSpPr>
          <a:xfrm>
            <a:off x="6280180" y="4560379"/>
            <a:ext cx="484208" cy="381894"/>
            <a:chOff x="7564299" y="5973731"/>
            <a:chExt cx="484208" cy="381894"/>
          </a:xfrm>
        </p:grpSpPr>
        <p:sp>
          <p:nvSpPr>
            <p:cNvPr id="42" name="矩形: 圆角 41">
              <a:extLst>
                <a:ext uri="{FF2B5EF4-FFF2-40B4-BE49-F238E27FC236}">
                  <a16:creationId xmlns:a16="http://schemas.microsoft.com/office/drawing/2014/main" id="{CD7A652D-ECD9-3E5F-8B4B-B0616B4367E8}"/>
                </a:ext>
              </a:extLst>
            </p:cNvPr>
            <p:cNvSpPr/>
            <p:nvPr/>
          </p:nvSpPr>
          <p:spPr>
            <a:xfrm>
              <a:off x="7568031" y="5973731"/>
              <a:ext cx="480476"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F1323E5-7F6B-05FC-22CE-798FF39A2030}"/>
                    </a:ext>
                  </a:extLst>
                </p:cNvPr>
                <p:cNvSpPr txBox="1"/>
                <p:nvPr/>
              </p:nvSpPr>
              <p:spPr>
                <a:xfrm>
                  <a:off x="7564299" y="5984611"/>
                  <a:ext cx="472453" cy="369332"/>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a:t>
                  </a:r>
                  <a14:m>
                    <m:oMath xmlns:m="http://schemas.openxmlformats.org/officeDocument/2006/math">
                      <m:r>
                        <a:rPr lang="en-US" altLang="zh-CN" b="1" smtClean="0">
                          <a:latin typeface="Cambria Math" panose="02040503050406030204" pitchFamily="18" charset="0"/>
                        </a:rPr>
                        <m:t>∅</m:t>
                      </m:r>
                    </m:oMath>
                  </a14:m>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43" name="文本框 42">
                  <a:extLst>
                    <a:ext uri="{FF2B5EF4-FFF2-40B4-BE49-F238E27FC236}">
                      <a16:creationId xmlns:a16="http://schemas.microsoft.com/office/drawing/2014/main" id="{8F1323E5-7F6B-05FC-22CE-798FF39A2030}"/>
                    </a:ext>
                  </a:extLst>
                </p:cNvPr>
                <p:cNvSpPr txBox="1">
                  <a:spLocks noRot="1" noChangeAspect="1" noMove="1" noResize="1" noEditPoints="1" noAdjustHandles="1" noChangeArrowheads="1" noChangeShapeType="1" noTextEdit="1"/>
                </p:cNvSpPr>
                <p:nvPr/>
              </p:nvSpPr>
              <p:spPr>
                <a:xfrm>
                  <a:off x="7564299" y="5984611"/>
                  <a:ext cx="472453" cy="369332"/>
                </a:xfrm>
                <a:prstGeom prst="rect">
                  <a:avLst/>
                </a:prstGeom>
                <a:blipFill>
                  <a:blip r:embed="rId5"/>
                  <a:stretch>
                    <a:fillRect l="-10256" t="-10000" r="-10256" b="-26667"/>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C6FB780F-6680-553F-9F7C-F9BFAB332EC6}"/>
              </a:ext>
            </a:extLst>
          </p:cNvPr>
          <p:cNvGrpSpPr/>
          <p:nvPr/>
        </p:nvGrpSpPr>
        <p:grpSpPr>
          <a:xfrm>
            <a:off x="5925966" y="5932676"/>
            <a:ext cx="484208" cy="381894"/>
            <a:chOff x="7564299" y="5973731"/>
            <a:chExt cx="484208" cy="381894"/>
          </a:xfrm>
        </p:grpSpPr>
        <p:sp>
          <p:nvSpPr>
            <p:cNvPr id="45" name="矩形: 圆角 44">
              <a:extLst>
                <a:ext uri="{FF2B5EF4-FFF2-40B4-BE49-F238E27FC236}">
                  <a16:creationId xmlns:a16="http://schemas.microsoft.com/office/drawing/2014/main" id="{B7C5CC0B-2038-9BE1-B189-B7A49DFC9147}"/>
                </a:ext>
              </a:extLst>
            </p:cNvPr>
            <p:cNvSpPr/>
            <p:nvPr/>
          </p:nvSpPr>
          <p:spPr>
            <a:xfrm>
              <a:off x="7568031" y="5973731"/>
              <a:ext cx="480476"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AEAD801-F93A-FB1B-E299-3CD50987A61F}"/>
                    </a:ext>
                  </a:extLst>
                </p:cNvPr>
                <p:cNvSpPr txBox="1"/>
                <p:nvPr/>
              </p:nvSpPr>
              <p:spPr>
                <a:xfrm>
                  <a:off x="7564299" y="5984611"/>
                  <a:ext cx="472453" cy="369332"/>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a:t>
                  </a:r>
                  <a14:m>
                    <m:oMath xmlns:m="http://schemas.openxmlformats.org/officeDocument/2006/math">
                      <m:r>
                        <a:rPr lang="en-US" altLang="zh-CN" b="1" smtClean="0">
                          <a:latin typeface="Cambria Math" panose="02040503050406030204" pitchFamily="18" charset="0"/>
                        </a:rPr>
                        <m:t>∅</m:t>
                      </m:r>
                    </m:oMath>
                  </a14:m>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46" name="文本框 45">
                  <a:extLst>
                    <a:ext uri="{FF2B5EF4-FFF2-40B4-BE49-F238E27FC236}">
                      <a16:creationId xmlns:a16="http://schemas.microsoft.com/office/drawing/2014/main" id="{7AEAD801-F93A-FB1B-E299-3CD50987A61F}"/>
                    </a:ext>
                  </a:extLst>
                </p:cNvPr>
                <p:cNvSpPr txBox="1">
                  <a:spLocks noRot="1" noChangeAspect="1" noMove="1" noResize="1" noEditPoints="1" noAdjustHandles="1" noChangeArrowheads="1" noChangeShapeType="1" noTextEdit="1"/>
                </p:cNvSpPr>
                <p:nvPr/>
              </p:nvSpPr>
              <p:spPr>
                <a:xfrm>
                  <a:off x="7564299" y="5984611"/>
                  <a:ext cx="472453" cy="369332"/>
                </a:xfrm>
                <a:prstGeom prst="rect">
                  <a:avLst/>
                </a:prstGeom>
                <a:blipFill>
                  <a:blip r:embed="rId6"/>
                  <a:stretch>
                    <a:fillRect l="-10256" t="-9836" r="-10256" b="-24590"/>
                  </a:stretch>
                </a:blipFill>
              </p:spPr>
              <p:txBody>
                <a:bodyPr/>
                <a:lstStyle/>
                <a:p>
                  <a:r>
                    <a:rPr lang="en-US">
                      <a:noFill/>
                    </a:rPr>
                    <a:t> </a:t>
                  </a:r>
                </a:p>
              </p:txBody>
            </p:sp>
          </mc:Fallback>
        </mc:AlternateContent>
      </p:grpSp>
      <p:sp>
        <p:nvSpPr>
          <p:cNvPr id="47" name="文本框 46">
            <a:extLst>
              <a:ext uri="{FF2B5EF4-FFF2-40B4-BE49-F238E27FC236}">
                <a16:creationId xmlns:a16="http://schemas.microsoft.com/office/drawing/2014/main" id="{BB019C8D-2C78-88A1-8C53-6C63396881EB}"/>
              </a:ext>
            </a:extLst>
          </p:cNvPr>
          <p:cNvSpPr txBox="1"/>
          <p:nvPr/>
        </p:nvSpPr>
        <p:spPr>
          <a:xfrm>
            <a:off x="7977580" y="5693116"/>
            <a:ext cx="3345835" cy="830997"/>
          </a:xfrm>
          <a:prstGeom prst="rect">
            <a:avLst/>
          </a:prstGeom>
          <a:noFill/>
        </p:spPr>
        <p:txBody>
          <a:bodyPr wrap="square" rtlCol="0">
            <a:spAutoFit/>
          </a:bodyPr>
          <a:lstStyle/>
          <a:p>
            <a:r>
              <a:rPr lang="en-US" altLang="zh-CN" sz="2400" dirty="0">
                <a:solidFill>
                  <a:srgbClr val="FF0000"/>
                </a:solidFill>
                <a:latin typeface="Calibri" panose="020F0502020204030204" pitchFamily="34" charset="0"/>
                <a:cs typeface="Calibri" panose="020F0502020204030204" pitchFamily="34" charset="0"/>
              </a:rPr>
              <a:t>D doesn’t redistribute the route to BGP process</a:t>
            </a:r>
            <a:endParaRPr lang="zh-CN" altLang="en-US" sz="2400" dirty="0" err="1">
              <a:solidFill>
                <a:srgbClr val="FF0000"/>
              </a:solidFill>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16113085-B910-B30D-A2A9-8D1839F0DB16}"/>
              </a:ext>
            </a:extLst>
          </p:cNvPr>
          <p:cNvSpPr txBox="1"/>
          <p:nvPr/>
        </p:nvSpPr>
        <p:spPr>
          <a:xfrm>
            <a:off x="1910613" y="4899652"/>
            <a:ext cx="2225532" cy="830997"/>
          </a:xfrm>
          <a:prstGeom prst="rect">
            <a:avLst/>
          </a:prstGeom>
          <a:noFill/>
        </p:spPr>
        <p:txBody>
          <a:bodyPr wrap="square" rtlCol="0">
            <a:spAutoFit/>
          </a:bodyPr>
          <a:lstStyle/>
          <a:p>
            <a:r>
              <a:rPr lang="en-US" altLang="zh-CN" sz="2400" dirty="0">
                <a:solidFill>
                  <a:srgbClr val="FF0000"/>
                </a:solidFill>
                <a:latin typeface="Calibri" panose="020F0502020204030204" pitchFamily="34" charset="0"/>
                <a:cs typeface="Calibri" panose="020F0502020204030204" pitchFamily="34" charset="0"/>
              </a:rPr>
              <a:t>S drops routes from A and B</a:t>
            </a:r>
            <a:endParaRPr lang="zh-CN" altLang="en-US" sz="2400" dirty="0" err="1">
              <a:solidFill>
                <a:srgbClr val="FF00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A8A07CC-FAAE-9263-F29C-99945A8E8775}"/>
                  </a:ext>
                </a:extLst>
              </p:cNvPr>
              <p:cNvSpPr txBox="1"/>
              <p:nvPr/>
            </p:nvSpPr>
            <p:spPr>
              <a:xfrm>
                <a:off x="5189236" y="3266244"/>
                <a:ext cx="8420850" cy="954107"/>
              </a:xfrm>
              <a:prstGeom prst="rect">
                <a:avLst/>
              </a:prstGeom>
              <a:noFill/>
            </p:spPr>
            <p:txBody>
              <a:bodyPr wrap="square" rtlCol="0">
                <a:spAutoFit/>
              </a:bodyPr>
              <a:lstStyle/>
              <a:p>
                <a:pPr algn="l"/>
                <a:r>
                  <a:rPr lang="en-US" altLang="zh-CN" sz="2800" b="1" dirty="0">
                    <a:latin typeface="Calibri" panose="020F0502020204030204" pitchFamily="34" charset="0"/>
                    <a:cs typeface="Calibri" panose="020F0502020204030204" pitchFamily="34" charset="0"/>
                  </a:rPr>
                  <a:t>Property: </a:t>
                </a:r>
                <a:r>
                  <a:rPr lang="en-US" altLang="zh-CN" sz="2800" dirty="0">
                    <a:latin typeface="Calibri" panose="020F0502020204030204" pitchFamily="34" charset="0"/>
                    <a:cs typeface="Calibri" panose="020F0502020204030204" pitchFamily="34" charset="0"/>
                  </a:rPr>
                  <a:t>S-*-D</a:t>
                </a:r>
              </a:p>
              <a:p>
                <a:r>
                  <a:rPr lang="en-US" altLang="zh-CN" sz="2800" b="1" dirty="0">
                    <a:latin typeface="Calibri" panose="020F0502020204030204" pitchFamily="34" charset="0"/>
                    <a:cs typeface="Calibri" panose="020F0502020204030204" pitchFamily="34" charset="0"/>
                  </a:rPr>
                  <a:t>Reality:</a:t>
                </a:r>
                <a:r>
                  <a:rPr lang="en-US" altLang="zh-CN" sz="2800" dirty="0">
                    <a:latin typeface="Calibri" panose="020F0502020204030204" pitchFamily="34" charset="0"/>
                    <a:cs typeface="Calibri" panose="020F0502020204030204" pitchFamily="34" charset="0"/>
                  </a:rPr>
                  <a:t> There is </a:t>
                </a:r>
                <a:r>
                  <a:rPr lang="en-US" altLang="zh-CN" sz="2800" dirty="0">
                    <a:solidFill>
                      <a:srgbClr val="FF0000"/>
                    </a:solidFill>
                    <a:latin typeface="Calibri" panose="020F0502020204030204" pitchFamily="34" charset="0"/>
                    <a:cs typeface="Calibri" panose="020F0502020204030204" pitchFamily="34" charset="0"/>
                  </a:rPr>
                  <a:t>no path (</a:t>
                </a:r>
                <a14:m>
                  <m:oMath xmlns:m="http://schemas.openxmlformats.org/officeDocument/2006/math">
                    <m:r>
                      <a:rPr lang="en-US" altLang="zh-CN" sz="2800" b="1">
                        <a:solidFill>
                          <a:srgbClr val="FF0000"/>
                        </a:solidFill>
                        <a:latin typeface="Cambria Math" panose="02040503050406030204" pitchFamily="18" charset="0"/>
                      </a:rPr>
                      <m:t>∅</m:t>
                    </m:r>
                  </m:oMath>
                </a14:m>
                <a:r>
                  <a:rPr lang="en-US" altLang="zh-CN" sz="2800" dirty="0">
                    <a:solidFill>
                      <a:srgbClr val="FF0000"/>
                    </a:solidFill>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from S to D		</a:t>
                </a:r>
                <a:endParaRPr lang="zh-CN" altLang="en-US" sz="2800" dirty="0">
                  <a:latin typeface="Calibri" panose="020F0502020204030204" pitchFamily="34" charset="0"/>
                  <a:cs typeface="Calibri" panose="020F0502020204030204" pitchFamily="34" charset="0"/>
                </a:endParaRPr>
              </a:p>
            </p:txBody>
          </p:sp>
        </mc:Choice>
        <mc:Fallback xmlns="">
          <p:sp>
            <p:nvSpPr>
              <p:cNvPr id="5" name="文本框 4">
                <a:extLst>
                  <a:ext uri="{FF2B5EF4-FFF2-40B4-BE49-F238E27FC236}">
                    <a16:creationId xmlns:a16="http://schemas.microsoft.com/office/drawing/2014/main" id="{AA8A07CC-FAAE-9263-F29C-99945A8E8775}"/>
                  </a:ext>
                </a:extLst>
              </p:cNvPr>
              <p:cNvSpPr txBox="1">
                <a:spLocks noRot="1" noChangeAspect="1" noMove="1" noResize="1" noEditPoints="1" noAdjustHandles="1" noChangeArrowheads="1" noChangeShapeType="1" noTextEdit="1"/>
              </p:cNvSpPr>
              <p:nvPr/>
            </p:nvSpPr>
            <p:spPr>
              <a:xfrm>
                <a:off x="5189236" y="3266244"/>
                <a:ext cx="8420850" cy="954107"/>
              </a:xfrm>
              <a:prstGeom prst="rect">
                <a:avLst/>
              </a:prstGeom>
              <a:blipFill>
                <a:blip r:embed="rId7"/>
                <a:stretch>
                  <a:fillRect l="-1447" t="-6410" b="-17949"/>
                </a:stretch>
              </a:blipFill>
            </p:spPr>
            <p:txBody>
              <a:bodyPr/>
              <a:lstStyle/>
              <a:p>
                <a:r>
                  <a:rPr lang="en-US">
                    <a:noFill/>
                  </a:rPr>
                  <a:t> </a:t>
                </a:r>
              </a:p>
            </p:txBody>
          </p:sp>
        </mc:Fallback>
      </mc:AlternateContent>
      <p:grpSp>
        <p:nvGrpSpPr>
          <p:cNvPr id="30" name="组合 29">
            <a:extLst>
              <a:ext uri="{FF2B5EF4-FFF2-40B4-BE49-F238E27FC236}">
                <a16:creationId xmlns:a16="http://schemas.microsoft.com/office/drawing/2014/main" id="{C171737E-8474-A493-1CB9-5C8805734B37}"/>
              </a:ext>
            </a:extLst>
          </p:cNvPr>
          <p:cNvGrpSpPr/>
          <p:nvPr/>
        </p:nvGrpSpPr>
        <p:grpSpPr>
          <a:xfrm>
            <a:off x="7971313" y="5216340"/>
            <a:ext cx="598765" cy="657211"/>
            <a:chOff x="7564299" y="5973731"/>
            <a:chExt cx="472453" cy="657211"/>
          </a:xfrm>
        </p:grpSpPr>
        <p:sp>
          <p:nvSpPr>
            <p:cNvPr id="31" name="矩形: 圆角 30">
              <a:extLst>
                <a:ext uri="{FF2B5EF4-FFF2-40B4-BE49-F238E27FC236}">
                  <a16:creationId xmlns:a16="http://schemas.microsoft.com/office/drawing/2014/main" id="{60D26767-156C-A309-E1BD-9D31401C4F22}"/>
                </a:ext>
              </a:extLst>
            </p:cNvPr>
            <p:cNvSpPr/>
            <p:nvPr/>
          </p:nvSpPr>
          <p:spPr>
            <a:xfrm>
              <a:off x="7568031" y="5973731"/>
              <a:ext cx="437711"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32" name="文本框 31">
              <a:extLst>
                <a:ext uri="{FF2B5EF4-FFF2-40B4-BE49-F238E27FC236}">
                  <a16:creationId xmlns:a16="http://schemas.microsoft.com/office/drawing/2014/main" id="{95A5ECE9-4135-8972-B706-8122C85D2F24}"/>
                </a:ext>
              </a:extLst>
            </p:cNvPr>
            <p:cNvSpPr txBox="1"/>
            <p:nvPr/>
          </p:nvSpPr>
          <p:spPr>
            <a:xfrm>
              <a:off x="7564299" y="5984611"/>
              <a:ext cx="472453" cy="646331"/>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([D])</a:t>
              </a:r>
              <a:endParaRPr lang="zh-CN" altLang="en-US" b="1" dirty="0" err="1">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9120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47"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090E1F-5053-5777-9B60-6F95E1E20084}"/>
              </a:ext>
            </a:extLst>
          </p:cNvPr>
          <p:cNvSpPr>
            <a:spLocks noGrp="1"/>
          </p:cNvSpPr>
          <p:nvPr>
            <p:ph type="title"/>
          </p:nvPr>
        </p:nvSpPr>
        <p:spPr/>
        <p:txBody>
          <a:bodyPr/>
          <a:lstStyle/>
          <a:p>
            <a:r>
              <a:rPr lang="en-US" altLang="zh-CN" dirty="0"/>
              <a:t>What</a:t>
            </a:r>
            <a:r>
              <a:rPr lang="zh-CN" altLang="en-US" dirty="0"/>
              <a:t> </a:t>
            </a:r>
            <a:r>
              <a:rPr lang="en-US" altLang="zh-CN" dirty="0"/>
              <a:t>Batfish</a:t>
            </a:r>
            <a:r>
              <a:rPr lang="zh-CN" altLang="en-US" dirty="0"/>
              <a:t> </a:t>
            </a:r>
            <a:r>
              <a:rPr lang="en-US" altLang="zh-CN" dirty="0"/>
              <a:t>Tells</a:t>
            </a:r>
            <a:r>
              <a:rPr lang="zh-CN" altLang="en-US" dirty="0"/>
              <a:t> </a:t>
            </a:r>
            <a:r>
              <a:rPr lang="en-US" altLang="zh-CN" dirty="0"/>
              <a:t>Us:</a:t>
            </a:r>
            <a:endParaRPr lang="zh-CN" altLang="en-US" dirty="0"/>
          </a:p>
        </p:txBody>
      </p:sp>
      <p:sp>
        <p:nvSpPr>
          <p:cNvPr id="3" name="内容占位符 2">
            <a:extLst>
              <a:ext uri="{FF2B5EF4-FFF2-40B4-BE49-F238E27FC236}">
                <a16:creationId xmlns:a16="http://schemas.microsoft.com/office/drawing/2014/main" id="{43101538-8853-CEB5-6475-93CDF17393F1}"/>
              </a:ext>
            </a:extLst>
          </p:cNvPr>
          <p:cNvSpPr>
            <a:spLocks noGrp="1"/>
          </p:cNvSpPr>
          <p:nvPr>
            <p:ph idx="1"/>
          </p:nvPr>
        </p:nvSpPr>
        <p:spPr/>
        <p:txBody>
          <a:bodyPr/>
          <a:lstStyle/>
          <a:p>
            <a:pPr marL="0" indent="0">
              <a:buNone/>
            </a:pPr>
            <a:endParaRPr lang="en-US" altLang="zh-CN" dirty="0"/>
          </a:p>
        </p:txBody>
      </p:sp>
      <p:sp>
        <p:nvSpPr>
          <p:cNvPr id="4" name="灯片编号占位符 3">
            <a:extLst>
              <a:ext uri="{FF2B5EF4-FFF2-40B4-BE49-F238E27FC236}">
                <a16:creationId xmlns:a16="http://schemas.microsoft.com/office/drawing/2014/main" id="{57F27F41-217D-0E46-67A1-CBED8FC620D2}"/>
              </a:ext>
            </a:extLst>
          </p:cNvPr>
          <p:cNvSpPr>
            <a:spLocks noGrp="1"/>
          </p:cNvSpPr>
          <p:nvPr>
            <p:ph type="sldNum" sz="quarter" idx="12"/>
          </p:nvPr>
        </p:nvSpPr>
        <p:spPr/>
        <p:txBody>
          <a:bodyPr/>
          <a:lstStyle/>
          <a:p>
            <a:fld id="{17AF526B-B395-4D91-A33A-6B7064D12B60}" type="slidenum">
              <a:rPr lang="zh-CN" altLang="en-US" smtClean="0"/>
              <a:t>27</a:t>
            </a:fld>
            <a:endParaRPr lang="zh-CN" altLang="en-US"/>
          </a:p>
        </p:txBody>
      </p:sp>
      <p:grpSp>
        <p:nvGrpSpPr>
          <p:cNvPr id="18" name="组合 17">
            <a:extLst>
              <a:ext uri="{FF2B5EF4-FFF2-40B4-BE49-F238E27FC236}">
                <a16:creationId xmlns:a16="http://schemas.microsoft.com/office/drawing/2014/main" id="{6DDB6880-46C3-FBD7-3AE6-F3DAB01A7854}"/>
              </a:ext>
            </a:extLst>
          </p:cNvPr>
          <p:cNvGrpSpPr/>
          <p:nvPr/>
        </p:nvGrpSpPr>
        <p:grpSpPr>
          <a:xfrm>
            <a:off x="951120" y="2121749"/>
            <a:ext cx="10402680" cy="3056452"/>
            <a:chOff x="409012" y="2505298"/>
            <a:chExt cx="10402680" cy="3056452"/>
          </a:xfrm>
        </p:grpSpPr>
        <p:sp>
          <p:nvSpPr>
            <p:cNvPr id="6" name="文本框 5">
              <a:extLst>
                <a:ext uri="{FF2B5EF4-FFF2-40B4-BE49-F238E27FC236}">
                  <a16:creationId xmlns:a16="http://schemas.microsoft.com/office/drawing/2014/main" id="{8ABFD797-BAB9-5F09-5A73-2564829622CB}"/>
                </a:ext>
              </a:extLst>
            </p:cNvPr>
            <p:cNvSpPr txBox="1"/>
            <p:nvPr/>
          </p:nvSpPr>
          <p:spPr>
            <a:xfrm>
              <a:off x="409012" y="2505298"/>
              <a:ext cx="4383588" cy="461665"/>
            </a:xfrm>
            <a:prstGeom prst="rect">
              <a:avLst/>
            </a:prstGeom>
            <a:solidFill>
              <a:schemeClr val="bg2">
                <a:lumMod val="90000"/>
              </a:schemeClr>
            </a:solidFill>
          </p:spPr>
          <p:txBody>
            <a:bodyPr wrap="square" rtlCol="0">
              <a:spAutoFit/>
            </a:bodyPr>
            <a:lstStyle/>
            <a:p>
              <a:pPr algn="ctr"/>
              <a:r>
                <a:rPr lang="en-US" altLang="zh-CN" sz="2400" b="1" dirty="0">
                  <a:latin typeface="Calibri" panose="020F0502020204030204" pitchFamily="34" charset="0"/>
                  <a:cs typeface="Calibri" panose="020F0502020204030204" pitchFamily="34" charset="0"/>
                </a:rPr>
                <a:t>Batfish (simulation-based tool)</a:t>
              </a:r>
              <a:endParaRPr lang="zh-CN" altLang="en-US" sz="2400" b="1" dirty="0" err="1">
                <a:latin typeface="Calibri" panose="020F0502020204030204" pitchFamily="34" charset="0"/>
                <a:cs typeface="Calibri" panose="020F0502020204030204" pitchFamily="34" charset="0"/>
              </a:endParaRPr>
            </a:p>
          </p:txBody>
        </p:sp>
        <p:grpSp>
          <p:nvGrpSpPr>
            <p:cNvPr id="17" name="组合 16">
              <a:extLst>
                <a:ext uri="{FF2B5EF4-FFF2-40B4-BE49-F238E27FC236}">
                  <a16:creationId xmlns:a16="http://schemas.microsoft.com/office/drawing/2014/main" id="{6B84C39C-0F4A-AA76-B816-ABE26A2C9F15}"/>
                </a:ext>
              </a:extLst>
            </p:cNvPr>
            <p:cNvGrpSpPr/>
            <p:nvPr/>
          </p:nvGrpSpPr>
          <p:grpSpPr>
            <a:xfrm>
              <a:off x="409012" y="2966963"/>
              <a:ext cx="10402680" cy="2594787"/>
              <a:chOff x="-646795" y="2804957"/>
              <a:chExt cx="10402680" cy="2594787"/>
            </a:xfrm>
          </p:grpSpPr>
          <p:pic>
            <p:nvPicPr>
              <p:cNvPr id="12" name="图片 11">
                <a:extLst>
                  <a:ext uri="{FF2B5EF4-FFF2-40B4-BE49-F238E27FC236}">
                    <a16:creationId xmlns:a16="http://schemas.microsoft.com/office/drawing/2014/main" id="{9EBCF110-48E0-2C29-B0AC-70F0D3925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95" y="2804957"/>
                <a:ext cx="10402680" cy="2594787"/>
              </a:xfrm>
              <a:prstGeom prst="rect">
                <a:avLst/>
              </a:prstGeom>
            </p:spPr>
          </p:pic>
          <p:sp>
            <p:nvSpPr>
              <p:cNvPr id="14" name="矩形 13">
                <a:extLst>
                  <a:ext uri="{FF2B5EF4-FFF2-40B4-BE49-F238E27FC236}">
                    <a16:creationId xmlns:a16="http://schemas.microsoft.com/office/drawing/2014/main" id="{C6FF45CE-8C7F-5F36-6B2D-04E4BCADA76D}"/>
                  </a:ext>
                </a:extLst>
              </p:cNvPr>
              <p:cNvSpPr/>
              <p:nvPr/>
            </p:nvSpPr>
            <p:spPr>
              <a:xfrm>
                <a:off x="-186521" y="4300647"/>
                <a:ext cx="7453931" cy="6893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0000"/>
                    </a:solidFill>
                    <a:latin typeface="Calibri" panose="020F0502020204030204" pitchFamily="34" charset="0"/>
                    <a:cs typeface="Calibri" panose="020F0502020204030204" pitchFamily="34" charset="0"/>
                  </a:rPr>
                  <a:t> 			The simulation result: no flow</a:t>
                </a:r>
                <a:endParaRPr lang="en-US" altLang="zh-CN" dirty="0">
                  <a:solidFill>
                    <a:srgbClr val="00B050"/>
                  </a:solidFill>
                  <a:latin typeface="Calibri" panose="020F0502020204030204" pitchFamily="34" charset="0"/>
                  <a:cs typeface="Calibri" panose="020F0502020204030204" pitchFamily="34" charset="0"/>
                </a:endParaRPr>
              </a:p>
              <a:p>
                <a:pPr algn="ctr"/>
                <a:endParaRPr lang="zh-CN" altLang="en-US" dirty="0">
                  <a:solidFill>
                    <a:srgbClr val="FF0000"/>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771000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090E1F-5053-5777-9B60-6F95E1E20084}"/>
              </a:ext>
            </a:extLst>
          </p:cNvPr>
          <p:cNvSpPr>
            <a:spLocks noGrp="1"/>
          </p:cNvSpPr>
          <p:nvPr>
            <p:ph type="title"/>
          </p:nvPr>
        </p:nvSpPr>
        <p:spPr/>
        <p:txBody>
          <a:bodyPr/>
          <a:lstStyle/>
          <a:p>
            <a:r>
              <a:rPr lang="en-US" altLang="zh-CN" dirty="0"/>
              <a:t>What</a:t>
            </a:r>
            <a:r>
              <a:rPr lang="zh-CN" altLang="en-US" dirty="0"/>
              <a:t> </a:t>
            </a:r>
            <a:r>
              <a:rPr lang="en-US" altLang="zh-CN" dirty="0"/>
              <a:t>Minesweeper</a:t>
            </a:r>
            <a:r>
              <a:rPr lang="zh-CN" altLang="en-US" dirty="0"/>
              <a:t> </a:t>
            </a:r>
            <a:r>
              <a:rPr lang="en-US" altLang="zh-CN" dirty="0"/>
              <a:t>Tells</a:t>
            </a:r>
            <a:r>
              <a:rPr lang="zh-CN" altLang="en-US" dirty="0"/>
              <a:t> </a:t>
            </a:r>
            <a:r>
              <a:rPr lang="en-US" altLang="zh-CN" dirty="0"/>
              <a:t>Us:</a:t>
            </a:r>
            <a:endParaRPr lang="zh-CN" altLang="en-US" dirty="0"/>
          </a:p>
        </p:txBody>
      </p:sp>
      <p:sp>
        <p:nvSpPr>
          <p:cNvPr id="3" name="内容占位符 2">
            <a:extLst>
              <a:ext uri="{FF2B5EF4-FFF2-40B4-BE49-F238E27FC236}">
                <a16:creationId xmlns:a16="http://schemas.microsoft.com/office/drawing/2014/main" id="{43101538-8853-CEB5-6475-93CDF17393F1}"/>
              </a:ext>
            </a:extLst>
          </p:cNvPr>
          <p:cNvSpPr>
            <a:spLocks noGrp="1"/>
          </p:cNvSpPr>
          <p:nvPr>
            <p:ph idx="1"/>
          </p:nvPr>
        </p:nvSpPr>
        <p:spPr/>
        <p:txBody>
          <a:bodyPr/>
          <a:lstStyle/>
          <a:p>
            <a:endParaRPr lang="en-US" altLang="zh-CN" dirty="0"/>
          </a:p>
        </p:txBody>
      </p:sp>
      <p:sp>
        <p:nvSpPr>
          <p:cNvPr id="4" name="灯片编号占位符 3">
            <a:extLst>
              <a:ext uri="{FF2B5EF4-FFF2-40B4-BE49-F238E27FC236}">
                <a16:creationId xmlns:a16="http://schemas.microsoft.com/office/drawing/2014/main" id="{57F27F41-217D-0E46-67A1-CBED8FC620D2}"/>
              </a:ext>
            </a:extLst>
          </p:cNvPr>
          <p:cNvSpPr>
            <a:spLocks noGrp="1"/>
          </p:cNvSpPr>
          <p:nvPr>
            <p:ph type="sldNum" sz="quarter" idx="12"/>
          </p:nvPr>
        </p:nvSpPr>
        <p:spPr/>
        <p:txBody>
          <a:bodyPr/>
          <a:lstStyle/>
          <a:p>
            <a:fld id="{17AF526B-B395-4D91-A33A-6B7064D12B60}" type="slidenum">
              <a:rPr lang="zh-CN" altLang="en-US" smtClean="0"/>
              <a:t>28</a:t>
            </a:fld>
            <a:endParaRPr lang="zh-CN" altLang="en-US"/>
          </a:p>
        </p:txBody>
      </p:sp>
      <p:pic>
        <p:nvPicPr>
          <p:cNvPr id="20" name="图片 19">
            <a:extLst>
              <a:ext uri="{FF2B5EF4-FFF2-40B4-BE49-F238E27FC236}">
                <a16:creationId xmlns:a16="http://schemas.microsoft.com/office/drawing/2014/main" id="{6DCE0B9E-6690-0BE1-D214-FDBCAFEBF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16" y="2561418"/>
            <a:ext cx="10831281" cy="228632"/>
          </a:xfrm>
          <a:prstGeom prst="rect">
            <a:avLst/>
          </a:prstGeom>
        </p:spPr>
      </p:pic>
      <p:pic>
        <p:nvPicPr>
          <p:cNvPr id="24" name="图片 23">
            <a:extLst>
              <a:ext uri="{FF2B5EF4-FFF2-40B4-BE49-F238E27FC236}">
                <a16:creationId xmlns:a16="http://schemas.microsoft.com/office/drawing/2014/main" id="{349DE891-D5F7-8F8C-3672-325334150ABF}"/>
              </a:ext>
            </a:extLst>
          </p:cNvPr>
          <p:cNvPicPr>
            <a:picLocks noChangeAspect="1"/>
          </p:cNvPicPr>
          <p:nvPr/>
        </p:nvPicPr>
        <p:blipFill rotWithShape="1">
          <a:blip r:embed="rId4">
            <a:extLst>
              <a:ext uri="{28A0092B-C50C-407E-A947-70E740481C1C}">
                <a14:useLocalDpi xmlns:a14="http://schemas.microsoft.com/office/drawing/2010/main" val="0"/>
              </a:ext>
            </a:extLst>
          </a:blip>
          <a:srcRect t="5990" r="39786" b="39389"/>
          <a:stretch/>
        </p:blipFill>
        <p:spPr>
          <a:xfrm>
            <a:off x="951416" y="2869975"/>
            <a:ext cx="7341326" cy="3225264"/>
          </a:xfrm>
          <a:prstGeom prst="rect">
            <a:avLst/>
          </a:prstGeom>
        </p:spPr>
      </p:pic>
      <p:sp>
        <p:nvSpPr>
          <p:cNvPr id="5" name="文本框 4">
            <a:extLst>
              <a:ext uri="{FF2B5EF4-FFF2-40B4-BE49-F238E27FC236}">
                <a16:creationId xmlns:a16="http://schemas.microsoft.com/office/drawing/2014/main" id="{DE3D6C5E-D666-B12A-B44B-EF56150D527C}"/>
              </a:ext>
            </a:extLst>
          </p:cNvPr>
          <p:cNvSpPr txBox="1"/>
          <p:nvPr/>
        </p:nvSpPr>
        <p:spPr>
          <a:xfrm>
            <a:off x="951416" y="2092180"/>
            <a:ext cx="4383588" cy="461665"/>
          </a:xfrm>
          <a:prstGeom prst="rect">
            <a:avLst/>
          </a:prstGeom>
          <a:solidFill>
            <a:schemeClr val="bg2">
              <a:lumMod val="90000"/>
            </a:schemeClr>
          </a:solidFill>
        </p:spPr>
        <p:txBody>
          <a:bodyPr wrap="square" rtlCol="0">
            <a:spAutoFit/>
          </a:bodyPr>
          <a:lstStyle/>
          <a:p>
            <a:pPr algn="ctr"/>
            <a:r>
              <a:rPr lang="en-US" altLang="zh-CN" sz="2400" b="1" dirty="0">
                <a:latin typeface="Calibri" panose="020F0502020204030204" pitchFamily="34" charset="0"/>
                <a:cs typeface="Calibri" panose="020F0502020204030204" pitchFamily="34" charset="0"/>
              </a:rPr>
              <a:t>Minesweeper (SMT-based tool)</a:t>
            </a:r>
            <a:endParaRPr lang="zh-CN" altLang="en-US" sz="2400" b="1" dirty="0" err="1">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978E7B1E-8B9D-B15C-DD0F-D716B57D3CE7}"/>
              </a:ext>
            </a:extLst>
          </p:cNvPr>
          <p:cNvPicPr>
            <a:picLocks noChangeAspect="1"/>
          </p:cNvPicPr>
          <p:nvPr/>
        </p:nvPicPr>
        <p:blipFill rotWithShape="1">
          <a:blip r:embed="rId4">
            <a:extLst>
              <a:ext uri="{28A0092B-C50C-407E-A947-70E740481C1C}">
                <a14:useLocalDpi xmlns:a14="http://schemas.microsoft.com/office/drawing/2010/main" val="0"/>
              </a:ext>
            </a:extLst>
          </a:blip>
          <a:srcRect t="75636" r="72304" b="8765"/>
          <a:stretch/>
        </p:blipFill>
        <p:spPr>
          <a:xfrm>
            <a:off x="8405958" y="2869975"/>
            <a:ext cx="3376738" cy="921103"/>
          </a:xfrm>
          <a:prstGeom prst="rect">
            <a:avLst/>
          </a:prstGeom>
        </p:spPr>
      </p:pic>
      <p:sp>
        <p:nvSpPr>
          <p:cNvPr id="15" name="矩形 14">
            <a:extLst>
              <a:ext uri="{FF2B5EF4-FFF2-40B4-BE49-F238E27FC236}">
                <a16:creationId xmlns:a16="http://schemas.microsoft.com/office/drawing/2014/main" id="{67199426-2BDB-4F08-3F4A-F8A4260A71D0}"/>
              </a:ext>
            </a:extLst>
          </p:cNvPr>
          <p:cNvSpPr/>
          <p:nvPr/>
        </p:nvSpPr>
        <p:spPr>
          <a:xfrm>
            <a:off x="1704698" y="3431996"/>
            <a:ext cx="6588043" cy="251595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0000"/>
                </a:solidFill>
                <a:latin typeface="Calibri" panose="020F0502020204030204" pitchFamily="34" charset="0"/>
                <a:cs typeface="Calibri" panose="020F0502020204030204" pitchFamily="34" charset="0"/>
              </a:rPr>
              <a:t>       The counter-example: no flow, no route</a:t>
            </a:r>
          </a:p>
          <a:p>
            <a:pPr algn="ctr"/>
            <a:endParaRPr lang="en-US" altLang="zh-CN"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505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对话气泡: 圆角矩形 106">
            <a:extLst>
              <a:ext uri="{FF2B5EF4-FFF2-40B4-BE49-F238E27FC236}">
                <a16:creationId xmlns:a16="http://schemas.microsoft.com/office/drawing/2014/main" id="{58D55F12-C7BA-D23E-A5AF-E95EDA4ACE2D}"/>
              </a:ext>
            </a:extLst>
          </p:cNvPr>
          <p:cNvSpPr/>
          <p:nvPr/>
        </p:nvSpPr>
        <p:spPr>
          <a:xfrm>
            <a:off x="606113" y="3243562"/>
            <a:ext cx="585621" cy="380862"/>
          </a:xfrm>
          <a:prstGeom prst="wedgeRoundRectCallout">
            <a:avLst>
              <a:gd name="adj1" fmla="val 66889"/>
              <a:gd name="adj2" fmla="val -96518"/>
              <a:gd name="adj3" fmla="val 16667"/>
            </a:avLst>
          </a:prstGeom>
          <a:solidFill>
            <a:schemeClr val="bg1"/>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800" dirty="0">
              <a:solidFill>
                <a:schemeClr val="tx1"/>
              </a:solidFill>
              <a:latin typeface="Calibri" panose="020F0502020204030204" pitchFamily="34" charset="0"/>
              <a:cs typeface="Calibri" panose="020F0502020204030204" pitchFamily="34" charset="0"/>
            </a:endParaRPr>
          </a:p>
        </p:txBody>
      </p:sp>
      <p:grpSp>
        <p:nvGrpSpPr>
          <p:cNvPr id="7" name="组合 6">
            <a:extLst>
              <a:ext uri="{FF2B5EF4-FFF2-40B4-BE49-F238E27FC236}">
                <a16:creationId xmlns:a16="http://schemas.microsoft.com/office/drawing/2014/main" id="{2E5EAA2C-5611-2DC5-F19A-B72554076C2D}"/>
              </a:ext>
            </a:extLst>
          </p:cNvPr>
          <p:cNvGrpSpPr/>
          <p:nvPr/>
        </p:nvGrpSpPr>
        <p:grpSpPr>
          <a:xfrm>
            <a:off x="1345494" y="2451188"/>
            <a:ext cx="2161680" cy="1173235"/>
            <a:chOff x="4900905" y="1598880"/>
            <a:chExt cx="1286121" cy="720680"/>
          </a:xfrm>
        </p:grpSpPr>
        <p:sp>
          <p:nvSpPr>
            <p:cNvPr id="18" name="椭圆 17">
              <a:extLst>
                <a:ext uri="{FF2B5EF4-FFF2-40B4-BE49-F238E27FC236}">
                  <a16:creationId xmlns:a16="http://schemas.microsoft.com/office/drawing/2014/main" id="{B7CC1DC0-59BC-6E92-308E-B98BDA0FD82C}"/>
                </a:ext>
              </a:extLst>
            </p:cNvPr>
            <p:cNvSpPr/>
            <p:nvPr/>
          </p:nvSpPr>
          <p:spPr>
            <a:xfrm>
              <a:off x="5371277" y="2013637"/>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7" name="椭圆 16">
              <a:extLst>
                <a:ext uri="{FF2B5EF4-FFF2-40B4-BE49-F238E27FC236}">
                  <a16:creationId xmlns:a16="http://schemas.microsoft.com/office/drawing/2014/main" id="{77A699D4-4E25-DDF8-05E2-724BDBA2C4A5}"/>
                </a:ext>
              </a:extLst>
            </p:cNvPr>
            <p:cNvSpPr/>
            <p:nvPr/>
          </p:nvSpPr>
          <p:spPr>
            <a:xfrm>
              <a:off x="4900905"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9" name="椭圆 18">
              <a:extLst>
                <a:ext uri="{FF2B5EF4-FFF2-40B4-BE49-F238E27FC236}">
                  <a16:creationId xmlns:a16="http://schemas.microsoft.com/office/drawing/2014/main" id="{A878231B-568C-7940-44CD-623C0F5E0718}"/>
                </a:ext>
              </a:extLst>
            </p:cNvPr>
            <p:cNvSpPr/>
            <p:nvPr/>
          </p:nvSpPr>
          <p:spPr>
            <a:xfrm>
              <a:off x="5373200" y="1598880"/>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20" name="直接连接符 19">
              <a:extLst>
                <a:ext uri="{FF2B5EF4-FFF2-40B4-BE49-F238E27FC236}">
                  <a16:creationId xmlns:a16="http://schemas.microsoft.com/office/drawing/2014/main" id="{24E018AB-8099-E073-2DD1-9F09AF968887}"/>
                </a:ext>
              </a:extLst>
            </p:cNvPr>
            <p:cNvCxnSpPr>
              <a:cxnSpLocks/>
              <a:stCxn id="17" idx="7"/>
              <a:endCxn id="19" idx="2"/>
            </p:cNvCxnSpPr>
            <p:nvPr/>
          </p:nvCxnSpPr>
          <p:spPr>
            <a:xfrm flipV="1">
              <a:off x="5159832" y="1751841"/>
              <a:ext cx="213368" cy="836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DAF5ADE-6D8B-5104-07A9-4368FBC51E75}"/>
                </a:ext>
              </a:extLst>
            </p:cNvPr>
            <p:cNvCxnSpPr>
              <a:cxnSpLocks/>
              <a:stCxn id="19" idx="6"/>
              <a:endCxn id="23" idx="1"/>
            </p:cNvCxnSpPr>
            <p:nvPr/>
          </p:nvCxnSpPr>
          <p:spPr>
            <a:xfrm>
              <a:off x="5676551" y="1751842"/>
              <a:ext cx="251547" cy="9406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F5A701A-B55D-C649-9DD7-6D33C185BF4A}"/>
                </a:ext>
              </a:extLst>
            </p:cNvPr>
            <p:cNvCxnSpPr>
              <a:cxnSpLocks/>
              <a:stCxn id="17" idx="5"/>
              <a:endCxn id="18" idx="2"/>
            </p:cNvCxnSpPr>
            <p:nvPr/>
          </p:nvCxnSpPr>
          <p:spPr>
            <a:xfrm>
              <a:off x="5159832" y="2051771"/>
              <a:ext cx="211445" cy="11482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41843864-E1B0-170D-0DAC-A07808BB3F32}"/>
                </a:ext>
              </a:extLst>
            </p:cNvPr>
            <p:cNvSpPr/>
            <p:nvPr/>
          </p:nvSpPr>
          <p:spPr>
            <a:xfrm>
              <a:off x="5883674" y="1801105"/>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24" name="直接连接符 23">
              <a:extLst>
                <a:ext uri="{FF2B5EF4-FFF2-40B4-BE49-F238E27FC236}">
                  <a16:creationId xmlns:a16="http://schemas.microsoft.com/office/drawing/2014/main" id="{FDF7DC4F-2253-F3FF-9AC4-CF18D71A07F4}"/>
                </a:ext>
              </a:extLst>
            </p:cNvPr>
            <p:cNvCxnSpPr>
              <a:cxnSpLocks/>
              <a:stCxn id="18" idx="6"/>
              <a:endCxn id="23" idx="3"/>
            </p:cNvCxnSpPr>
            <p:nvPr/>
          </p:nvCxnSpPr>
          <p:spPr>
            <a:xfrm flipV="1">
              <a:off x="5674629" y="2062226"/>
              <a:ext cx="253470" cy="10437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 name="内容占位符 2">
            <a:extLst>
              <a:ext uri="{FF2B5EF4-FFF2-40B4-BE49-F238E27FC236}">
                <a16:creationId xmlns:a16="http://schemas.microsoft.com/office/drawing/2014/main" id="{0A24E180-67EC-A780-1708-0617EB5409A6}"/>
              </a:ext>
            </a:extLst>
          </p:cNvPr>
          <p:cNvSpPr txBox="1">
            <a:spLocks/>
          </p:cNvSpPr>
          <p:nvPr/>
        </p:nvSpPr>
        <p:spPr>
          <a:xfrm>
            <a:off x="838200" y="1562793"/>
            <a:ext cx="10515600" cy="47299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dirty="0"/>
          </a:p>
        </p:txBody>
      </p:sp>
      <p:sp>
        <p:nvSpPr>
          <p:cNvPr id="2" name="标题 1">
            <a:extLst>
              <a:ext uri="{FF2B5EF4-FFF2-40B4-BE49-F238E27FC236}">
                <a16:creationId xmlns:a16="http://schemas.microsoft.com/office/drawing/2014/main" id="{A9090E1F-5053-5777-9B60-6F95E1E20084}"/>
              </a:ext>
            </a:extLst>
          </p:cNvPr>
          <p:cNvSpPr>
            <a:spLocks noGrp="1"/>
          </p:cNvSpPr>
          <p:nvPr>
            <p:ph type="title"/>
          </p:nvPr>
        </p:nvSpPr>
        <p:spPr/>
        <p:txBody>
          <a:bodyPr/>
          <a:lstStyle/>
          <a:p>
            <a:r>
              <a:rPr lang="en-US" altLang="zh-CN" dirty="0"/>
              <a:t>Key Insight: Analyze the Control Flow of Distributed Routing (Program)</a:t>
            </a:r>
            <a:endParaRPr lang="zh-CN" altLang="en-US" dirty="0"/>
          </a:p>
        </p:txBody>
      </p:sp>
      <p:sp>
        <p:nvSpPr>
          <p:cNvPr id="4" name="灯片编号占位符 3">
            <a:extLst>
              <a:ext uri="{FF2B5EF4-FFF2-40B4-BE49-F238E27FC236}">
                <a16:creationId xmlns:a16="http://schemas.microsoft.com/office/drawing/2014/main" id="{935E2CAE-E4D1-E6B0-A21B-DD9F352A199A}"/>
              </a:ext>
            </a:extLst>
          </p:cNvPr>
          <p:cNvSpPr>
            <a:spLocks noGrp="1"/>
          </p:cNvSpPr>
          <p:nvPr>
            <p:ph type="sldNum" sz="quarter" idx="12"/>
          </p:nvPr>
        </p:nvSpPr>
        <p:spPr/>
        <p:txBody>
          <a:bodyPr/>
          <a:lstStyle/>
          <a:p>
            <a:fld id="{17AF526B-B395-4D91-A33A-6B7064D12B60}" type="slidenum">
              <a:rPr lang="zh-CN" altLang="en-US" smtClean="0"/>
              <a:t>29</a:t>
            </a:fld>
            <a:endParaRPr lang="zh-CN" altLang="en-US" dirty="0"/>
          </a:p>
        </p:txBody>
      </p:sp>
      <p:grpSp>
        <p:nvGrpSpPr>
          <p:cNvPr id="172" name="组合 171">
            <a:extLst>
              <a:ext uri="{FF2B5EF4-FFF2-40B4-BE49-F238E27FC236}">
                <a16:creationId xmlns:a16="http://schemas.microsoft.com/office/drawing/2014/main" id="{157CAE79-4FD6-1047-B8F6-2FDC3747C5A8}"/>
              </a:ext>
            </a:extLst>
          </p:cNvPr>
          <p:cNvGrpSpPr/>
          <p:nvPr/>
        </p:nvGrpSpPr>
        <p:grpSpPr>
          <a:xfrm>
            <a:off x="4009305" y="2398401"/>
            <a:ext cx="1517531" cy="3715016"/>
            <a:chOff x="4009305" y="2398401"/>
            <a:chExt cx="1517531" cy="3715016"/>
          </a:xfrm>
        </p:grpSpPr>
        <p:sp>
          <p:nvSpPr>
            <p:cNvPr id="171" name="对话气泡: 矩形 170">
              <a:extLst>
                <a:ext uri="{FF2B5EF4-FFF2-40B4-BE49-F238E27FC236}">
                  <a16:creationId xmlns:a16="http://schemas.microsoft.com/office/drawing/2014/main" id="{6F1E0507-5DFB-18DE-76AF-26E42C5DA66D}"/>
                </a:ext>
              </a:extLst>
            </p:cNvPr>
            <p:cNvSpPr/>
            <p:nvPr/>
          </p:nvSpPr>
          <p:spPr>
            <a:xfrm>
              <a:off x="4009305" y="2398401"/>
              <a:ext cx="1517531" cy="3715016"/>
            </a:xfrm>
            <a:prstGeom prst="wedgeRectCallout">
              <a:avLst>
                <a:gd name="adj1" fmla="val -81913"/>
                <a:gd name="adj2" fmla="val -33663"/>
              </a:avLst>
            </a:prstGeom>
            <a:no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34" name="矩形: 圆角 33">
              <a:extLst>
                <a:ext uri="{FF2B5EF4-FFF2-40B4-BE49-F238E27FC236}">
                  <a16:creationId xmlns:a16="http://schemas.microsoft.com/office/drawing/2014/main" id="{4D13B518-A699-0B24-51AC-D65E19A7A5E4}"/>
                </a:ext>
              </a:extLst>
            </p:cNvPr>
            <p:cNvSpPr/>
            <p:nvPr/>
          </p:nvSpPr>
          <p:spPr>
            <a:xfrm>
              <a:off x="4091444" y="2505653"/>
              <a:ext cx="1292126" cy="1035223"/>
            </a:xfrm>
            <a:prstGeom prst="roundRect">
              <a:avLst>
                <a:gd name="adj" fmla="val 0"/>
              </a:avLst>
            </a:prstGeom>
            <a:solidFill>
              <a:schemeClr val="accent3">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dirty="0">
                  <a:solidFill>
                    <a:schemeClr val="tx1"/>
                  </a:solidFill>
                  <a:latin typeface="Calibri" panose="020F0502020204030204" pitchFamily="34" charset="0"/>
                  <a:cs typeface="Calibri" panose="020F0502020204030204" pitchFamily="34" charset="0"/>
                </a:rPr>
                <a:t>Receive </a:t>
              </a:r>
            </a:p>
            <a:p>
              <a:pPr algn="ctr"/>
              <a:r>
                <a:rPr lang="en-US" altLang="zh-CN" sz="2200" dirty="0">
                  <a:solidFill>
                    <a:schemeClr val="tx1"/>
                  </a:solidFill>
                  <a:latin typeface="Calibri" panose="020F0502020204030204" pitchFamily="34" charset="0"/>
                  <a:cs typeface="Calibri" panose="020F0502020204030204" pitchFamily="34" charset="0"/>
                </a:rPr>
                <a:t>routes</a:t>
              </a:r>
              <a:endParaRPr lang="zh-CN" altLang="en-US" sz="2200" dirty="0">
                <a:solidFill>
                  <a:schemeClr val="tx1"/>
                </a:solidFill>
                <a:latin typeface="Calibri" panose="020F0502020204030204" pitchFamily="34" charset="0"/>
                <a:cs typeface="Calibri" panose="020F0502020204030204" pitchFamily="34" charset="0"/>
              </a:endParaRPr>
            </a:p>
          </p:txBody>
        </p:sp>
        <p:sp>
          <p:nvSpPr>
            <p:cNvPr id="38" name="矩形: 圆角 37">
              <a:extLst>
                <a:ext uri="{FF2B5EF4-FFF2-40B4-BE49-F238E27FC236}">
                  <a16:creationId xmlns:a16="http://schemas.microsoft.com/office/drawing/2014/main" id="{C8FC9D66-A4C3-55E6-8A2E-664B4E964240}"/>
                </a:ext>
              </a:extLst>
            </p:cNvPr>
            <p:cNvSpPr/>
            <p:nvPr/>
          </p:nvSpPr>
          <p:spPr>
            <a:xfrm>
              <a:off x="4106247" y="3720222"/>
              <a:ext cx="1300378" cy="1035224"/>
            </a:xfrm>
            <a:prstGeom prst="roundRect">
              <a:avLst>
                <a:gd name="adj" fmla="val 0"/>
              </a:avLst>
            </a:prstGeom>
            <a:solidFill>
              <a:schemeClr val="accent3">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dirty="0">
                  <a:solidFill>
                    <a:schemeClr val="tx1"/>
                  </a:solidFill>
                  <a:latin typeface="Calibri" panose="020F0502020204030204" pitchFamily="34" charset="0"/>
                  <a:cs typeface="Calibri" panose="020F0502020204030204" pitchFamily="34" charset="0"/>
                </a:rPr>
                <a:t>Route </a:t>
              </a:r>
            </a:p>
            <a:p>
              <a:pPr algn="ctr"/>
              <a:r>
                <a:rPr lang="en-US" altLang="zh-CN" sz="2200" dirty="0">
                  <a:solidFill>
                    <a:schemeClr val="tx1"/>
                  </a:solidFill>
                  <a:latin typeface="Calibri" panose="020F0502020204030204" pitchFamily="34" charset="0"/>
                  <a:cs typeface="Calibri" panose="020F0502020204030204" pitchFamily="34" charset="0"/>
                </a:rPr>
                <a:t>selection</a:t>
              </a:r>
              <a:endParaRPr lang="zh-CN" altLang="en-US" sz="2200" dirty="0">
                <a:solidFill>
                  <a:schemeClr val="tx1"/>
                </a:solidFill>
                <a:latin typeface="Calibri" panose="020F0502020204030204" pitchFamily="34" charset="0"/>
                <a:cs typeface="Calibri" panose="020F0502020204030204" pitchFamily="34" charset="0"/>
              </a:endParaRPr>
            </a:p>
          </p:txBody>
        </p:sp>
        <p:sp>
          <p:nvSpPr>
            <p:cNvPr id="39" name="矩形: 圆角 38">
              <a:extLst>
                <a:ext uri="{FF2B5EF4-FFF2-40B4-BE49-F238E27FC236}">
                  <a16:creationId xmlns:a16="http://schemas.microsoft.com/office/drawing/2014/main" id="{CEE497B1-3D70-78DD-CA9E-6E3FF0F56567}"/>
                </a:ext>
              </a:extLst>
            </p:cNvPr>
            <p:cNvSpPr/>
            <p:nvPr/>
          </p:nvSpPr>
          <p:spPr>
            <a:xfrm>
              <a:off x="4106247" y="4922520"/>
              <a:ext cx="1300378" cy="1035224"/>
            </a:xfrm>
            <a:prstGeom prst="roundRect">
              <a:avLst>
                <a:gd name="adj" fmla="val 0"/>
              </a:avLst>
            </a:prstGeom>
            <a:solidFill>
              <a:schemeClr val="accent3">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dirty="0">
                  <a:solidFill>
                    <a:schemeClr val="tx1"/>
                  </a:solidFill>
                  <a:latin typeface="Calibri" panose="020F0502020204030204" pitchFamily="34" charset="0"/>
                  <a:cs typeface="Calibri" panose="020F0502020204030204" pitchFamily="34" charset="0"/>
                </a:rPr>
                <a:t>Send routes</a:t>
              </a:r>
              <a:endParaRPr lang="zh-CN" altLang="en-US" sz="2200" dirty="0">
                <a:solidFill>
                  <a:schemeClr val="tx1"/>
                </a:solidFill>
                <a:latin typeface="Calibri" panose="020F0502020204030204" pitchFamily="34" charset="0"/>
                <a:cs typeface="Calibri" panose="020F0502020204030204" pitchFamily="34" charset="0"/>
              </a:endParaRPr>
            </a:p>
          </p:txBody>
        </p:sp>
      </p:grpSp>
      <p:sp>
        <p:nvSpPr>
          <p:cNvPr id="33" name="文本框 32">
            <a:extLst>
              <a:ext uri="{FF2B5EF4-FFF2-40B4-BE49-F238E27FC236}">
                <a16:creationId xmlns:a16="http://schemas.microsoft.com/office/drawing/2014/main" id="{71896657-C827-CBFD-2ECF-7B13D329E041}"/>
              </a:ext>
            </a:extLst>
          </p:cNvPr>
          <p:cNvSpPr txBox="1"/>
          <p:nvPr/>
        </p:nvSpPr>
        <p:spPr>
          <a:xfrm>
            <a:off x="843273" y="4224844"/>
            <a:ext cx="3045294" cy="1200329"/>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Each routing process is a program </a:t>
            </a:r>
            <a:r>
              <a:rPr lang="en-US" altLang="zh-CN" sz="2400" dirty="0">
                <a:latin typeface="Calibri" panose="020F0502020204030204" pitchFamily="34" charset="0"/>
                <a:cs typeface="Calibri" panose="020F0502020204030204" pitchFamily="34" charset="0"/>
              </a:rPr>
              <a:t>consisting of the three parts</a:t>
            </a:r>
            <a:endParaRPr lang="zh-CN" altLang="en-US" sz="2400" dirty="0" err="1">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BC8A4F7C-93E3-51DC-1DFB-205CEB959FED}"/>
              </a:ext>
            </a:extLst>
          </p:cNvPr>
          <p:cNvSpPr txBox="1"/>
          <p:nvPr/>
        </p:nvSpPr>
        <p:spPr>
          <a:xfrm>
            <a:off x="632036" y="3126394"/>
            <a:ext cx="412213" cy="523220"/>
          </a:xfrm>
          <a:prstGeom prst="rect">
            <a:avLst/>
          </a:prstGeom>
          <a:noFill/>
        </p:spPr>
        <p:txBody>
          <a:bodyPr wrap="square">
            <a:spAutoFit/>
          </a:bodyPr>
          <a:lstStyle/>
          <a:p>
            <a:pPr algn="ctr"/>
            <a:r>
              <a:rPr lang="en-US" altLang="zh-CN" sz="2800" dirty="0">
                <a:solidFill>
                  <a:schemeClr val="tx1"/>
                </a:solidFill>
                <a:latin typeface="Calibri" panose="020F0502020204030204" pitchFamily="34" charset="0"/>
                <a:cs typeface="Calibri" panose="020F0502020204030204" pitchFamily="34" charset="0"/>
              </a:rPr>
              <a:t>…</a:t>
            </a:r>
            <a:endParaRPr lang="zh-CN" altLang="en-US" sz="2800" dirty="0">
              <a:solidFill>
                <a:schemeClr val="tx1"/>
              </a:solidFill>
              <a:latin typeface="Calibri" panose="020F0502020204030204" pitchFamily="34" charset="0"/>
              <a:cs typeface="Calibri" panose="020F0502020204030204" pitchFamily="34" charset="0"/>
            </a:endParaRPr>
          </a:p>
        </p:txBody>
      </p:sp>
      <p:sp>
        <p:nvSpPr>
          <p:cNvPr id="16" name="灯片编号占位符 3">
            <a:extLst>
              <a:ext uri="{FF2B5EF4-FFF2-40B4-BE49-F238E27FC236}">
                <a16:creationId xmlns:a16="http://schemas.microsoft.com/office/drawing/2014/main" id="{B5D22E44-8B31-07E4-8B17-F4840899447C}"/>
              </a:ext>
            </a:extLst>
          </p:cNvPr>
          <p:cNvSpPr txBox="1">
            <a:spLocks/>
          </p:cNvSpPr>
          <p:nvPr/>
        </p:nvSpPr>
        <p:spPr>
          <a:xfrm>
            <a:off x="8610600" y="6349627"/>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F526B-B395-4D91-A33A-6B7064D12B60}" type="slidenum">
              <a:rPr lang="zh-CN" altLang="en-US" smtClean="0"/>
              <a:pPr/>
              <a:t>29</a:t>
            </a:fld>
            <a:endParaRPr lang="zh-CN" altLang="en-US" dirty="0"/>
          </a:p>
        </p:txBody>
      </p:sp>
      <p:grpSp>
        <p:nvGrpSpPr>
          <p:cNvPr id="163" name="组合 162">
            <a:extLst>
              <a:ext uri="{FF2B5EF4-FFF2-40B4-BE49-F238E27FC236}">
                <a16:creationId xmlns:a16="http://schemas.microsoft.com/office/drawing/2014/main" id="{AA91353D-23D9-B484-461B-42941455F385}"/>
              </a:ext>
            </a:extLst>
          </p:cNvPr>
          <p:cNvGrpSpPr/>
          <p:nvPr/>
        </p:nvGrpSpPr>
        <p:grpSpPr>
          <a:xfrm>
            <a:off x="5710669" y="2550205"/>
            <a:ext cx="6462736" cy="3563212"/>
            <a:chOff x="5872655" y="2208612"/>
            <a:chExt cx="6462736" cy="3655377"/>
          </a:xfrm>
        </p:grpSpPr>
        <p:grpSp>
          <p:nvGrpSpPr>
            <p:cNvPr id="148" name="组合 147">
              <a:extLst>
                <a:ext uri="{FF2B5EF4-FFF2-40B4-BE49-F238E27FC236}">
                  <a16:creationId xmlns:a16="http://schemas.microsoft.com/office/drawing/2014/main" id="{E6EDB3CC-F063-8ADD-3C3C-AFCE9FCE748B}"/>
                </a:ext>
              </a:extLst>
            </p:cNvPr>
            <p:cNvGrpSpPr/>
            <p:nvPr/>
          </p:nvGrpSpPr>
          <p:grpSpPr>
            <a:xfrm>
              <a:off x="5872655" y="2208612"/>
              <a:ext cx="5954702" cy="3655377"/>
              <a:chOff x="5934773" y="2414155"/>
              <a:chExt cx="5954702" cy="3655377"/>
            </a:xfrm>
          </p:grpSpPr>
          <p:sp>
            <p:nvSpPr>
              <p:cNvPr id="14" name="矩形 13">
                <a:extLst>
                  <a:ext uri="{FF2B5EF4-FFF2-40B4-BE49-F238E27FC236}">
                    <a16:creationId xmlns:a16="http://schemas.microsoft.com/office/drawing/2014/main" id="{1A3D1D94-F937-E6A3-315D-EACEACA74579}"/>
                  </a:ext>
                </a:extLst>
              </p:cNvPr>
              <p:cNvSpPr/>
              <p:nvPr/>
            </p:nvSpPr>
            <p:spPr>
              <a:xfrm>
                <a:off x="6374928" y="2414155"/>
                <a:ext cx="2427675" cy="36934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r := </a:t>
                </a:r>
                <a:r>
                  <a:rPr lang="en-US" sz="2000" dirty="0" err="1">
                    <a:solidFill>
                      <a:schemeClr val="tx1"/>
                    </a:solidFill>
                    <a:latin typeface="Calibri" panose="020F0502020204030204" pitchFamily="34" charset="0"/>
                    <a:cs typeface="Calibri" panose="020F0502020204030204" pitchFamily="34" charset="0"/>
                  </a:rPr>
                  <a:t>queue.pop</a:t>
                </a:r>
                <a:r>
                  <a:rPr lang="en-US" sz="2000" dirty="0">
                    <a:solidFill>
                      <a:schemeClr val="tx1"/>
                    </a:solidFill>
                    <a:latin typeface="Calibri" panose="020F0502020204030204" pitchFamily="34" charset="0"/>
                    <a:cs typeface="Calibri" panose="020F0502020204030204" pitchFamily="34" charset="0"/>
                  </a:rPr>
                  <a:t>()</a:t>
                </a:r>
              </a:p>
            </p:txBody>
          </p:sp>
          <p:sp>
            <p:nvSpPr>
              <p:cNvPr id="15" name="矩形: 圆角 14">
                <a:extLst>
                  <a:ext uri="{FF2B5EF4-FFF2-40B4-BE49-F238E27FC236}">
                    <a16:creationId xmlns:a16="http://schemas.microsoft.com/office/drawing/2014/main" id="{B19B36F0-A2CF-623D-F27A-AEDB27B2362D}"/>
                  </a:ext>
                </a:extLst>
              </p:cNvPr>
              <p:cNvSpPr/>
              <p:nvPr/>
            </p:nvSpPr>
            <p:spPr>
              <a:xfrm>
                <a:off x="6374928" y="3001324"/>
                <a:ext cx="2427675" cy="369342"/>
              </a:xfrm>
              <a:prstGeom prst="roundRect">
                <a:avLst>
                  <a:gd name="adj" fmla="val 50000"/>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if (</a:t>
                </a:r>
                <a:r>
                  <a:rPr lang="en-US" altLang="zh-CN" sz="2000" dirty="0">
                    <a:solidFill>
                      <a:schemeClr val="tx1"/>
                    </a:solidFill>
                    <a:latin typeface="Calibri" panose="020F0502020204030204" pitchFamily="34" charset="0"/>
                    <a:cs typeface="Calibri" panose="020F0502020204030204" pitchFamily="34" charset="0"/>
                  </a:rPr>
                  <a:t>impo</a:t>
                </a:r>
                <a:r>
                  <a:rPr lang="en-US" sz="2000" dirty="0">
                    <a:solidFill>
                      <a:schemeClr val="tx1"/>
                    </a:solidFill>
                    <a:latin typeface="Calibri" panose="020F0502020204030204" pitchFamily="34" charset="0"/>
                    <a:cs typeface="Calibri" panose="020F0502020204030204" pitchFamily="34" charset="0"/>
                  </a:rPr>
                  <a:t>rt(r) == true)?</a:t>
                </a:r>
              </a:p>
            </p:txBody>
          </p:sp>
          <p:sp>
            <p:nvSpPr>
              <p:cNvPr id="25" name="矩形: 圆角 24">
                <a:extLst>
                  <a:ext uri="{FF2B5EF4-FFF2-40B4-BE49-F238E27FC236}">
                    <a16:creationId xmlns:a16="http://schemas.microsoft.com/office/drawing/2014/main" id="{B0F65BDA-518B-40A7-9377-53B816300EC0}"/>
                  </a:ext>
                </a:extLst>
              </p:cNvPr>
              <p:cNvSpPr/>
              <p:nvPr/>
            </p:nvSpPr>
            <p:spPr>
              <a:xfrm>
                <a:off x="8041641" y="4181380"/>
                <a:ext cx="2052139" cy="369342"/>
              </a:xfrm>
              <a:prstGeom prst="roundRect">
                <a:avLst>
                  <a:gd name="adj" fmla="val 50000"/>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if (r &gt; </a:t>
                </a:r>
                <a:r>
                  <a:rPr lang="en-US" sz="2000" dirty="0" err="1">
                    <a:solidFill>
                      <a:schemeClr val="tx1"/>
                    </a:solidFill>
                    <a:latin typeface="Calibri" panose="020F0502020204030204" pitchFamily="34" charset="0"/>
                    <a:cs typeface="Calibri" panose="020F0502020204030204" pitchFamily="34" charset="0"/>
                  </a:rPr>
                  <a:t>locRIB</a:t>
                </a:r>
                <a:r>
                  <a:rPr lang="en-US" sz="2000" dirty="0">
                    <a:solidFill>
                      <a:schemeClr val="tx1"/>
                    </a:solidFill>
                    <a:latin typeface="Calibri" panose="020F0502020204030204" pitchFamily="34" charset="0"/>
                    <a:cs typeface="Calibri" panose="020F0502020204030204" pitchFamily="34" charset="0"/>
                  </a:rPr>
                  <a:t>)</a:t>
                </a:r>
              </a:p>
            </p:txBody>
          </p:sp>
          <p:sp>
            <p:nvSpPr>
              <p:cNvPr id="30" name="矩形 29">
                <a:extLst>
                  <a:ext uri="{FF2B5EF4-FFF2-40B4-BE49-F238E27FC236}">
                    <a16:creationId xmlns:a16="http://schemas.microsoft.com/office/drawing/2014/main" id="{6643C1B6-A4CC-9CFE-0E42-EF3917ADB407}"/>
                  </a:ext>
                </a:extLst>
              </p:cNvPr>
              <p:cNvSpPr/>
              <p:nvPr/>
            </p:nvSpPr>
            <p:spPr>
              <a:xfrm>
                <a:off x="8039709" y="3572495"/>
                <a:ext cx="2052139" cy="36934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RIB-</a:t>
                </a:r>
                <a:r>
                  <a:rPr lang="en-US" sz="2000" dirty="0" err="1">
                    <a:solidFill>
                      <a:schemeClr val="tx1"/>
                    </a:solidFill>
                    <a:latin typeface="Calibri" panose="020F0502020204030204" pitchFamily="34" charset="0"/>
                    <a:cs typeface="Calibri" panose="020F0502020204030204" pitchFamily="34" charset="0"/>
                  </a:rPr>
                  <a:t>in.add</a:t>
                </a:r>
                <a:r>
                  <a:rPr lang="en-US" sz="2000" dirty="0">
                    <a:solidFill>
                      <a:schemeClr val="tx1"/>
                    </a:solidFill>
                    <a:latin typeface="Calibri" panose="020F0502020204030204" pitchFamily="34" charset="0"/>
                    <a:cs typeface="Calibri" panose="020F0502020204030204" pitchFamily="34" charset="0"/>
                  </a:rPr>
                  <a:t>(r)</a:t>
                </a:r>
              </a:p>
            </p:txBody>
          </p:sp>
          <p:sp>
            <p:nvSpPr>
              <p:cNvPr id="32" name="矩形 31">
                <a:extLst>
                  <a:ext uri="{FF2B5EF4-FFF2-40B4-BE49-F238E27FC236}">
                    <a16:creationId xmlns:a16="http://schemas.microsoft.com/office/drawing/2014/main" id="{866BF4B2-7E82-CA34-76FC-9FFDD1B8C57C}"/>
                  </a:ext>
                </a:extLst>
              </p:cNvPr>
              <p:cNvSpPr/>
              <p:nvPr/>
            </p:nvSpPr>
            <p:spPr>
              <a:xfrm>
                <a:off x="9355212" y="4774905"/>
                <a:ext cx="2052139" cy="36934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err="1">
                    <a:solidFill>
                      <a:schemeClr val="tx1"/>
                    </a:solidFill>
                    <a:latin typeface="Calibri" panose="020F0502020204030204" pitchFamily="34" charset="0"/>
                    <a:cs typeface="Calibri" panose="020F0502020204030204" pitchFamily="34" charset="0"/>
                  </a:rPr>
                  <a:t>locRIB</a:t>
                </a:r>
                <a:r>
                  <a:rPr lang="en-US" sz="2000" dirty="0">
                    <a:solidFill>
                      <a:schemeClr val="tx1"/>
                    </a:solidFill>
                    <a:latin typeface="Calibri" panose="020F0502020204030204" pitchFamily="34" charset="0"/>
                    <a:cs typeface="Calibri" panose="020F0502020204030204" pitchFamily="34" charset="0"/>
                  </a:rPr>
                  <a:t> := r</a:t>
                </a:r>
              </a:p>
            </p:txBody>
          </p:sp>
          <p:sp>
            <p:nvSpPr>
              <p:cNvPr id="68" name="矩形: 圆角 67">
                <a:extLst>
                  <a:ext uri="{FF2B5EF4-FFF2-40B4-BE49-F238E27FC236}">
                    <a16:creationId xmlns:a16="http://schemas.microsoft.com/office/drawing/2014/main" id="{A937FF6A-E2FE-3222-0749-9FF59119EB13}"/>
                  </a:ext>
                </a:extLst>
              </p:cNvPr>
              <p:cNvSpPr/>
              <p:nvPr/>
            </p:nvSpPr>
            <p:spPr>
              <a:xfrm>
                <a:off x="8958895" y="5430770"/>
                <a:ext cx="2861908" cy="369342"/>
              </a:xfrm>
              <a:prstGeom prst="roundRect">
                <a:avLst>
                  <a:gd name="adj" fmla="val 50000"/>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if (</a:t>
                </a:r>
                <a:r>
                  <a:rPr lang="en-US" altLang="zh-CN" sz="2000" dirty="0">
                    <a:solidFill>
                      <a:schemeClr val="tx1"/>
                    </a:solidFill>
                    <a:latin typeface="Calibri" panose="020F0502020204030204" pitchFamily="34" charset="0"/>
                    <a:cs typeface="Calibri" panose="020F0502020204030204" pitchFamily="34" charset="0"/>
                  </a:rPr>
                  <a:t>export(</a:t>
                </a:r>
                <a:r>
                  <a:rPr lang="en-US" altLang="zh-CN" sz="2000" dirty="0" err="1">
                    <a:solidFill>
                      <a:schemeClr val="tx1"/>
                    </a:solidFill>
                    <a:latin typeface="Calibri" panose="020F0502020204030204" pitchFamily="34" charset="0"/>
                    <a:cs typeface="Calibri" panose="020F0502020204030204" pitchFamily="34" charset="0"/>
                  </a:rPr>
                  <a:t>locRIB</a:t>
                </a:r>
                <a:r>
                  <a:rPr lang="en-US" altLang="zh-CN" sz="2000" dirty="0">
                    <a:solidFill>
                      <a:schemeClr val="tx1"/>
                    </a:solidFill>
                    <a:latin typeface="Calibri" panose="020F0502020204030204" pitchFamily="34" charset="0"/>
                    <a:cs typeface="Calibri" panose="020F0502020204030204" pitchFamily="34" charset="0"/>
                  </a:rPr>
                  <a:t>)==true</a:t>
                </a:r>
                <a:r>
                  <a:rPr lang="en-US" sz="2000" dirty="0">
                    <a:solidFill>
                      <a:schemeClr val="tx1"/>
                    </a:solidFill>
                    <a:latin typeface="Calibri" panose="020F0502020204030204" pitchFamily="34" charset="0"/>
                    <a:cs typeface="Calibri" panose="020F0502020204030204" pitchFamily="34" charset="0"/>
                  </a:rPr>
                  <a:t>)?</a:t>
                </a:r>
              </a:p>
            </p:txBody>
          </p:sp>
          <p:cxnSp>
            <p:nvCxnSpPr>
              <p:cNvPr id="70" name="直接箭头连接符 69">
                <a:extLst>
                  <a:ext uri="{FF2B5EF4-FFF2-40B4-BE49-F238E27FC236}">
                    <a16:creationId xmlns:a16="http://schemas.microsoft.com/office/drawing/2014/main" id="{2F6C1BCC-55D2-FAEA-CCF1-C0C35C603BB5}"/>
                  </a:ext>
                </a:extLst>
              </p:cNvPr>
              <p:cNvCxnSpPr>
                <a:cxnSpLocks/>
                <a:stCxn id="14" idx="2"/>
                <a:endCxn id="15" idx="0"/>
              </p:cNvCxnSpPr>
              <p:nvPr/>
            </p:nvCxnSpPr>
            <p:spPr>
              <a:xfrm>
                <a:off x="7588766" y="2783497"/>
                <a:ext cx="0" cy="217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16F419D9-D584-FA8B-4133-9C25F9BD4637}"/>
                  </a:ext>
                </a:extLst>
              </p:cNvPr>
              <p:cNvCxnSpPr>
                <a:cxnSpLocks/>
                <a:stCxn id="30" idx="2"/>
                <a:endCxn id="25" idx="0"/>
              </p:cNvCxnSpPr>
              <p:nvPr/>
            </p:nvCxnSpPr>
            <p:spPr>
              <a:xfrm>
                <a:off x="9065779" y="3941837"/>
                <a:ext cx="1932" cy="239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连接符: 肘形 73">
                <a:extLst>
                  <a:ext uri="{FF2B5EF4-FFF2-40B4-BE49-F238E27FC236}">
                    <a16:creationId xmlns:a16="http://schemas.microsoft.com/office/drawing/2014/main" id="{DD579036-0B5E-BEDF-6F9B-92E7BDF4D51A}"/>
                  </a:ext>
                </a:extLst>
              </p:cNvPr>
              <p:cNvCxnSpPr>
                <a:cxnSpLocks/>
                <a:stCxn id="15" idx="3"/>
                <a:endCxn id="30" idx="0"/>
              </p:cNvCxnSpPr>
              <p:nvPr/>
            </p:nvCxnSpPr>
            <p:spPr>
              <a:xfrm>
                <a:off x="8802603" y="3185995"/>
                <a:ext cx="263176" cy="386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496B6E38-FA06-6F87-B793-CD77B955F691}"/>
                  </a:ext>
                </a:extLst>
              </p:cNvPr>
              <p:cNvCxnSpPr>
                <a:cxnSpLocks/>
                <a:stCxn id="25" idx="3"/>
                <a:endCxn id="32" idx="0"/>
              </p:cNvCxnSpPr>
              <p:nvPr/>
            </p:nvCxnSpPr>
            <p:spPr>
              <a:xfrm>
                <a:off x="10093780" y="4366051"/>
                <a:ext cx="287502" cy="4088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C5899EDB-915D-0803-CAE2-BDF4A87330E6}"/>
                  </a:ext>
                </a:extLst>
              </p:cNvPr>
              <p:cNvCxnSpPr>
                <a:cxnSpLocks/>
                <a:stCxn id="32" idx="2"/>
                <a:endCxn id="68" idx="0"/>
              </p:cNvCxnSpPr>
              <p:nvPr/>
            </p:nvCxnSpPr>
            <p:spPr>
              <a:xfrm>
                <a:off x="10381282" y="5144247"/>
                <a:ext cx="8567" cy="2865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连接符: 肘形 125">
                <a:extLst>
                  <a:ext uri="{FF2B5EF4-FFF2-40B4-BE49-F238E27FC236}">
                    <a16:creationId xmlns:a16="http://schemas.microsoft.com/office/drawing/2014/main" id="{6620E16A-BC1E-3892-8D83-07446F557AEF}"/>
                  </a:ext>
                </a:extLst>
              </p:cNvPr>
              <p:cNvCxnSpPr>
                <a:cxnSpLocks/>
                <a:stCxn id="68" idx="1"/>
                <a:endCxn id="14" idx="1"/>
              </p:cNvCxnSpPr>
              <p:nvPr/>
            </p:nvCxnSpPr>
            <p:spPr>
              <a:xfrm rot="10800000">
                <a:off x="6374929" y="2598827"/>
                <a:ext cx="2583967" cy="3016615"/>
              </a:xfrm>
              <a:prstGeom prst="bentConnector3">
                <a:avLst>
                  <a:gd name="adj1" fmla="val 11657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5DD9F4EA-049D-D418-A41B-C202DBAE1A49}"/>
                  </a:ext>
                </a:extLst>
              </p:cNvPr>
              <p:cNvCxnSpPr>
                <a:cxnSpLocks/>
                <a:stCxn id="15" idx="1"/>
              </p:cNvCxnSpPr>
              <p:nvPr/>
            </p:nvCxnSpPr>
            <p:spPr>
              <a:xfrm flipH="1">
                <a:off x="5947651" y="3185995"/>
                <a:ext cx="4272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C8DD97E4-4EE1-12B5-6064-4868BF0E9573}"/>
                  </a:ext>
                </a:extLst>
              </p:cNvPr>
              <p:cNvCxnSpPr>
                <a:cxnSpLocks/>
                <a:stCxn id="25" idx="1"/>
              </p:cNvCxnSpPr>
              <p:nvPr/>
            </p:nvCxnSpPr>
            <p:spPr>
              <a:xfrm flipH="1">
                <a:off x="5934773" y="4366051"/>
                <a:ext cx="21068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连接符: 肘形 144">
                <a:extLst>
                  <a:ext uri="{FF2B5EF4-FFF2-40B4-BE49-F238E27FC236}">
                    <a16:creationId xmlns:a16="http://schemas.microsoft.com/office/drawing/2014/main" id="{27E7EF7E-1CB6-D864-4E33-0C91934272EE}"/>
                  </a:ext>
                </a:extLst>
              </p:cNvPr>
              <p:cNvCxnSpPr>
                <a:cxnSpLocks/>
                <a:stCxn id="68" idx="3"/>
              </p:cNvCxnSpPr>
              <p:nvPr/>
            </p:nvCxnSpPr>
            <p:spPr>
              <a:xfrm>
                <a:off x="11820803" y="5615442"/>
                <a:ext cx="68672" cy="4540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7" name="文本框 156">
              <a:extLst>
                <a:ext uri="{FF2B5EF4-FFF2-40B4-BE49-F238E27FC236}">
                  <a16:creationId xmlns:a16="http://schemas.microsoft.com/office/drawing/2014/main" id="{A65A6120-D6C6-F7D1-9764-E2A3F05AACED}"/>
                </a:ext>
              </a:extLst>
            </p:cNvPr>
            <p:cNvSpPr txBox="1"/>
            <p:nvPr/>
          </p:nvSpPr>
          <p:spPr>
            <a:xfrm>
              <a:off x="9021209" y="2956614"/>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Y</a:t>
              </a:r>
              <a:endParaRPr lang="en-US" dirty="0">
                <a:latin typeface="Calibri" panose="020F0502020204030204" pitchFamily="34" charset="0"/>
                <a:cs typeface="Calibri" panose="020F0502020204030204" pitchFamily="34" charset="0"/>
              </a:endParaRPr>
            </a:p>
          </p:txBody>
        </p:sp>
        <p:sp>
          <p:nvSpPr>
            <p:cNvPr id="158" name="文本框 157">
              <a:extLst>
                <a:ext uri="{FF2B5EF4-FFF2-40B4-BE49-F238E27FC236}">
                  <a16:creationId xmlns:a16="http://schemas.microsoft.com/office/drawing/2014/main" id="{6AB2D99A-72AE-5973-6207-9A5FFCA322E5}"/>
                </a:ext>
              </a:extLst>
            </p:cNvPr>
            <p:cNvSpPr txBox="1"/>
            <p:nvPr/>
          </p:nvSpPr>
          <p:spPr>
            <a:xfrm>
              <a:off x="10319414" y="4153842"/>
              <a:ext cx="314860"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Y</a:t>
              </a:r>
              <a:endParaRPr lang="en-US" dirty="0">
                <a:latin typeface="Calibri" panose="020F0502020204030204" pitchFamily="34" charset="0"/>
                <a:cs typeface="Calibri" panose="020F0502020204030204" pitchFamily="34" charset="0"/>
              </a:endParaRPr>
            </a:p>
          </p:txBody>
        </p:sp>
        <p:sp>
          <p:nvSpPr>
            <p:cNvPr id="159" name="文本框 158">
              <a:extLst>
                <a:ext uri="{FF2B5EF4-FFF2-40B4-BE49-F238E27FC236}">
                  <a16:creationId xmlns:a16="http://schemas.microsoft.com/office/drawing/2014/main" id="{EFBA4C82-6912-CE25-4179-9394C3380D87}"/>
                </a:ext>
              </a:extLst>
            </p:cNvPr>
            <p:cNvSpPr txBox="1"/>
            <p:nvPr/>
          </p:nvSpPr>
          <p:spPr>
            <a:xfrm>
              <a:off x="11809039" y="5409974"/>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Y</a:t>
              </a:r>
              <a:endParaRPr lang="en-US" dirty="0">
                <a:latin typeface="Calibri" panose="020F0502020204030204" pitchFamily="34" charset="0"/>
                <a:cs typeface="Calibri" panose="020F0502020204030204" pitchFamily="34" charset="0"/>
              </a:endParaRPr>
            </a:p>
          </p:txBody>
        </p:sp>
        <p:sp>
          <p:nvSpPr>
            <p:cNvPr id="160" name="文本框 159">
              <a:extLst>
                <a:ext uri="{FF2B5EF4-FFF2-40B4-BE49-F238E27FC236}">
                  <a16:creationId xmlns:a16="http://schemas.microsoft.com/office/drawing/2014/main" id="{67F528F6-3552-545F-BEFD-F032FFF353B0}"/>
                </a:ext>
              </a:extLst>
            </p:cNvPr>
            <p:cNvSpPr txBox="1"/>
            <p:nvPr/>
          </p:nvSpPr>
          <p:spPr>
            <a:xfrm>
              <a:off x="5992104" y="2627280"/>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N</a:t>
              </a:r>
              <a:endParaRPr lang="en-US" dirty="0">
                <a:latin typeface="Calibri" panose="020F0502020204030204" pitchFamily="34" charset="0"/>
                <a:cs typeface="Calibri" panose="020F0502020204030204" pitchFamily="34" charset="0"/>
              </a:endParaRPr>
            </a:p>
          </p:txBody>
        </p:sp>
        <p:sp>
          <p:nvSpPr>
            <p:cNvPr id="161" name="文本框 160">
              <a:extLst>
                <a:ext uri="{FF2B5EF4-FFF2-40B4-BE49-F238E27FC236}">
                  <a16:creationId xmlns:a16="http://schemas.microsoft.com/office/drawing/2014/main" id="{B363295E-3C68-5953-2304-EA37C8FE9425}"/>
                </a:ext>
              </a:extLst>
            </p:cNvPr>
            <p:cNvSpPr txBox="1"/>
            <p:nvPr/>
          </p:nvSpPr>
          <p:spPr>
            <a:xfrm>
              <a:off x="6639015" y="3798958"/>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N</a:t>
              </a:r>
              <a:endParaRPr lang="en-US" dirty="0">
                <a:latin typeface="Calibri" panose="020F0502020204030204" pitchFamily="34" charset="0"/>
                <a:cs typeface="Calibri" panose="020F0502020204030204" pitchFamily="34" charset="0"/>
              </a:endParaRPr>
            </a:p>
          </p:txBody>
        </p:sp>
        <p:sp>
          <p:nvSpPr>
            <p:cNvPr id="162" name="文本框 161">
              <a:extLst>
                <a:ext uri="{FF2B5EF4-FFF2-40B4-BE49-F238E27FC236}">
                  <a16:creationId xmlns:a16="http://schemas.microsoft.com/office/drawing/2014/main" id="{C06F638C-4923-1F4C-FF4E-3ED009D5757E}"/>
                </a:ext>
              </a:extLst>
            </p:cNvPr>
            <p:cNvSpPr txBox="1"/>
            <p:nvPr/>
          </p:nvSpPr>
          <p:spPr>
            <a:xfrm>
              <a:off x="6662913" y="5034893"/>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N</a:t>
              </a:r>
              <a:endParaRPr lang="en-U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23573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9117BF-3F64-704C-B192-F3A50C65D2D4}"/>
              </a:ext>
            </a:extLst>
          </p:cNvPr>
          <p:cNvSpPr>
            <a:spLocks noGrp="1"/>
          </p:cNvSpPr>
          <p:nvPr>
            <p:ph type="title"/>
          </p:nvPr>
        </p:nvSpPr>
        <p:spPr>
          <a:xfrm>
            <a:off x="838200" y="365125"/>
            <a:ext cx="11353800" cy="1325563"/>
          </a:xfrm>
        </p:spPr>
        <p:txBody>
          <a:bodyPr>
            <a:normAutofit fontScale="90000"/>
          </a:bodyPr>
          <a:lstStyle/>
          <a:p>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Verification:</a:t>
            </a:r>
            <a:r>
              <a:rPr lang="zh-CN" altLang="en-US" dirty="0">
                <a:ea typeface="Microsoft YaHei" panose="020B0503020204020204" pitchFamily="34" charset="-122"/>
              </a:rPr>
              <a:t> </a:t>
            </a:r>
            <a:br>
              <a:rPr lang="en-US" altLang="zh-CN" dirty="0">
                <a:ea typeface="Microsoft YaHei" panose="020B0503020204020204" pitchFamily="34" charset="-122"/>
              </a:rPr>
            </a:br>
            <a:r>
              <a:rPr lang="en-US" altLang="zh-CN" dirty="0">
                <a:ea typeface="Microsoft YaHei" panose="020B0503020204020204" pitchFamily="34" charset="-122"/>
              </a:rPr>
              <a:t>Powerful</a:t>
            </a:r>
            <a:r>
              <a:rPr lang="zh-CN" altLang="en-US" dirty="0">
                <a:ea typeface="Microsoft YaHei" panose="020B0503020204020204" pitchFamily="34" charset="-122"/>
              </a:rPr>
              <a:t> </a:t>
            </a:r>
            <a:r>
              <a:rPr lang="en-US" altLang="zh-CN" dirty="0">
                <a:ea typeface="Microsoft YaHei" panose="020B0503020204020204" pitchFamily="34" charset="-122"/>
              </a:rPr>
              <a:t>Tool</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Check Network Forwarding</a:t>
            </a:r>
            <a:r>
              <a:rPr lang="zh-CN" altLang="en-US" dirty="0">
                <a:ea typeface="Microsoft YaHei" panose="020B0503020204020204" pitchFamily="34" charset="-122"/>
              </a:rPr>
              <a:t> </a:t>
            </a:r>
            <a:r>
              <a:rPr lang="en-US" altLang="zh-CN" dirty="0">
                <a:ea typeface="Microsoft YaHei" panose="020B0503020204020204" pitchFamily="34" charset="-122"/>
              </a:rPr>
              <a:t>Behavior</a:t>
            </a:r>
            <a:endParaRPr lang="en-US" dirty="0">
              <a:ea typeface="Microsoft YaHei" panose="020B0503020204020204" pitchFamily="34" charset="-122"/>
            </a:endParaRPr>
          </a:p>
        </p:txBody>
      </p:sp>
      <p:sp>
        <p:nvSpPr>
          <p:cNvPr id="249" name="Slide Number"/>
          <p:cNvSpPr>
            <a:spLocks noGrp="1"/>
          </p:cNvSpPr>
          <p:nvPr>
            <p:ph type="sldNum" sz="quarter" idx="12"/>
          </p:nvPr>
        </p:nvSpPr>
        <p:spPr>
          <a:xfrm>
            <a:off x="8610600" y="6232525"/>
            <a:ext cx="2743200" cy="3651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grpSp>
        <p:nvGrpSpPr>
          <p:cNvPr id="3" name="Group 2"/>
          <p:cNvGrpSpPr/>
          <p:nvPr/>
        </p:nvGrpSpPr>
        <p:grpSpPr>
          <a:xfrm>
            <a:off x="2264071" y="2026796"/>
            <a:ext cx="2133491" cy="2296359"/>
            <a:chOff x="2661973" y="5805045"/>
            <a:chExt cx="3436599" cy="3906233"/>
          </a:xfrm>
        </p:grpSpPr>
        <p:sp>
          <p:nvSpPr>
            <p:cNvPr id="259" name="Line"/>
            <p:cNvSpPr/>
            <p:nvPr/>
          </p:nvSpPr>
          <p:spPr>
            <a:xfrm flipV="1">
              <a:off x="3578620" y="6594446"/>
              <a:ext cx="1613571" cy="1011061"/>
            </a:xfrm>
            <a:prstGeom prst="line">
              <a:avLst/>
            </a:prstGeom>
            <a:ln w="177800">
              <a:solidFill>
                <a:schemeClr val="bg1">
                  <a:lumMod val="75000"/>
                </a:schemeClr>
              </a:solidFill>
              <a:miter/>
            </a:ln>
          </p:spPr>
          <p:txBody>
            <a:bodyPr lIns="17145" rIns="17145"/>
            <a:lstStyle/>
            <a:p>
              <a:endParaRPr sz="188"/>
            </a:p>
          </p:txBody>
        </p:sp>
        <p:sp>
          <p:nvSpPr>
            <p:cNvPr id="260" name="Line"/>
            <p:cNvSpPr/>
            <p:nvPr/>
          </p:nvSpPr>
          <p:spPr>
            <a:xfrm flipH="1" flipV="1">
              <a:off x="3423803" y="7808689"/>
              <a:ext cx="1820608" cy="1083189"/>
            </a:xfrm>
            <a:prstGeom prst="line">
              <a:avLst/>
            </a:prstGeom>
            <a:ln w="177800">
              <a:solidFill>
                <a:schemeClr val="bg1">
                  <a:lumMod val="75000"/>
                </a:schemeClr>
              </a:solidFill>
              <a:miter/>
            </a:ln>
          </p:spPr>
          <p:txBody>
            <a:bodyPr lIns="17145" rIns="17145"/>
            <a:lstStyle/>
            <a:p>
              <a:endParaRPr sz="188"/>
            </a:p>
          </p:txBody>
        </p:sp>
        <p:sp>
          <p:nvSpPr>
            <p:cNvPr id="261" name="Circle"/>
            <p:cNvSpPr/>
            <p:nvPr/>
          </p:nvSpPr>
          <p:spPr>
            <a:xfrm>
              <a:off x="2661973" y="7205983"/>
              <a:ext cx="1181101" cy="1181101"/>
            </a:xfrm>
            <a:prstGeom prst="ellipse">
              <a:avLst/>
            </a:prstGeom>
            <a:solidFill>
              <a:schemeClr val="accent2"/>
            </a:solidFill>
            <a:ln w="12700">
              <a:solidFill>
                <a:srgbClr val="000000"/>
              </a:solidFill>
              <a:miter/>
            </a:ln>
          </p:spPr>
          <p:txBody>
            <a:bodyPr lIns="17145" rIns="17145" anchor="ctr"/>
            <a:lstStyle/>
            <a:p>
              <a:endParaRPr sz="188"/>
            </a:p>
          </p:txBody>
        </p:sp>
        <p:sp>
          <p:nvSpPr>
            <p:cNvPr id="265" name="Line"/>
            <p:cNvSpPr/>
            <p:nvPr/>
          </p:nvSpPr>
          <p:spPr>
            <a:xfrm flipV="1">
              <a:off x="5511111" y="6488229"/>
              <a:ext cx="1" cy="2530649"/>
            </a:xfrm>
            <a:prstGeom prst="line">
              <a:avLst/>
            </a:prstGeom>
            <a:ln w="177800">
              <a:solidFill>
                <a:schemeClr val="bg1">
                  <a:lumMod val="75000"/>
                </a:schemeClr>
              </a:solidFill>
              <a:miter/>
            </a:ln>
          </p:spPr>
          <p:txBody>
            <a:bodyPr lIns="17145" rIns="17145"/>
            <a:lstStyle/>
            <a:p>
              <a:endParaRPr sz="188"/>
            </a:p>
          </p:txBody>
        </p:sp>
        <p:sp>
          <p:nvSpPr>
            <p:cNvPr id="275" name="Circle"/>
            <p:cNvSpPr/>
            <p:nvPr/>
          </p:nvSpPr>
          <p:spPr>
            <a:xfrm>
              <a:off x="4917471" y="8530177"/>
              <a:ext cx="1181101" cy="1181101"/>
            </a:xfrm>
            <a:prstGeom prst="ellipse">
              <a:avLst/>
            </a:prstGeom>
            <a:solidFill>
              <a:schemeClr val="accent2"/>
            </a:solidFill>
            <a:ln w="12700">
              <a:solidFill>
                <a:srgbClr val="000000"/>
              </a:solidFill>
              <a:miter/>
            </a:ln>
          </p:spPr>
          <p:txBody>
            <a:bodyPr lIns="17145" rIns="17145" anchor="ctr"/>
            <a:lstStyle/>
            <a:p>
              <a:endParaRPr sz="188"/>
            </a:p>
          </p:txBody>
        </p:sp>
        <p:sp>
          <p:nvSpPr>
            <p:cNvPr id="276" name="Circle"/>
            <p:cNvSpPr/>
            <p:nvPr/>
          </p:nvSpPr>
          <p:spPr>
            <a:xfrm>
              <a:off x="4917471" y="5805045"/>
              <a:ext cx="1181101" cy="1181101"/>
            </a:xfrm>
            <a:prstGeom prst="ellipse">
              <a:avLst/>
            </a:prstGeom>
            <a:solidFill>
              <a:schemeClr val="accent2"/>
            </a:solidFill>
            <a:ln w="12700">
              <a:solidFill>
                <a:srgbClr val="000000"/>
              </a:solidFill>
              <a:miter/>
            </a:ln>
          </p:spPr>
          <p:txBody>
            <a:bodyPr lIns="17145" rIns="17145" anchor="ctr"/>
            <a:lstStyle/>
            <a:p>
              <a:endParaRPr sz="188"/>
            </a:p>
          </p:txBody>
        </p:sp>
      </p:grpSp>
      <p:sp>
        <p:nvSpPr>
          <p:cNvPr id="278" name="Shape"/>
          <p:cNvSpPr/>
          <p:nvPr/>
        </p:nvSpPr>
        <p:spPr>
          <a:xfrm flipH="1">
            <a:off x="4577192" y="2983912"/>
            <a:ext cx="1426543" cy="560788"/>
          </a:xfrm>
          <a:custGeom>
            <a:avLst/>
            <a:gdLst/>
            <a:ahLst/>
            <a:cxnLst>
              <a:cxn ang="0">
                <a:pos x="wd2" y="hd2"/>
              </a:cxn>
              <a:cxn ang="5400000">
                <a:pos x="wd2" y="hd2"/>
              </a:cxn>
              <a:cxn ang="10800000">
                <a:pos x="wd2" y="hd2"/>
              </a:cxn>
              <a:cxn ang="16200000">
                <a:pos x="wd2" y="hd2"/>
              </a:cxn>
            </a:cxnLst>
            <a:rect l="0" t="0" r="r" b="b"/>
            <a:pathLst>
              <a:path w="21600" h="21424" extrusionOk="0">
                <a:moveTo>
                  <a:pt x="8738" y="200"/>
                </a:moveTo>
                <a:cubicBezTo>
                  <a:pt x="8935" y="-14"/>
                  <a:pt x="9238" y="-85"/>
                  <a:pt x="9484" y="129"/>
                </a:cubicBezTo>
                <a:cubicBezTo>
                  <a:pt x="9730" y="271"/>
                  <a:pt x="9886" y="628"/>
                  <a:pt x="9886" y="996"/>
                </a:cubicBezTo>
                <a:cubicBezTo>
                  <a:pt x="9886" y="996"/>
                  <a:pt x="9886" y="996"/>
                  <a:pt x="9886" y="4442"/>
                </a:cubicBezTo>
                <a:cubicBezTo>
                  <a:pt x="9886" y="4442"/>
                  <a:pt x="9886" y="4442"/>
                  <a:pt x="21600" y="4442"/>
                </a:cubicBezTo>
                <a:cubicBezTo>
                  <a:pt x="21600" y="4442"/>
                  <a:pt x="21600" y="4442"/>
                  <a:pt x="21600" y="16976"/>
                </a:cubicBezTo>
                <a:cubicBezTo>
                  <a:pt x="21600" y="16976"/>
                  <a:pt x="21600" y="16976"/>
                  <a:pt x="9886" y="16976"/>
                </a:cubicBezTo>
                <a:cubicBezTo>
                  <a:pt x="9886" y="16976"/>
                  <a:pt x="9886" y="16976"/>
                  <a:pt x="9886" y="20434"/>
                </a:cubicBezTo>
                <a:cubicBezTo>
                  <a:pt x="9886" y="20790"/>
                  <a:pt x="9730" y="21147"/>
                  <a:pt x="9484" y="21289"/>
                </a:cubicBezTo>
                <a:cubicBezTo>
                  <a:pt x="9238" y="21515"/>
                  <a:pt x="8935" y="21432"/>
                  <a:pt x="8738" y="21218"/>
                </a:cubicBezTo>
                <a:cubicBezTo>
                  <a:pt x="8738" y="21218"/>
                  <a:pt x="8738" y="21218"/>
                  <a:pt x="295" y="11499"/>
                </a:cubicBezTo>
                <a:cubicBezTo>
                  <a:pt x="98" y="11285"/>
                  <a:pt x="0" y="11000"/>
                  <a:pt x="0" y="10715"/>
                </a:cubicBezTo>
                <a:cubicBezTo>
                  <a:pt x="0" y="10418"/>
                  <a:pt x="98" y="10133"/>
                  <a:pt x="295" y="9919"/>
                </a:cubicBezTo>
                <a:cubicBezTo>
                  <a:pt x="295" y="9919"/>
                  <a:pt x="295" y="9919"/>
                  <a:pt x="8738" y="200"/>
                </a:cubicBezTo>
              </a:path>
            </a:pathLst>
          </a:custGeom>
          <a:solidFill>
            <a:schemeClr val="accent6">
              <a:lumMod val="50000"/>
            </a:schemeClr>
          </a:solidFill>
          <a:ln w="19050">
            <a:solidFill>
              <a:srgbClr val="FFFFFF"/>
            </a:solidFill>
            <a:miter/>
          </a:ln>
        </p:spPr>
        <p:txBody>
          <a:bodyPr lIns="17145" rIns="17145" anchor="ctr"/>
          <a:lstStyle/>
          <a:p>
            <a:pPr>
              <a:defRPr>
                <a:solidFill>
                  <a:srgbClr val="FFFFFF"/>
                </a:solidFill>
              </a:defRPr>
            </a:pPr>
            <a:endParaRPr sz="188">
              <a:solidFill>
                <a:srgbClr val="002060"/>
              </a:solidFill>
            </a:endParaRPr>
          </a:p>
        </p:txBody>
      </p:sp>
      <p:sp>
        <p:nvSpPr>
          <p:cNvPr id="281" name="Control Plane"/>
          <p:cNvSpPr/>
          <p:nvPr/>
        </p:nvSpPr>
        <p:spPr>
          <a:xfrm>
            <a:off x="2091416" y="1502095"/>
            <a:ext cx="2801228" cy="584775"/>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defRPr sz="4800">
                <a:solidFill>
                  <a:schemeClr val="accent6">
                    <a:lumOff val="-3799"/>
                  </a:schemeClr>
                </a:solidFill>
              </a:defRPr>
            </a:lvl1pPr>
          </a:lstStyle>
          <a:p>
            <a:pPr algn="ctr"/>
            <a:r>
              <a:rPr lang="en-US" sz="3200" dirty="0"/>
              <a:t>Control Plane</a:t>
            </a:r>
          </a:p>
        </p:txBody>
      </p:sp>
      <p:sp>
        <p:nvSpPr>
          <p:cNvPr id="285" name="Simulation"/>
          <p:cNvSpPr/>
          <p:nvPr/>
        </p:nvSpPr>
        <p:spPr>
          <a:xfrm>
            <a:off x="4458539" y="2353138"/>
            <a:ext cx="1541897" cy="523220"/>
          </a:xfrm>
          <a:prstGeom prst="rect">
            <a:avLst/>
          </a:prstGeom>
          <a:ln w="88900">
            <a:solidFill>
              <a:schemeClr val="accent6">
                <a:satOff val="-16371"/>
                <a:lumOff val="40501"/>
              </a:schemeClr>
            </a:solidFill>
            <a:miter/>
          </a:ln>
          <a:extLst>
            <a:ext uri="{C572A759-6A51-4108-AA02-DFA0A04FC94B}">
              <ma14:wrappingTextBoxFlag xmlns:ma14="http://schemas.microsoft.com/office/mac/drawingml/2011/main" xmlns="" val="1"/>
            </a:ext>
          </a:extLst>
        </p:spPr>
        <p:txBody>
          <a:bodyPr wrap="none" lIns="17145" rIns="17145">
            <a:spAutoFit/>
          </a:bodyPr>
          <a:lstStyle>
            <a:lvl1pPr>
              <a:defRPr sz="4800">
                <a:solidFill>
                  <a:schemeClr val="accent6">
                    <a:lumOff val="-3799"/>
                  </a:schemeClr>
                </a:solidFill>
              </a:defRPr>
            </a:lvl1pPr>
          </a:lstStyle>
          <a:p>
            <a:pPr algn="ctr"/>
            <a:r>
              <a:rPr lang="en-US" sz="2800" dirty="0">
                <a:latin typeface="Microsoft YaHei" panose="020B0503020204020204" pitchFamily="34" charset="-122"/>
                <a:ea typeface="Microsoft YaHei" panose="020B0503020204020204" pitchFamily="34" charset="-122"/>
              </a:rPr>
              <a:t> </a:t>
            </a:r>
            <a:r>
              <a:rPr lang="en-US" sz="2800" dirty="0"/>
              <a:t> execute </a:t>
            </a:r>
            <a:r>
              <a:rPr lang="en-US" sz="2800" dirty="0">
                <a:latin typeface="Microsoft YaHei" panose="020B0503020204020204" pitchFamily="34" charset="-122"/>
                <a:ea typeface="Microsoft YaHei" panose="020B0503020204020204" pitchFamily="34" charset="-122"/>
              </a:rPr>
              <a:t> </a:t>
            </a:r>
            <a:endParaRPr sz="28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6457ABE-EA7B-DF44-B689-3A8FD3509098}"/>
              </a:ext>
            </a:extLst>
          </p:cNvPr>
          <p:cNvSpPr txBox="1"/>
          <p:nvPr/>
        </p:nvSpPr>
        <p:spPr>
          <a:xfrm>
            <a:off x="1081765" y="4263896"/>
            <a:ext cx="4297330" cy="2673168"/>
          </a:xfrm>
          <a:prstGeom prst="rect">
            <a:avLst/>
          </a:prstGeom>
          <a:noFill/>
        </p:spPr>
        <p:txBody>
          <a:bodyPr wrap="none" rtlCol="0">
            <a:spAutoFit/>
          </a:bodyPr>
          <a:lstStyle/>
          <a:p>
            <a:r>
              <a:rPr lang="en-US" sz="2396" dirty="0"/>
              <a:t>Control plane verification</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Batfish</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[NSDI'15]</a:t>
            </a:r>
          </a:p>
          <a:p>
            <a:pPr marL="342283" indent="-342283">
              <a:buFont typeface="Arial" panose="020B0604020202020204" pitchFamily="34" charset="0"/>
              <a:buChar char="•"/>
            </a:pPr>
            <a:r>
              <a:rPr lang="en-US" altLang="zh-CN" sz="2396" dirty="0">
                <a:ea typeface="Microsoft YaHei" panose="020B0503020204020204" pitchFamily="34" charset="-122"/>
                <a:cs typeface="Times New Roman" panose="02020603050405020304" pitchFamily="18" charset="0"/>
              </a:rPr>
              <a:t>Bagpipe</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[OOPSLA'16]</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Minesweeper</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[SIGCOMM'17]</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Bo</a:t>
            </a:r>
            <a:r>
              <a:rPr lang="en-US" altLang="zh-CN" sz="2396" dirty="0">
                <a:ea typeface="Microsoft YaHei" panose="020B0503020204020204" pitchFamily="34" charset="-122"/>
                <a:cs typeface="Times New Roman" panose="02020603050405020304" pitchFamily="18" charset="0"/>
              </a:rPr>
              <a:t>nsai</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[SIGCOMM'18]</a:t>
            </a:r>
          </a:p>
          <a:p>
            <a:pPr marL="342283" indent="-342283">
              <a:buFont typeface="Arial" panose="020B0604020202020204" pitchFamily="34" charset="0"/>
              <a:buChar char="•"/>
            </a:pPr>
            <a:r>
              <a:rPr lang="en-US" sz="2396" dirty="0" err="1">
                <a:ea typeface="Microsoft YaHei" panose="020B0503020204020204" pitchFamily="34" charset="-122"/>
                <a:cs typeface="Times New Roman" panose="02020603050405020304" pitchFamily="18" charset="0"/>
              </a:rPr>
              <a:t>Ho</a:t>
            </a:r>
            <a:r>
              <a:rPr lang="en-US" altLang="zh-CN" sz="2396" dirty="0" err="1">
                <a:ea typeface="Microsoft YaHei" panose="020B0503020204020204" pitchFamily="34" charset="-122"/>
                <a:cs typeface="Times New Roman" panose="02020603050405020304" pitchFamily="18" charset="0"/>
              </a:rPr>
              <a:t>yan</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[SIGCOMM'21]</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a:t>
            </a:r>
          </a:p>
        </p:txBody>
      </p:sp>
      <p:sp>
        <p:nvSpPr>
          <p:cNvPr id="9" name="TextBox 8">
            <a:extLst>
              <a:ext uri="{FF2B5EF4-FFF2-40B4-BE49-F238E27FC236}">
                <a16:creationId xmlns:a16="http://schemas.microsoft.com/office/drawing/2014/main" id="{25D1F875-5237-054B-96B9-8998AF0581DA}"/>
              </a:ext>
            </a:extLst>
          </p:cNvPr>
          <p:cNvSpPr txBox="1"/>
          <p:nvPr/>
        </p:nvSpPr>
        <p:spPr>
          <a:xfrm>
            <a:off x="1122744" y="3122754"/>
            <a:ext cx="1141327" cy="369332"/>
          </a:xfrm>
          <a:prstGeom prst="rect">
            <a:avLst/>
          </a:prstGeom>
          <a:noFill/>
        </p:spPr>
        <p:txBody>
          <a:bodyPr wrap="square" rtlCol="0">
            <a:spAutoFit/>
          </a:bodyPr>
          <a:lstStyle/>
          <a:p>
            <a:r>
              <a:rPr lang="en-US" altLang="zh-CN" dirty="0"/>
              <a:t>config</a:t>
            </a:r>
            <a:endParaRPr lang="en-US" dirty="0">
              <a:latin typeface="Microsoft YaHei" panose="020B0503020204020204" pitchFamily="34" charset="-122"/>
              <a:ea typeface="Microsoft YaHei" panose="020B0503020204020204" pitchFamily="34" charset="-122"/>
            </a:endParaRPr>
          </a:p>
        </p:txBody>
      </p:sp>
      <p:sp>
        <p:nvSpPr>
          <p:cNvPr id="28" name="TextBox 27">
            <a:extLst>
              <a:ext uri="{FF2B5EF4-FFF2-40B4-BE49-F238E27FC236}">
                <a16:creationId xmlns:a16="http://schemas.microsoft.com/office/drawing/2014/main" id="{00AE7475-6F81-7E44-9355-30AA783E0C66}"/>
              </a:ext>
            </a:extLst>
          </p:cNvPr>
          <p:cNvSpPr txBox="1"/>
          <p:nvPr/>
        </p:nvSpPr>
        <p:spPr>
          <a:xfrm>
            <a:off x="2550770" y="2138803"/>
            <a:ext cx="1113548" cy="369332"/>
          </a:xfrm>
          <a:prstGeom prst="rect">
            <a:avLst/>
          </a:prstGeom>
          <a:noFill/>
        </p:spPr>
        <p:txBody>
          <a:bodyPr wrap="square" rtlCol="0">
            <a:spAutoFit/>
          </a:bodyPr>
          <a:lstStyle/>
          <a:p>
            <a:r>
              <a:rPr lang="en-US" altLang="zh-CN" dirty="0"/>
              <a:t>config</a:t>
            </a:r>
            <a:endParaRPr lang="en-US" dirty="0">
              <a:latin typeface="Microsoft YaHei" panose="020B0503020204020204" pitchFamily="34" charset="-122"/>
              <a:ea typeface="Microsoft YaHei" panose="020B0503020204020204" pitchFamily="34" charset="-122"/>
            </a:endParaRPr>
          </a:p>
        </p:txBody>
      </p:sp>
      <p:sp>
        <p:nvSpPr>
          <p:cNvPr id="29" name="TextBox 28">
            <a:extLst>
              <a:ext uri="{FF2B5EF4-FFF2-40B4-BE49-F238E27FC236}">
                <a16:creationId xmlns:a16="http://schemas.microsoft.com/office/drawing/2014/main" id="{A825F05F-68E2-E44A-8570-32821D9598A6}"/>
              </a:ext>
            </a:extLst>
          </p:cNvPr>
          <p:cNvSpPr txBox="1"/>
          <p:nvPr/>
        </p:nvSpPr>
        <p:spPr>
          <a:xfrm>
            <a:off x="2550770" y="3924326"/>
            <a:ext cx="1189303" cy="369332"/>
          </a:xfrm>
          <a:prstGeom prst="rect">
            <a:avLst/>
          </a:prstGeom>
          <a:noFill/>
        </p:spPr>
        <p:txBody>
          <a:bodyPr wrap="square" rtlCol="0">
            <a:spAutoFit/>
          </a:bodyPr>
          <a:lstStyle/>
          <a:p>
            <a:r>
              <a:rPr lang="en-US" altLang="zh-CN" dirty="0"/>
              <a:t>config</a:t>
            </a:r>
            <a:endParaRPr lang="en-US" dirty="0">
              <a:latin typeface="Microsoft YaHei" panose="020B0503020204020204" pitchFamily="34" charset="-122"/>
              <a:ea typeface="Microsoft YaHei" panose="020B0503020204020204" pitchFamily="34" charset="-122"/>
            </a:endParaRPr>
          </a:p>
        </p:txBody>
      </p:sp>
      <p:grpSp>
        <p:nvGrpSpPr>
          <p:cNvPr id="6" name="Group 5">
            <a:extLst>
              <a:ext uri="{FF2B5EF4-FFF2-40B4-BE49-F238E27FC236}">
                <a16:creationId xmlns:a16="http://schemas.microsoft.com/office/drawing/2014/main" id="{99316FF8-1A45-1442-A7D3-9B6FA2D061A0}"/>
              </a:ext>
            </a:extLst>
          </p:cNvPr>
          <p:cNvGrpSpPr/>
          <p:nvPr/>
        </p:nvGrpSpPr>
        <p:grpSpPr>
          <a:xfrm>
            <a:off x="6104269" y="1450453"/>
            <a:ext cx="4736082" cy="5460256"/>
            <a:chOff x="5926144" y="1450453"/>
            <a:chExt cx="4736082" cy="5460256"/>
          </a:xfrm>
        </p:grpSpPr>
        <p:grpSp>
          <p:nvGrpSpPr>
            <p:cNvPr id="2" name="Group 1"/>
            <p:cNvGrpSpPr/>
            <p:nvPr/>
          </p:nvGrpSpPr>
          <p:grpSpPr>
            <a:xfrm>
              <a:off x="7399194" y="2063517"/>
              <a:ext cx="1977538" cy="2277408"/>
              <a:chOff x="11010962" y="5884461"/>
              <a:chExt cx="3436599" cy="3906226"/>
            </a:xfrm>
          </p:grpSpPr>
          <p:sp>
            <p:nvSpPr>
              <p:cNvPr id="262" name="Line"/>
              <p:cNvSpPr/>
              <p:nvPr/>
            </p:nvSpPr>
            <p:spPr>
              <a:xfrm flipV="1">
                <a:off x="11927607" y="6673861"/>
                <a:ext cx="1613572" cy="1011061"/>
              </a:xfrm>
              <a:prstGeom prst="line">
                <a:avLst/>
              </a:prstGeom>
              <a:ln w="177800">
                <a:solidFill>
                  <a:schemeClr val="bg1">
                    <a:lumMod val="75000"/>
                  </a:schemeClr>
                </a:solidFill>
                <a:miter/>
              </a:ln>
            </p:spPr>
            <p:txBody>
              <a:bodyPr lIns="17145" rIns="17145"/>
              <a:lstStyle/>
              <a:p>
                <a:endParaRPr sz="188"/>
              </a:p>
            </p:txBody>
          </p:sp>
          <p:sp>
            <p:nvSpPr>
              <p:cNvPr id="263" name="Line"/>
              <p:cNvSpPr/>
              <p:nvPr/>
            </p:nvSpPr>
            <p:spPr>
              <a:xfrm flipH="1" flipV="1">
                <a:off x="11772790" y="7888097"/>
                <a:ext cx="1820608" cy="1083189"/>
              </a:xfrm>
              <a:prstGeom prst="line">
                <a:avLst/>
              </a:prstGeom>
              <a:ln w="177800">
                <a:solidFill>
                  <a:schemeClr val="bg1">
                    <a:lumMod val="75000"/>
                  </a:schemeClr>
                </a:solidFill>
                <a:miter/>
              </a:ln>
            </p:spPr>
            <p:txBody>
              <a:bodyPr lIns="17145" rIns="17145"/>
              <a:lstStyle/>
              <a:p>
                <a:endParaRPr sz="188"/>
              </a:p>
            </p:txBody>
          </p:sp>
          <p:sp>
            <p:nvSpPr>
              <p:cNvPr id="264" name="Circle"/>
              <p:cNvSpPr/>
              <p:nvPr/>
            </p:nvSpPr>
            <p:spPr>
              <a:xfrm>
                <a:off x="11010962" y="7285400"/>
                <a:ext cx="1181100" cy="1181100"/>
              </a:xfrm>
              <a:prstGeom prst="ellipse">
                <a:avLst/>
              </a:prstGeom>
              <a:solidFill>
                <a:schemeClr val="accent5">
                  <a:satOff val="-10408"/>
                  <a:lumOff val="16519"/>
                </a:schemeClr>
              </a:solidFill>
              <a:ln w="12700">
                <a:solidFill>
                  <a:srgbClr val="000000"/>
                </a:solidFill>
                <a:miter/>
              </a:ln>
            </p:spPr>
            <p:txBody>
              <a:bodyPr lIns="17145" rIns="17145" anchor="ctr"/>
              <a:lstStyle/>
              <a:p>
                <a:endParaRPr sz="188"/>
              </a:p>
            </p:txBody>
          </p:sp>
          <p:sp>
            <p:nvSpPr>
              <p:cNvPr id="268" name="Line"/>
              <p:cNvSpPr/>
              <p:nvPr/>
            </p:nvSpPr>
            <p:spPr>
              <a:xfrm flipV="1">
                <a:off x="13857010" y="6488229"/>
                <a:ext cx="1" cy="2530649"/>
              </a:xfrm>
              <a:prstGeom prst="line">
                <a:avLst/>
              </a:prstGeom>
              <a:ln w="177800">
                <a:solidFill>
                  <a:schemeClr val="bg1">
                    <a:lumMod val="75000"/>
                  </a:schemeClr>
                </a:solidFill>
                <a:miter/>
              </a:ln>
            </p:spPr>
            <p:txBody>
              <a:bodyPr lIns="17145" rIns="17145"/>
              <a:lstStyle/>
              <a:p>
                <a:endParaRPr sz="188"/>
              </a:p>
            </p:txBody>
          </p:sp>
          <p:sp>
            <p:nvSpPr>
              <p:cNvPr id="271" name="Circle"/>
              <p:cNvSpPr/>
              <p:nvPr/>
            </p:nvSpPr>
            <p:spPr>
              <a:xfrm>
                <a:off x="13266461" y="8609587"/>
                <a:ext cx="1181100" cy="1181100"/>
              </a:xfrm>
              <a:prstGeom prst="ellipse">
                <a:avLst/>
              </a:prstGeom>
              <a:solidFill>
                <a:schemeClr val="accent5">
                  <a:satOff val="-10408"/>
                  <a:lumOff val="16519"/>
                </a:schemeClr>
              </a:solidFill>
              <a:ln w="12700">
                <a:solidFill>
                  <a:srgbClr val="000000"/>
                </a:solidFill>
                <a:miter/>
              </a:ln>
            </p:spPr>
            <p:txBody>
              <a:bodyPr lIns="17145" rIns="17145" anchor="ctr"/>
              <a:lstStyle/>
              <a:p>
                <a:endParaRPr sz="188"/>
              </a:p>
            </p:txBody>
          </p:sp>
          <p:sp>
            <p:nvSpPr>
              <p:cNvPr id="272" name="Circle"/>
              <p:cNvSpPr/>
              <p:nvPr/>
            </p:nvSpPr>
            <p:spPr>
              <a:xfrm>
                <a:off x="13266461" y="5884461"/>
                <a:ext cx="1181100" cy="1181100"/>
              </a:xfrm>
              <a:prstGeom prst="ellipse">
                <a:avLst/>
              </a:prstGeom>
              <a:solidFill>
                <a:schemeClr val="accent5">
                  <a:satOff val="-10408"/>
                  <a:lumOff val="16519"/>
                </a:schemeClr>
              </a:solidFill>
              <a:ln w="12700">
                <a:solidFill>
                  <a:srgbClr val="000000"/>
                </a:solidFill>
                <a:miter/>
              </a:ln>
            </p:spPr>
            <p:txBody>
              <a:bodyPr lIns="17145" rIns="17145" anchor="ctr"/>
              <a:lstStyle/>
              <a:p>
                <a:endParaRPr sz="188"/>
              </a:p>
            </p:txBody>
          </p:sp>
        </p:grpSp>
        <p:sp>
          <p:nvSpPr>
            <p:cNvPr id="282" name="Data Plane"/>
            <p:cNvSpPr/>
            <p:nvPr/>
          </p:nvSpPr>
          <p:spPr>
            <a:xfrm>
              <a:off x="7038111" y="1450453"/>
              <a:ext cx="2770946" cy="584775"/>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defRPr sz="4800">
                  <a:solidFill>
                    <a:schemeClr val="accent6">
                      <a:lumOff val="-3799"/>
                    </a:schemeClr>
                  </a:solidFill>
                </a:defRPr>
              </a:lvl1pPr>
            </a:lstStyle>
            <a:p>
              <a:pPr algn="ctr"/>
              <a:r>
                <a:rPr lang="en-US" sz="3200" dirty="0"/>
                <a:t>Data Plane</a:t>
              </a:r>
              <a:endParaRPr sz="3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1" name="TextBox 30">
              <a:extLst>
                <a:ext uri="{FF2B5EF4-FFF2-40B4-BE49-F238E27FC236}">
                  <a16:creationId xmlns:a16="http://schemas.microsoft.com/office/drawing/2014/main" id="{79B41E5A-2EE1-AD40-9C55-AC55FA3141A5}"/>
                </a:ext>
              </a:extLst>
            </p:cNvPr>
            <p:cNvSpPr txBox="1"/>
            <p:nvPr/>
          </p:nvSpPr>
          <p:spPr>
            <a:xfrm>
              <a:off x="6525196" y="4237541"/>
              <a:ext cx="4137030" cy="2673168"/>
            </a:xfrm>
            <a:prstGeom prst="rect">
              <a:avLst/>
            </a:prstGeom>
            <a:noFill/>
          </p:spPr>
          <p:txBody>
            <a:bodyPr wrap="none" rtlCol="0">
              <a:spAutoFit/>
            </a:bodyPr>
            <a:lstStyle/>
            <a:p>
              <a:r>
                <a:rPr lang="en-US" sz="2396" dirty="0"/>
                <a:t>Data plane verification</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HSA</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[NSDI'12]</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err="1">
                  <a:ea typeface="Microsoft YaHei" panose="020B0503020204020204" pitchFamily="34" charset="-122"/>
                  <a:cs typeface="Times New Roman" panose="02020603050405020304" pitchFamily="18" charset="0"/>
                </a:rPr>
                <a:t>Veriflow</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[NSDI'13]</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Atomic Predicates</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[ICNP'13]</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altLang="zh-CN" sz="2396" dirty="0" err="1">
                  <a:ea typeface="Microsoft YaHei" panose="020B0503020204020204" pitchFamily="34" charset="-122"/>
                  <a:cs typeface="Times New Roman" panose="02020603050405020304" pitchFamily="18" charset="0"/>
                </a:rPr>
                <a:t>APKeep</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[NSDI'20]</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altLang="zh-CN" sz="2396" dirty="0">
                  <a:ea typeface="Microsoft YaHei" panose="020B0503020204020204" pitchFamily="34" charset="-122"/>
                  <a:cs typeface="Times New Roman" panose="02020603050405020304" pitchFamily="18" charset="0"/>
                </a:rPr>
                <a:t>Flash</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[SIGCOMM'22]</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a:t>
              </a:r>
            </a:p>
          </p:txBody>
        </p:sp>
        <p:sp>
          <p:nvSpPr>
            <p:cNvPr id="32" name="TextBox 31">
              <a:extLst>
                <a:ext uri="{FF2B5EF4-FFF2-40B4-BE49-F238E27FC236}">
                  <a16:creationId xmlns:a16="http://schemas.microsoft.com/office/drawing/2014/main" id="{793D2CB7-73CF-964A-BE29-2F8C6E94223C}"/>
                </a:ext>
              </a:extLst>
            </p:cNvPr>
            <p:cNvSpPr txBox="1"/>
            <p:nvPr/>
          </p:nvSpPr>
          <p:spPr>
            <a:xfrm>
              <a:off x="6937951" y="2033206"/>
              <a:ext cx="1740443" cy="369332"/>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FIB</a:t>
              </a:r>
              <a:endParaRPr lang="en-US" dirty="0">
                <a:latin typeface="Microsoft YaHei" panose="020B0503020204020204" pitchFamily="34" charset="-122"/>
                <a:ea typeface="Microsoft YaHei" panose="020B0503020204020204" pitchFamily="34" charset="-122"/>
              </a:endParaRPr>
            </a:p>
          </p:txBody>
        </p:sp>
        <p:sp>
          <p:nvSpPr>
            <p:cNvPr id="35" name="TextBox 34">
              <a:extLst>
                <a:ext uri="{FF2B5EF4-FFF2-40B4-BE49-F238E27FC236}">
                  <a16:creationId xmlns:a16="http://schemas.microsoft.com/office/drawing/2014/main" id="{8766793E-174F-FF4B-9059-10CA9B1F81CB}"/>
                </a:ext>
              </a:extLst>
            </p:cNvPr>
            <p:cNvSpPr txBox="1"/>
            <p:nvPr/>
          </p:nvSpPr>
          <p:spPr>
            <a:xfrm>
              <a:off x="5926144" y="3192850"/>
              <a:ext cx="1740443" cy="369332"/>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FIB</a:t>
              </a:r>
              <a:endParaRPr lang="en-US" dirty="0">
                <a:latin typeface="Microsoft YaHei" panose="020B0503020204020204" pitchFamily="34" charset="-122"/>
                <a:ea typeface="Microsoft YaHei" panose="020B0503020204020204" pitchFamily="34" charset="-122"/>
              </a:endParaRPr>
            </a:p>
          </p:txBody>
        </p:sp>
        <p:sp>
          <p:nvSpPr>
            <p:cNvPr id="36" name="TextBox 35">
              <a:extLst>
                <a:ext uri="{FF2B5EF4-FFF2-40B4-BE49-F238E27FC236}">
                  <a16:creationId xmlns:a16="http://schemas.microsoft.com/office/drawing/2014/main" id="{1BD0BE36-CDBD-B148-8D78-D2B7B359CE3A}"/>
                </a:ext>
              </a:extLst>
            </p:cNvPr>
            <p:cNvSpPr txBox="1"/>
            <p:nvPr/>
          </p:nvSpPr>
          <p:spPr>
            <a:xfrm>
              <a:off x="6999865" y="3690254"/>
              <a:ext cx="1740443" cy="369332"/>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FIB</a:t>
              </a:r>
              <a:endParaRPr lang="en-US" dirty="0">
                <a:latin typeface="Microsoft YaHei" panose="020B0503020204020204" pitchFamily="34" charset="-122"/>
                <a:ea typeface="Microsoft YaHei" panose="020B0503020204020204" pitchFamily="34" charset="-122"/>
              </a:endParaRPr>
            </a:p>
          </p:txBody>
        </p:sp>
      </p:grpSp>
      <p:sp>
        <p:nvSpPr>
          <p:cNvPr id="5" name="Rectangle 4">
            <a:extLst>
              <a:ext uri="{FF2B5EF4-FFF2-40B4-BE49-F238E27FC236}">
                <a16:creationId xmlns:a16="http://schemas.microsoft.com/office/drawing/2014/main" id="{39AF2FC9-6CBC-B744-8625-FEE2B44494F4}"/>
              </a:ext>
            </a:extLst>
          </p:cNvPr>
          <p:cNvSpPr/>
          <p:nvPr/>
        </p:nvSpPr>
        <p:spPr>
          <a:xfrm>
            <a:off x="6141176" y="1516284"/>
            <a:ext cx="4639799" cy="52823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338008"/>
      </p:ext>
    </p:extLst>
  </p:cSld>
  <p:clrMapOvr>
    <a:masterClrMapping/>
  </p:clrMapOvr>
  <p:transition spd="med" advTm="1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p:bldP spid="285"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C1E873D0-503C-9C0D-2782-E296B629322D}"/>
              </a:ext>
            </a:extLst>
          </p:cNvPr>
          <p:cNvPicPr>
            <a:picLocks noChangeAspect="1"/>
          </p:cNvPicPr>
          <p:nvPr/>
        </p:nvPicPr>
        <p:blipFill>
          <a:blip r:embed="rId3"/>
          <a:stretch>
            <a:fillRect/>
          </a:stretch>
        </p:blipFill>
        <p:spPr>
          <a:xfrm>
            <a:off x="8130079" y="3962280"/>
            <a:ext cx="3231921" cy="1662693"/>
          </a:xfrm>
          <a:prstGeom prst="rect">
            <a:avLst/>
          </a:prstGeom>
        </p:spPr>
      </p:pic>
      <p:pic>
        <p:nvPicPr>
          <p:cNvPr id="18" name="图片 17">
            <a:extLst>
              <a:ext uri="{FF2B5EF4-FFF2-40B4-BE49-F238E27FC236}">
                <a16:creationId xmlns:a16="http://schemas.microsoft.com/office/drawing/2014/main" id="{31BC271F-50F8-FC5A-05DB-46F77C6FA1A1}"/>
              </a:ext>
            </a:extLst>
          </p:cNvPr>
          <p:cNvPicPr>
            <a:picLocks noChangeAspect="1"/>
          </p:cNvPicPr>
          <p:nvPr/>
        </p:nvPicPr>
        <p:blipFill>
          <a:blip r:embed="rId4"/>
          <a:stretch>
            <a:fillRect/>
          </a:stretch>
        </p:blipFill>
        <p:spPr>
          <a:xfrm>
            <a:off x="4700243" y="4004321"/>
            <a:ext cx="2918671" cy="1527485"/>
          </a:xfrm>
          <a:prstGeom prst="rect">
            <a:avLst/>
          </a:prstGeom>
        </p:spPr>
      </p:pic>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0" y="1260427"/>
            <a:ext cx="12192000"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30</a:t>
            </a:fld>
            <a:endParaRPr lang="zh-CN" altLang="en-US" dirty="0"/>
          </a:p>
        </p:txBody>
      </p:sp>
      <p:sp>
        <p:nvSpPr>
          <p:cNvPr id="5" name="文本框 4">
            <a:extLst>
              <a:ext uri="{FF2B5EF4-FFF2-40B4-BE49-F238E27FC236}">
                <a16:creationId xmlns:a16="http://schemas.microsoft.com/office/drawing/2014/main" id="{EEB17233-72F3-1D7D-AC3F-797386F24E6E}"/>
              </a:ext>
            </a:extLst>
          </p:cNvPr>
          <p:cNvSpPr txBox="1"/>
          <p:nvPr/>
        </p:nvSpPr>
        <p:spPr>
          <a:xfrm>
            <a:off x="2600880" y="2481809"/>
            <a:ext cx="6990239" cy="523220"/>
          </a:xfrm>
          <a:prstGeom prst="rect">
            <a:avLst/>
          </a:prstGeom>
          <a:noFill/>
        </p:spPr>
        <p:txBody>
          <a:bodyPr wrap="square" rtlCol="0">
            <a:spAutoFit/>
          </a:bodyPr>
          <a:lstStyle/>
          <a:p>
            <a:pPr algn="l"/>
            <a:r>
              <a:rPr lang="en-US" altLang="zh-CN" sz="2800" b="1" dirty="0">
                <a:latin typeface="Calibri" panose="020F0502020204030204" pitchFamily="34" charset="0"/>
                <a:cs typeface="Calibri" panose="020F0502020204030204" pitchFamily="34" charset="0"/>
              </a:rPr>
              <a:t>How to diagnose? </a:t>
            </a:r>
            <a:r>
              <a:rPr lang="en-US" altLang="zh-CN" sz="2800" b="1" dirty="0">
                <a:latin typeface="Calibri" panose="020F0502020204030204" pitchFamily="34" charset="0"/>
                <a:cs typeface="Calibri" panose="020F0502020204030204" pitchFamily="34" charset="0"/>
                <a:sym typeface="Wingdings" panose="05000000000000000000" pitchFamily="2" charset="2"/>
              </a:rPr>
              <a:t></a:t>
            </a:r>
            <a:r>
              <a:rPr lang="en-US" altLang="zh-CN" sz="2800" b="1" dirty="0">
                <a:latin typeface="Calibri" panose="020F0502020204030204" pitchFamily="34" charset="0"/>
                <a:cs typeface="Calibri" panose="020F0502020204030204" pitchFamily="34" charset="0"/>
              </a:rPr>
              <a:t> </a:t>
            </a:r>
            <a:r>
              <a:rPr lang="en-US" altLang="zh-CN" sz="2800" dirty="0">
                <a:solidFill>
                  <a:srgbClr val="C00000"/>
                </a:solidFill>
                <a:latin typeface="Calibri" panose="020F0502020204030204" pitchFamily="34" charset="0"/>
                <a:cs typeface="Calibri" panose="020F0502020204030204" pitchFamily="34" charset="0"/>
              </a:rPr>
              <a:t>Differentiate </a:t>
            </a:r>
            <a:r>
              <a:rPr lang="en-US" altLang="zh-CN" sz="2800" dirty="0">
                <a:latin typeface="Calibri" panose="020F0502020204030204" pitchFamily="34" charset="0"/>
                <a:cs typeface="Calibri" panose="020F0502020204030204" pitchFamily="34" charset="0"/>
              </a:rPr>
              <a:t>these traces</a:t>
            </a:r>
            <a:endParaRPr lang="zh-CN" altLang="en-US" sz="2800"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71FFA226-68DB-80D9-E38C-B9B35848D8E7}"/>
              </a:ext>
            </a:extLst>
          </p:cNvPr>
          <p:cNvSpPr txBox="1"/>
          <p:nvPr/>
        </p:nvSpPr>
        <p:spPr>
          <a:xfrm>
            <a:off x="445288" y="1750850"/>
            <a:ext cx="11488636" cy="523220"/>
          </a:xfrm>
          <a:prstGeom prst="rect">
            <a:avLst/>
          </a:prstGeom>
          <a:noFill/>
          <a:ln>
            <a:solidFill>
              <a:schemeClr val="tx1">
                <a:lumMod val="50000"/>
                <a:lumOff val="50000"/>
              </a:schemeClr>
            </a:solidFill>
          </a:ln>
        </p:spPr>
        <p:txBody>
          <a:bodyPr wrap="square" rtlCol="0">
            <a:spAutoFit/>
          </a:bodyPr>
          <a:lstStyle/>
          <a:p>
            <a:pPr algn="l"/>
            <a:r>
              <a:rPr lang="en-US" altLang="zh-CN" sz="2800" dirty="0">
                <a:latin typeface="Calibri" panose="020F0502020204030204" pitchFamily="34" charset="0"/>
                <a:cs typeface="Calibri" panose="020F0502020204030204" pitchFamily="34" charset="0"/>
              </a:rPr>
              <a:t>A path condition is a predicate that a symbolic execution trace needs to hold</a:t>
            </a:r>
            <a:endParaRPr lang="zh-CN" altLang="en-US" sz="2800" dirty="0" err="1">
              <a:latin typeface="Calibri" panose="020F0502020204030204" pitchFamily="34" charset="0"/>
              <a:cs typeface="Calibri" panose="020F0502020204030204" pitchFamily="34" charset="0"/>
            </a:endParaRPr>
          </a:p>
        </p:txBody>
      </p:sp>
      <p:sp>
        <p:nvSpPr>
          <p:cNvPr id="99" name="文本框 98">
            <a:extLst>
              <a:ext uri="{FF2B5EF4-FFF2-40B4-BE49-F238E27FC236}">
                <a16:creationId xmlns:a16="http://schemas.microsoft.com/office/drawing/2014/main" id="{DDD60568-C052-5E14-E523-95DB3DE73419}"/>
              </a:ext>
            </a:extLst>
          </p:cNvPr>
          <p:cNvSpPr txBox="1"/>
          <p:nvPr/>
        </p:nvSpPr>
        <p:spPr>
          <a:xfrm>
            <a:off x="1820563" y="3212768"/>
            <a:ext cx="1657469" cy="542796"/>
          </a:xfrm>
          <a:prstGeom prst="rect">
            <a:avLst/>
          </a:prstGeom>
          <a:noFill/>
        </p:spPr>
        <p:txBody>
          <a:bodyPr wrap="square" rtlCol="0">
            <a:spAutoFit/>
          </a:bodyPr>
          <a:lstStyle/>
          <a:p>
            <a:pPr algn="l"/>
            <a:r>
              <a:rPr lang="en-US" altLang="zh-CN" sz="2400" dirty="0">
                <a:latin typeface="Calibri" panose="020F0502020204030204" pitchFamily="34" charset="0"/>
                <a:cs typeface="Calibri" panose="020F0502020204030204" pitchFamily="34" charset="0"/>
              </a:rPr>
              <a:t>Program</a:t>
            </a:r>
            <a:endParaRPr lang="zh-CN" altLang="en-US" sz="2400" dirty="0" err="1">
              <a:latin typeface="Calibri" panose="020F0502020204030204" pitchFamily="34" charset="0"/>
              <a:cs typeface="Calibri" panose="020F0502020204030204" pitchFamily="34" charset="0"/>
            </a:endParaRPr>
          </a:p>
        </p:txBody>
      </p:sp>
      <p:sp>
        <p:nvSpPr>
          <p:cNvPr id="92" name="文本框 91">
            <a:extLst>
              <a:ext uri="{FF2B5EF4-FFF2-40B4-BE49-F238E27FC236}">
                <a16:creationId xmlns:a16="http://schemas.microsoft.com/office/drawing/2014/main" id="{1AF578FA-E600-A71C-311F-D732C3B827C2}"/>
              </a:ext>
            </a:extLst>
          </p:cNvPr>
          <p:cNvSpPr txBox="1"/>
          <p:nvPr/>
        </p:nvSpPr>
        <p:spPr>
          <a:xfrm>
            <a:off x="8130079" y="3277906"/>
            <a:ext cx="3515125" cy="461664"/>
          </a:xfrm>
          <a:prstGeom prst="rect">
            <a:avLst/>
          </a:prstGeom>
          <a:noFill/>
        </p:spPr>
        <p:txBody>
          <a:bodyPr wrap="square" rtlCol="0">
            <a:spAutoFit/>
          </a:bodyPr>
          <a:lstStyle/>
          <a:p>
            <a:pPr algn="l"/>
            <a:r>
              <a:rPr lang="en-US" altLang="zh-CN" sz="2400" dirty="0">
                <a:solidFill>
                  <a:srgbClr val="FF0000"/>
                </a:solidFill>
                <a:latin typeface="Calibri" panose="020F0502020204030204" pitchFamily="34" charset="0"/>
                <a:cs typeface="Calibri" panose="020F0502020204030204" pitchFamily="34" charset="0"/>
              </a:rPr>
              <a:t>Incorrect </a:t>
            </a:r>
            <a:r>
              <a:rPr lang="en-US" altLang="zh-CN" sz="2400" dirty="0">
                <a:latin typeface="Calibri" panose="020F0502020204030204" pitchFamily="34" charset="0"/>
                <a:cs typeface="Calibri" panose="020F0502020204030204" pitchFamily="34" charset="0"/>
              </a:rPr>
              <a:t>execution trace</a:t>
            </a:r>
            <a:endParaRPr lang="zh-CN" altLang="en-US" sz="2400" dirty="0" err="1">
              <a:latin typeface="Calibri" panose="020F0502020204030204" pitchFamily="34" charset="0"/>
              <a:cs typeface="Calibri" panose="020F0502020204030204" pitchFamily="34" charset="0"/>
            </a:endParaRPr>
          </a:p>
        </p:txBody>
      </p:sp>
      <p:sp>
        <p:nvSpPr>
          <p:cNvPr id="91" name="文本框 90">
            <a:extLst>
              <a:ext uri="{FF2B5EF4-FFF2-40B4-BE49-F238E27FC236}">
                <a16:creationId xmlns:a16="http://schemas.microsoft.com/office/drawing/2014/main" id="{EDF401C1-A1BE-F9FA-AB65-0A2466B41E0E}"/>
              </a:ext>
            </a:extLst>
          </p:cNvPr>
          <p:cNvSpPr txBox="1"/>
          <p:nvPr/>
        </p:nvSpPr>
        <p:spPr>
          <a:xfrm>
            <a:off x="4595834" y="3273843"/>
            <a:ext cx="3239082" cy="461665"/>
          </a:xfrm>
          <a:prstGeom prst="rect">
            <a:avLst/>
          </a:prstGeom>
          <a:noFill/>
        </p:spPr>
        <p:txBody>
          <a:bodyPr wrap="square" rtlCol="0">
            <a:spAutoFit/>
          </a:bodyPr>
          <a:lstStyle/>
          <a:p>
            <a:pPr algn="l"/>
            <a:r>
              <a:rPr lang="en-US" altLang="zh-CN" sz="2400" dirty="0">
                <a:solidFill>
                  <a:srgbClr val="00B050"/>
                </a:solidFill>
                <a:latin typeface="Calibri" panose="020F0502020204030204" pitchFamily="34" charset="0"/>
                <a:cs typeface="Calibri" panose="020F0502020204030204" pitchFamily="34" charset="0"/>
              </a:rPr>
              <a:t>Correct </a:t>
            </a:r>
            <a:r>
              <a:rPr lang="en-US" altLang="zh-CN" sz="2400" dirty="0">
                <a:latin typeface="Calibri" panose="020F0502020204030204" pitchFamily="34" charset="0"/>
                <a:cs typeface="Calibri" panose="020F0502020204030204" pitchFamily="34" charset="0"/>
              </a:rPr>
              <a:t>execution trace</a:t>
            </a:r>
            <a:endParaRPr lang="zh-CN" altLang="en-US" sz="2400" dirty="0" err="1">
              <a:latin typeface="Calibri" panose="020F0502020204030204" pitchFamily="34" charset="0"/>
              <a:cs typeface="Calibri" panose="020F0502020204030204" pitchFamily="34" charset="0"/>
            </a:endParaRPr>
          </a:p>
        </p:txBody>
      </p:sp>
      <p:sp>
        <p:nvSpPr>
          <p:cNvPr id="104" name="椭圆 103">
            <a:extLst>
              <a:ext uri="{FF2B5EF4-FFF2-40B4-BE49-F238E27FC236}">
                <a16:creationId xmlns:a16="http://schemas.microsoft.com/office/drawing/2014/main" id="{55BE9503-9D39-9284-C495-2DC9B4EFF6BE}"/>
              </a:ext>
            </a:extLst>
          </p:cNvPr>
          <p:cNvSpPr/>
          <p:nvPr/>
        </p:nvSpPr>
        <p:spPr>
          <a:xfrm>
            <a:off x="6487702" y="4395309"/>
            <a:ext cx="618308" cy="5648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105" name="椭圆 104">
            <a:extLst>
              <a:ext uri="{FF2B5EF4-FFF2-40B4-BE49-F238E27FC236}">
                <a16:creationId xmlns:a16="http://schemas.microsoft.com/office/drawing/2014/main" id="{B98F05CE-8DEB-8D05-A88D-23239F2B8AC9}"/>
              </a:ext>
            </a:extLst>
          </p:cNvPr>
          <p:cNvSpPr/>
          <p:nvPr/>
        </p:nvSpPr>
        <p:spPr>
          <a:xfrm>
            <a:off x="8715369" y="4429867"/>
            <a:ext cx="618308" cy="5648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106" name="文本框 105">
            <a:extLst>
              <a:ext uri="{FF2B5EF4-FFF2-40B4-BE49-F238E27FC236}">
                <a16:creationId xmlns:a16="http://schemas.microsoft.com/office/drawing/2014/main" id="{A495CD52-95AF-EB8A-664F-EF45B85B4DD5}"/>
              </a:ext>
            </a:extLst>
          </p:cNvPr>
          <p:cNvSpPr txBox="1"/>
          <p:nvPr/>
        </p:nvSpPr>
        <p:spPr>
          <a:xfrm>
            <a:off x="7912497" y="5876502"/>
            <a:ext cx="2936567" cy="400110"/>
          </a:xfrm>
          <a:prstGeom prst="rect">
            <a:avLst/>
          </a:prstGeom>
          <a:noFill/>
        </p:spPr>
        <p:txBody>
          <a:bodyPr wrap="square" rtlCol="0">
            <a:spAutoFit/>
          </a:bodyPr>
          <a:lstStyle/>
          <a:p>
            <a:pPr algn="l"/>
            <a:r>
              <a:rPr lang="en-US" sz="2000" b="1" dirty="0">
                <a:solidFill>
                  <a:srgbClr val="FF0000"/>
                </a:solidFill>
                <a:latin typeface="Calibri" panose="020F0502020204030204" pitchFamily="34" charset="0"/>
                <a:cs typeface="Calibri" panose="020F0502020204030204" pitchFamily="34" charset="0"/>
              </a:rPr>
              <a:t>Error: import(r) is false  </a:t>
            </a:r>
          </a:p>
        </p:txBody>
      </p:sp>
      <p:cxnSp>
        <p:nvCxnSpPr>
          <p:cNvPr id="109" name="直接箭头连接符 108">
            <a:extLst>
              <a:ext uri="{FF2B5EF4-FFF2-40B4-BE49-F238E27FC236}">
                <a16:creationId xmlns:a16="http://schemas.microsoft.com/office/drawing/2014/main" id="{AE7C119E-50FE-732D-8D6A-60EEB866231D}"/>
              </a:ext>
            </a:extLst>
          </p:cNvPr>
          <p:cNvCxnSpPr>
            <a:cxnSpLocks/>
            <a:stCxn id="105" idx="4"/>
            <a:endCxn id="106" idx="0"/>
          </p:cNvCxnSpPr>
          <p:nvPr/>
        </p:nvCxnSpPr>
        <p:spPr>
          <a:xfrm>
            <a:off x="9024523" y="4994698"/>
            <a:ext cx="356258" cy="8818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30C114B-826F-5099-29E5-3E4FB1390D51}"/>
              </a:ext>
            </a:extLst>
          </p:cNvPr>
          <p:cNvCxnSpPr>
            <a:cxnSpLocks/>
            <a:stCxn id="104" idx="6"/>
            <a:endCxn id="106" idx="0"/>
          </p:cNvCxnSpPr>
          <p:nvPr/>
        </p:nvCxnSpPr>
        <p:spPr>
          <a:xfrm>
            <a:off x="7106010" y="4677725"/>
            <a:ext cx="2274771" cy="1198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8B6BB027-F05D-233A-B090-6A70210F3F78}"/>
              </a:ext>
            </a:extLst>
          </p:cNvPr>
          <p:cNvPicPr>
            <a:picLocks noChangeAspect="1"/>
          </p:cNvPicPr>
          <p:nvPr/>
        </p:nvPicPr>
        <p:blipFill>
          <a:blip r:embed="rId5"/>
          <a:stretch>
            <a:fillRect/>
          </a:stretch>
        </p:blipFill>
        <p:spPr>
          <a:xfrm>
            <a:off x="390047" y="3743860"/>
            <a:ext cx="4183041" cy="2362463"/>
          </a:xfrm>
          <a:prstGeom prst="rect">
            <a:avLst/>
          </a:prstGeom>
        </p:spPr>
      </p:pic>
    </p:spTree>
    <p:extLst>
      <p:ext uri="{BB962C8B-B14F-4D97-AF65-F5344CB8AC3E}">
        <p14:creationId xmlns:p14="http://schemas.microsoft.com/office/powerpoint/2010/main" val="165439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1" grpId="0"/>
      <p:bldP spid="104" grpId="0" animBg="1"/>
      <p:bldP spid="105" grpId="0" animBg="1"/>
      <p:bldP spid="10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31</a:t>
            </a:fld>
            <a:endParaRPr lang="zh-CN" altLang="en-US"/>
          </a:p>
        </p:txBody>
      </p: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000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32</a:t>
            </a:fld>
            <a:endParaRPr lang="zh-CN" altLang="en-US"/>
          </a:p>
        </p:txBody>
      </p: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a:endCxn id="142" idx="0"/>
          </p:cNvCxnSpPr>
          <p:nvPr/>
        </p:nvCxnSpPr>
        <p:spPr>
          <a:xfrm flipH="1">
            <a:off x="947807" y="2764569"/>
            <a:ext cx="485284" cy="3881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a:solidFill>
                  <a:srgbClr val="00B0F0"/>
                </a:solidFill>
                <a:latin typeface="Calibri" panose="020F0502020204030204" pitchFamily="34" charset="0"/>
                <a:cs typeface="Calibri" panose="020F0502020204030204" pitchFamily="34" charset="0"/>
              </a:rPr>
              <a:t>Cond1: Export(Static</a:t>
            </a:r>
            <a:r>
              <a:rPr lang="en-US" altLang="zh-CN" sz="2000" b="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a:solidFill>
                  <a:srgbClr val="00B0F0"/>
                </a:solidFill>
                <a:latin typeface="Calibri" panose="020F0502020204030204" pitchFamily="34" charset="0"/>
                <a:cs typeface="Calibri" panose="020F0502020204030204" pitchFamily="34" charset="0"/>
              </a:rPr>
              <a:t>BGP)?</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76A71090-0AEB-72AA-2C1F-51320C5572C7}"/>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6732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33</a:t>
            </a:fld>
            <a:endParaRPr lang="zh-CN" altLang="en-US"/>
          </a:p>
        </p:txBody>
      </p:sp>
      <p:cxnSp>
        <p:nvCxnSpPr>
          <p:cNvPr id="75" name="直接箭头连接符 74">
            <a:extLst>
              <a:ext uri="{FF2B5EF4-FFF2-40B4-BE49-F238E27FC236}">
                <a16:creationId xmlns:a16="http://schemas.microsoft.com/office/drawing/2014/main" id="{9B13E562-6CC5-5D3C-8D6F-707CD9B26E60}"/>
              </a:ext>
            </a:extLst>
          </p:cNvPr>
          <p:cNvCxnSpPr>
            <a:cxnSpLocks/>
            <a:stCxn id="12" idx="5"/>
          </p:cNvCxnSpPr>
          <p:nvPr/>
        </p:nvCxnSpPr>
        <p:spPr>
          <a:xfrm>
            <a:off x="1575298" y="2764569"/>
            <a:ext cx="527910" cy="42385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p:cNvCxnSpPr>
          <p:nvPr/>
        </p:nvCxnSpPr>
        <p:spPr>
          <a:xfrm flipH="1">
            <a:off x="961852" y="2764569"/>
            <a:ext cx="471239" cy="38525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a:solidFill>
                  <a:srgbClr val="00B0F0"/>
                </a:solidFill>
                <a:latin typeface="Calibri" panose="020F0502020204030204" pitchFamily="34" charset="0"/>
                <a:cs typeface="Calibri" panose="020F0502020204030204" pitchFamily="34" charset="0"/>
              </a:rPr>
              <a:t>Cond1: Export(Static</a:t>
            </a:r>
            <a:r>
              <a:rPr lang="en-US" altLang="zh-CN" sz="2000" b="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a:solidFill>
                  <a:srgbClr val="00B0F0"/>
                </a:solidFill>
                <a:latin typeface="Calibri" panose="020F0502020204030204" pitchFamily="34" charset="0"/>
                <a:cs typeface="Calibri" panose="020F0502020204030204" pitchFamily="34" charset="0"/>
              </a:rPr>
              <a:t>BGP)?</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5" name="矩形: 圆角 4">
            <a:extLst>
              <a:ext uri="{FF2B5EF4-FFF2-40B4-BE49-F238E27FC236}">
                <a16:creationId xmlns:a16="http://schemas.microsoft.com/office/drawing/2014/main" id="{8E0D7F69-38D5-0045-0D22-96449D1BAFA5}"/>
              </a:ext>
            </a:extLst>
          </p:cNvPr>
          <p:cNvSpPr/>
          <p:nvPr/>
        </p:nvSpPr>
        <p:spPr>
          <a:xfrm>
            <a:off x="1479038" y="3221124"/>
            <a:ext cx="2061186" cy="375788"/>
          </a:xfrm>
          <a:prstGeom prst="roundRect">
            <a:avLst/>
          </a:prstGeom>
          <a:solidFill>
            <a:schemeClr val="bg2"/>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D(Static)-&gt;D(BGP)</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19" name="矩形: 圆角 18">
            <a:extLst>
              <a:ext uri="{FF2B5EF4-FFF2-40B4-BE49-F238E27FC236}">
                <a16:creationId xmlns:a16="http://schemas.microsoft.com/office/drawing/2014/main" id="{F2393669-864B-7617-7CE8-B372EBE844B6}"/>
              </a:ext>
            </a:extLst>
          </p:cNvPr>
          <p:cNvSpPr/>
          <p:nvPr/>
        </p:nvSpPr>
        <p:spPr>
          <a:xfrm>
            <a:off x="1468660" y="3778757"/>
            <a:ext cx="1331001" cy="319147"/>
          </a:xfrm>
          <a:prstGeom prst="roundRect">
            <a:avLst/>
          </a:prstGeom>
          <a:solidFill>
            <a:schemeClr val="bg2"/>
          </a:solidFill>
          <a:ln w="38100">
            <a:solidFill>
              <a:schemeClr val="tx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D-&gt;A</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33" name="矩形: 圆角 32">
            <a:extLst>
              <a:ext uri="{FF2B5EF4-FFF2-40B4-BE49-F238E27FC236}">
                <a16:creationId xmlns:a16="http://schemas.microsoft.com/office/drawing/2014/main" id="{9B9D0D1E-8B43-BD0A-8C88-BAC8A2825B8F}"/>
              </a:ext>
            </a:extLst>
          </p:cNvPr>
          <p:cNvSpPr/>
          <p:nvPr/>
        </p:nvSpPr>
        <p:spPr>
          <a:xfrm>
            <a:off x="1461323" y="4284138"/>
            <a:ext cx="1345673" cy="319147"/>
          </a:xfrm>
          <a:prstGeom prst="roundRect">
            <a:avLst/>
          </a:prstGeom>
          <a:solidFill>
            <a:schemeClr val="bg2"/>
          </a:solid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D-&gt;B</a:t>
            </a:r>
            <a:endParaRPr lang="zh-CN" altLang="en-US" sz="2000" b="1" dirty="0">
              <a:solidFill>
                <a:schemeClr val="tx1"/>
              </a:solidFill>
              <a:latin typeface="Calibri" panose="020F0502020204030204" pitchFamily="34" charset="0"/>
              <a:cs typeface="Calibri" panose="020F0502020204030204" pitchFamily="34" charset="0"/>
            </a:endParaRPr>
          </a:p>
        </p:txBody>
      </p:sp>
      <p:cxnSp>
        <p:nvCxnSpPr>
          <p:cNvPr id="34" name="直接箭头连接符 33">
            <a:extLst>
              <a:ext uri="{FF2B5EF4-FFF2-40B4-BE49-F238E27FC236}">
                <a16:creationId xmlns:a16="http://schemas.microsoft.com/office/drawing/2014/main" id="{7EE5C771-8631-FA33-88A5-3E698E1EA16F}"/>
              </a:ext>
            </a:extLst>
          </p:cNvPr>
          <p:cNvCxnSpPr>
            <a:cxnSpLocks/>
            <a:endCxn id="19" idx="0"/>
          </p:cNvCxnSpPr>
          <p:nvPr/>
        </p:nvCxnSpPr>
        <p:spPr>
          <a:xfrm>
            <a:off x="2134161" y="3578881"/>
            <a:ext cx="0" cy="1998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8C19D0-E280-7463-F8F2-1E7AB800F7F7}"/>
              </a:ext>
            </a:extLst>
          </p:cNvPr>
          <p:cNvCxnSpPr>
            <a:cxnSpLocks/>
            <a:stCxn id="19" idx="2"/>
            <a:endCxn id="33" idx="0"/>
          </p:cNvCxnSpPr>
          <p:nvPr/>
        </p:nvCxnSpPr>
        <p:spPr>
          <a:xfrm flipH="1">
            <a:off x="2134160" y="4097904"/>
            <a:ext cx="1" cy="18623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D81DC00-D702-D334-C6A0-1A0DB6B719EF}"/>
              </a:ext>
            </a:extLst>
          </p:cNvPr>
          <p:cNvCxnSpPr>
            <a:cxnSpLocks/>
            <a:stCxn id="33" idx="2"/>
          </p:cNvCxnSpPr>
          <p:nvPr/>
        </p:nvCxnSpPr>
        <p:spPr>
          <a:xfrm flipH="1">
            <a:off x="2134159" y="4603285"/>
            <a:ext cx="1" cy="26584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912D32F7-9910-2B6B-FF77-CFE49F15A29D}"/>
              </a:ext>
            </a:extLst>
          </p:cNvPr>
          <p:cNvSpPr txBox="1"/>
          <p:nvPr/>
        </p:nvSpPr>
        <p:spPr>
          <a:xfrm>
            <a:off x="1901540" y="2755223"/>
            <a:ext cx="2936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61" name="文本框 60">
              <a:extLst>
                <a:ext uri="{FF2B5EF4-FFF2-40B4-BE49-F238E27FC236}">
                  <a16:creationId xmlns:a16="http://schemas.microsoft.com/office/drawing/2014/main" id="{E7020566-A7A3-4673-CA8A-7DAA5ABEFD37}"/>
                </a:ext>
              </a:extLst>
            </p:cNvPr>
            <p:cNvSpPr txBox="1"/>
            <p:nvPr/>
          </p:nvSpPr>
          <p:spPr>
            <a:xfrm>
              <a:off x="10044406" y="3345326"/>
              <a:ext cx="1527653"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8" name="文本框 117">
              <a:extLst>
                <a:ext uri="{FF2B5EF4-FFF2-40B4-BE49-F238E27FC236}">
                  <a16:creationId xmlns:a16="http://schemas.microsoft.com/office/drawing/2014/main" id="{81A9A7B3-F046-5FE3-8A7A-8EB1E1E18F05}"/>
                </a:ext>
              </a:extLst>
            </p:cNvPr>
            <p:cNvSpPr txBox="1"/>
            <p:nvPr/>
          </p:nvSpPr>
          <p:spPr>
            <a:xfrm>
              <a:off x="8138807" y="4399098"/>
              <a:ext cx="1741246"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([B,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sp>
          <p:nvSpPr>
            <p:cNvPr id="120" name="文本框 119">
              <a:extLst>
                <a:ext uri="{FF2B5EF4-FFF2-40B4-BE49-F238E27FC236}">
                  <a16:creationId xmlns:a16="http://schemas.microsoft.com/office/drawing/2014/main" id="{D1417C98-D3A2-8C16-7D1A-63DDAB6501EF}"/>
                </a:ext>
              </a:extLst>
            </p:cNvPr>
            <p:cNvSpPr txBox="1"/>
            <p:nvPr/>
          </p:nvSpPr>
          <p:spPr>
            <a:xfrm>
              <a:off x="8121302" y="2424016"/>
              <a:ext cx="1758751"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([A,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781F1A6A-984F-CEC1-BC94-2B69F3DB48BD}"/>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3218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34</a:t>
            </a:fld>
            <a:endParaRPr lang="zh-CN" altLang="en-US"/>
          </a:p>
        </p:txBody>
      </p:sp>
      <p:cxnSp>
        <p:nvCxnSpPr>
          <p:cNvPr id="75" name="直接箭头连接符 74">
            <a:extLst>
              <a:ext uri="{FF2B5EF4-FFF2-40B4-BE49-F238E27FC236}">
                <a16:creationId xmlns:a16="http://schemas.microsoft.com/office/drawing/2014/main" id="{9B13E562-6CC5-5D3C-8D6F-707CD9B26E60}"/>
              </a:ext>
            </a:extLst>
          </p:cNvPr>
          <p:cNvCxnSpPr>
            <a:cxnSpLocks/>
            <a:stCxn id="12" idx="5"/>
          </p:cNvCxnSpPr>
          <p:nvPr/>
        </p:nvCxnSpPr>
        <p:spPr>
          <a:xfrm>
            <a:off x="1575298" y="2764569"/>
            <a:ext cx="527910" cy="42385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p:cNvCxnSpPr>
          <p:nvPr/>
        </p:nvCxnSpPr>
        <p:spPr>
          <a:xfrm flipH="1">
            <a:off x="961852" y="2764569"/>
            <a:ext cx="471239" cy="38525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a:solidFill>
                  <a:srgbClr val="00B0F0"/>
                </a:solidFill>
                <a:latin typeface="Calibri" panose="020F0502020204030204" pitchFamily="34" charset="0"/>
                <a:cs typeface="Calibri" panose="020F0502020204030204" pitchFamily="34" charset="0"/>
              </a:rPr>
              <a:t>Cond1: Export(Static</a:t>
            </a:r>
            <a:r>
              <a:rPr lang="en-US" altLang="zh-CN" sz="2000" b="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a:solidFill>
                  <a:srgbClr val="00B0F0"/>
                </a:solidFill>
                <a:latin typeface="Calibri" panose="020F0502020204030204" pitchFamily="34" charset="0"/>
                <a:cs typeface="Calibri" panose="020F0502020204030204" pitchFamily="34" charset="0"/>
              </a:rPr>
              <a:t>BGP)?</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5" name="矩形: 圆角 4">
            <a:extLst>
              <a:ext uri="{FF2B5EF4-FFF2-40B4-BE49-F238E27FC236}">
                <a16:creationId xmlns:a16="http://schemas.microsoft.com/office/drawing/2014/main" id="{8E0D7F69-38D5-0045-0D22-96449D1BAFA5}"/>
              </a:ext>
            </a:extLst>
          </p:cNvPr>
          <p:cNvSpPr/>
          <p:nvPr/>
        </p:nvSpPr>
        <p:spPr>
          <a:xfrm>
            <a:off x="1479038" y="3221124"/>
            <a:ext cx="2061186" cy="375788"/>
          </a:xfrm>
          <a:prstGeom prst="roundRect">
            <a:avLst/>
          </a:prstGeom>
          <a:solidFill>
            <a:schemeClr val="bg2"/>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D(Static)-&gt;D(BGP)</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19" name="矩形: 圆角 18">
            <a:extLst>
              <a:ext uri="{FF2B5EF4-FFF2-40B4-BE49-F238E27FC236}">
                <a16:creationId xmlns:a16="http://schemas.microsoft.com/office/drawing/2014/main" id="{F2393669-864B-7617-7CE8-B372EBE844B6}"/>
              </a:ext>
            </a:extLst>
          </p:cNvPr>
          <p:cNvSpPr/>
          <p:nvPr/>
        </p:nvSpPr>
        <p:spPr>
          <a:xfrm>
            <a:off x="1468660" y="3778757"/>
            <a:ext cx="1331001" cy="319147"/>
          </a:xfrm>
          <a:prstGeom prst="roundRect">
            <a:avLst/>
          </a:prstGeom>
          <a:solidFill>
            <a:schemeClr val="bg2"/>
          </a:solidFill>
          <a:ln w="38100">
            <a:solidFill>
              <a:schemeClr val="tx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D-&gt;A</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33" name="矩形: 圆角 32">
            <a:extLst>
              <a:ext uri="{FF2B5EF4-FFF2-40B4-BE49-F238E27FC236}">
                <a16:creationId xmlns:a16="http://schemas.microsoft.com/office/drawing/2014/main" id="{9B9D0D1E-8B43-BD0A-8C88-BAC8A2825B8F}"/>
              </a:ext>
            </a:extLst>
          </p:cNvPr>
          <p:cNvSpPr/>
          <p:nvPr/>
        </p:nvSpPr>
        <p:spPr>
          <a:xfrm>
            <a:off x="1461323" y="4284138"/>
            <a:ext cx="1345673" cy="319147"/>
          </a:xfrm>
          <a:prstGeom prst="roundRect">
            <a:avLst/>
          </a:prstGeom>
          <a:solidFill>
            <a:schemeClr val="bg2"/>
          </a:solid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D-&gt;B</a:t>
            </a:r>
            <a:endParaRPr lang="zh-CN" altLang="en-US" sz="2000" b="1" dirty="0">
              <a:solidFill>
                <a:schemeClr val="tx1"/>
              </a:solidFill>
              <a:latin typeface="Calibri" panose="020F0502020204030204" pitchFamily="34" charset="0"/>
              <a:cs typeface="Calibri" panose="020F0502020204030204" pitchFamily="34" charset="0"/>
            </a:endParaRPr>
          </a:p>
        </p:txBody>
      </p:sp>
      <p:cxnSp>
        <p:nvCxnSpPr>
          <p:cNvPr id="34" name="直接箭头连接符 33">
            <a:extLst>
              <a:ext uri="{FF2B5EF4-FFF2-40B4-BE49-F238E27FC236}">
                <a16:creationId xmlns:a16="http://schemas.microsoft.com/office/drawing/2014/main" id="{7EE5C771-8631-FA33-88A5-3E698E1EA16F}"/>
              </a:ext>
            </a:extLst>
          </p:cNvPr>
          <p:cNvCxnSpPr>
            <a:cxnSpLocks/>
            <a:endCxn id="19" idx="0"/>
          </p:cNvCxnSpPr>
          <p:nvPr/>
        </p:nvCxnSpPr>
        <p:spPr>
          <a:xfrm>
            <a:off x="2134161" y="3578881"/>
            <a:ext cx="0" cy="1998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8C19D0-E280-7463-F8F2-1E7AB800F7F7}"/>
              </a:ext>
            </a:extLst>
          </p:cNvPr>
          <p:cNvCxnSpPr>
            <a:cxnSpLocks/>
            <a:stCxn id="19" idx="2"/>
            <a:endCxn id="33" idx="0"/>
          </p:cNvCxnSpPr>
          <p:nvPr/>
        </p:nvCxnSpPr>
        <p:spPr>
          <a:xfrm flipH="1">
            <a:off x="2134160" y="4097904"/>
            <a:ext cx="1" cy="18623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D81DC00-D702-D334-C6A0-1A0DB6B719EF}"/>
              </a:ext>
            </a:extLst>
          </p:cNvPr>
          <p:cNvCxnSpPr>
            <a:cxnSpLocks/>
            <a:stCxn id="33" idx="2"/>
            <a:endCxn id="49" idx="0"/>
          </p:cNvCxnSpPr>
          <p:nvPr/>
        </p:nvCxnSpPr>
        <p:spPr>
          <a:xfrm flipH="1">
            <a:off x="2134159" y="4603285"/>
            <a:ext cx="1" cy="26584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940CB253-4A45-EDCD-9AAD-BDE7A02E76AA}"/>
              </a:ext>
            </a:extLst>
          </p:cNvPr>
          <p:cNvSpPr/>
          <p:nvPr/>
        </p:nvSpPr>
        <p:spPr>
          <a:xfrm>
            <a:off x="2033603" y="4869131"/>
            <a:ext cx="201111" cy="203563"/>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4">
                  <a:lumMod val="75000"/>
                </a:schemeClr>
              </a:solidFill>
            </a:endParaRPr>
          </a:p>
        </p:txBody>
      </p:sp>
      <p:cxnSp>
        <p:nvCxnSpPr>
          <p:cNvPr id="50" name="直接箭头连接符 49">
            <a:extLst>
              <a:ext uri="{FF2B5EF4-FFF2-40B4-BE49-F238E27FC236}">
                <a16:creationId xmlns:a16="http://schemas.microsoft.com/office/drawing/2014/main" id="{3EF45F4E-250A-23AA-83F6-5A5C4D788DB6}"/>
              </a:ext>
            </a:extLst>
          </p:cNvPr>
          <p:cNvCxnSpPr>
            <a:cxnSpLocks/>
            <a:stCxn id="49" idx="5"/>
            <a:endCxn id="7" idx="0"/>
          </p:cNvCxnSpPr>
          <p:nvPr/>
        </p:nvCxnSpPr>
        <p:spPr>
          <a:xfrm>
            <a:off x="2205262" y="5042883"/>
            <a:ext cx="453773" cy="45811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8D5DB53-D5C7-4DBF-C100-EC855E5F0999}"/>
              </a:ext>
            </a:extLst>
          </p:cNvPr>
          <p:cNvSpPr txBox="1"/>
          <p:nvPr/>
        </p:nvSpPr>
        <p:spPr>
          <a:xfrm>
            <a:off x="2232390" y="4676023"/>
            <a:ext cx="2787863" cy="586443"/>
          </a:xfrm>
          <a:prstGeom prst="rect">
            <a:avLst/>
          </a:prstGeom>
          <a:noFill/>
        </p:spPr>
        <p:txBody>
          <a:bodyPr wrap="square">
            <a:spAutoFit/>
          </a:bodyPr>
          <a:lstStyle/>
          <a:p>
            <a:pPr>
              <a:lnSpc>
                <a:spcPts val="1900"/>
              </a:lnSpc>
            </a:pPr>
            <a:r>
              <a:rPr lang="en-US" altLang="zh-CN" sz="2000" b="1" dirty="0">
                <a:solidFill>
                  <a:srgbClr val="FF3399"/>
                </a:solidFill>
                <a:latin typeface="Calibri" panose="020F0502020204030204" pitchFamily="34" charset="0"/>
                <a:cs typeface="Calibri" panose="020F0502020204030204" pitchFamily="34" charset="0"/>
              </a:rPr>
              <a:t>Cond2:</a:t>
            </a:r>
          </a:p>
          <a:p>
            <a:pPr>
              <a:lnSpc>
                <a:spcPts val="1900"/>
              </a:lnSpc>
            </a:pPr>
            <a:r>
              <a:rPr lang="en-US" altLang="zh-CN" sz="2000" b="1" dirty="0">
                <a:solidFill>
                  <a:srgbClr val="FF3399"/>
                </a:solidFill>
                <a:latin typeface="Calibri" panose="020F0502020204030204" pitchFamily="34" charset="0"/>
                <a:cs typeface="Calibri" panose="020F0502020204030204" pitchFamily="34" charset="0"/>
              </a:rPr>
              <a:t> Import  (S</a:t>
            </a:r>
            <a:r>
              <a:rPr lang="en-US" altLang="zh-CN" sz="2000" b="1" dirty="0">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dirty="0">
                <a:solidFill>
                  <a:srgbClr val="FF3399"/>
                </a:solidFill>
                <a:latin typeface="Calibri" panose="020F0502020204030204" pitchFamily="34" charset="0"/>
                <a:cs typeface="Calibri" panose="020F0502020204030204" pitchFamily="34" charset="0"/>
              </a:rPr>
              <a:t>, ([A, D]))?</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179F55DC-9778-45EE-71CB-097D22C5AB58}"/>
              </a:ext>
            </a:extLst>
          </p:cNvPr>
          <p:cNvSpPr txBox="1"/>
          <p:nvPr/>
        </p:nvSpPr>
        <p:spPr>
          <a:xfrm>
            <a:off x="2527616" y="5091581"/>
            <a:ext cx="3618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14" name="文本框 113">
            <a:extLst>
              <a:ext uri="{FF2B5EF4-FFF2-40B4-BE49-F238E27FC236}">
                <a16:creationId xmlns:a16="http://schemas.microsoft.com/office/drawing/2014/main" id="{912D32F7-9910-2B6B-FF77-CFE49F15A29D}"/>
              </a:ext>
            </a:extLst>
          </p:cNvPr>
          <p:cNvSpPr txBox="1"/>
          <p:nvPr/>
        </p:nvSpPr>
        <p:spPr>
          <a:xfrm>
            <a:off x="1901540" y="2755223"/>
            <a:ext cx="2936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61" name="文本框 60">
              <a:extLst>
                <a:ext uri="{FF2B5EF4-FFF2-40B4-BE49-F238E27FC236}">
                  <a16:creationId xmlns:a16="http://schemas.microsoft.com/office/drawing/2014/main" id="{E7020566-A7A3-4673-CA8A-7DAA5ABEFD37}"/>
                </a:ext>
              </a:extLst>
            </p:cNvPr>
            <p:cNvSpPr txBox="1"/>
            <p:nvPr/>
          </p:nvSpPr>
          <p:spPr>
            <a:xfrm>
              <a:off x="10044406" y="3345326"/>
              <a:ext cx="1527653"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8" name="文本框 117">
              <a:extLst>
                <a:ext uri="{FF2B5EF4-FFF2-40B4-BE49-F238E27FC236}">
                  <a16:creationId xmlns:a16="http://schemas.microsoft.com/office/drawing/2014/main" id="{81A9A7B3-F046-5FE3-8A7A-8EB1E1E18F05}"/>
                </a:ext>
              </a:extLst>
            </p:cNvPr>
            <p:cNvSpPr txBox="1"/>
            <p:nvPr/>
          </p:nvSpPr>
          <p:spPr>
            <a:xfrm>
              <a:off x="8138807" y="4399098"/>
              <a:ext cx="1741246"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([B,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sp>
          <p:nvSpPr>
            <p:cNvPr id="120" name="文本框 119">
              <a:extLst>
                <a:ext uri="{FF2B5EF4-FFF2-40B4-BE49-F238E27FC236}">
                  <a16:creationId xmlns:a16="http://schemas.microsoft.com/office/drawing/2014/main" id="{D1417C98-D3A2-8C16-7D1A-63DDAB6501EF}"/>
                </a:ext>
              </a:extLst>
            </p:cNvPr>
            <p:cNvSpPr txBox="1"/>
            <p:nvPr/>
          </p:nvSpPr>
          <p:spPr>
            <a:xfrm>
              <a:off x="8121302" y="2424016"/>
              <a:ext cx="1758751"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([A,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1C068A7-A92C-78AA-B677-72B4EEA48964}"/>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B11B71ED-FBF3-AA01-039E-37405BDE3730}"/>
              </a:ext>
            </a:extLst>
          </p:cNvPr>
          <p:cNvSpPr/>
          <p:nvPr/>
        </p:nvSpPr>
        <p:spPr>
          <a:xfrm>
            <a:off x="2558479" y="5500996"/>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0113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35</a:t>
            </a:fld>
            <a:endParaRPr lang="zh-CN" altLang="en-US"/>
          </a:p>
        </p:txBody>
      </p:sp>
      <p:cxnSp>
        <p:nvCxnSpPr>
          <p:cNvPr id="75" name="直接箭头连接符 74">
            <a:extLst>
              <a:ext uri="{FF2B5EF4-FFF2-40B4-BE49-F238E27FC236}">
                <a16:creationId xmlns:a16="http://schemas.microsoft.com/office/drawing/2014/main" id="{9B13E562-6CC5-5D3C-8D6F-707CD9B26E60}"/>
              </a:ext>
            </a:extLst>
          </p:cNvPr>
          <p:cNvCxnSpPr>
            <a:cxnSpLocks/>
            <a:stCxn id="12" idx="5"/>
          </p:cNvCxnSpPr>
          <p:nvPr/>
        </p:nvCxnSpPr>
        <p:spPr>
          <a:xfrm>
            <a:off x="1575298" y="2764569"/>
            <a:ext cx="527910" cy="42385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p:cNvCxnSpPr>
          <p:nvPr/>
        </p:nvCxnSpPr>
        <p:spPr>
          <a:xfrm flipH="1">
            <a:off x="961852" y="2764569"/>
            <a:ext cx="471239" cy="38525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dirty="0">
                <a:solidFill>
                  <a:srgbClr val="00B0F0"/>
                </a:solidFill>
                <a:latin typeface="Calibri" panose="020F0502020204030204" pitchFamily="34" charset="0"/>
                <a:cs typeface="Calibri" panose="020F0502020204030204" pitchFamily="34" charset="0"/>
              </a:rPr>
              <a:t>Cond1: Export(</a:t>
            </a:r>
            <a:r>
              <a:rPr lang="en-US" altLang="zh-CN" sz="2000" b="1" dirty="0" err="1">
                <a:solidFill>
                  <a:srgbClr val="00B0F0"/>
                </a:solidFill>
                <a:latin typeface="Calibri" panose="020F0502020204030204" pitchFamily="34" charset="0"/>
                <a:cs typeface="Calibri" panose="020F0502020204030204" pitchFamily="34" charset="0"/>
              </a:rPr>
              <a:t>Static</a:t>
            </a:r>
            <a:r>
              <a:rPr lang="en-US" altLang="zh-CN" sz="2000" b="1" dirty="0" err="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dirty="0" err="1">
                <a:solidFill>
                  <a:srgbClr val="00B0F0"/>
                </a:solidFill>
                <a:latin typeface="Calibri" panose="020F0502020204030204" pitchFamily="34" charset="0"/>
                <a:cs typeface="Calibri" panose="020F0502020204030204" pitchFamily="34" charset="0"/>
              </a:rPr>
              <a:t>BGP</a:t>
            </a:r>
            <a:r>
              <a:rPr lang="en-US" altLang="zh-CN" sz="2000" b="1" dirty="0">
                <a:solidFill>
                  <a:srgbClr val="00B0F0"/>
                </a:solidFill>
                <a:latin typeface="Calibri" panose="020F0502020204030204" pitchFamily="34" charset="0"/>
                <a:cs typeface="Calibri" panose="020F0502020204030204" pitchFamily="34" charset="0"/>
              </a:rPr>
              <a:t>)?</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5" name="矩形: 圆角 4">
            <a:extLst>
              <a:ext uri="{FF2B5EF4-FFF2-40B4-BE49-F238E27FC236}">
                <a16:creationId xmlns:a16="http://schemas.microsoft.com/office/drawing/2014/main" id="{8E0D7F69-38D5-0045-0D22-96449D1BAFA5}"/>
              </a:ext>
            </a:extLst>
          </p:cNvPr>
          <p:cNvSpPr/>
          <p:nvPr/>
        </p:nvSpPr>
        <p:spPr>
          <a:xfrm>
            <a:off x="1479038" y="3221124"/>
            <a:ext cx="2061186" cy="375788"/>
          </a:xfrm>
          <a:prstGeom prst="roundRect">
            <a:avLst/>
          </a:prstGeom>
          <a:solidFill>
            <a:schemeClr val="bg2"/>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D(Static)-&gt;D(BGP)</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19" name="矩形: 圆角 18">
            <a:extLst>
              <a:ext uri="{FF2B5EF4-FFF2-40B4-BE49-F238E27FC236}">
                <a16:creationId xmlns:a16="http://schemas.microsoft.com/office/drawing/2014/main" id="{F2393669-864B-7617-7CE8-B372EBE844B6}"/>
              </a:ext>
            </a:extLst>
          </p:cNvPr>
          <p:cNvSpPr/>
          <p:nvPr/>
        </p:nvSpPr>
        <p:spPr>
          <a:xfrm>
            <a:off x="1468660" y="3778757"/>
            <a:ext cx="1331001" cy="319147"/>
          </a:xfrm>
          <a:prstGeom prst="roundRect">
            <a:avLst/>
          </a:prstGeom>
          <a:solidFill>
            <a:schemeClr val="bg2"/>
          </a:solidFill>
          <a:ln w="38100">
            <a:solidFill>
              <a:schemeClr val="tx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D-&gt;A</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33" name="矩形: 圆角 32">
            <a:extLst>
              <a:ext uri="{FF2B5EF4-FFF2-40B4-BE49-F238E27FC236}">
                <a16:creationId xmlns:a16="http://schemas.microsoft.com/office/drawing/2014/main" id="{9B9D0D1E-8B43-BD0A-8C88-BAC8A2825B8F}"/>
              </a:ext>
            </a:extLst>
          </p:cNvPr>
          <p:cNvSpPr/>
          <p:nvPr/>
        </p:nvSpPr>
        <p:spPr>
          <a:xfrm>
            <a:off x="1461323" y="4284138"/>
            <a:ext cx="1345673" cy="319147"/>
          </a:xfrm>
          <a:prstGeom prst="roundRect">
            <a:avLst/>
          </a:prstGeom>
          <a:solidFill>
            <a:schemeClr val="bg2"/>
          </a:solid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D-&gt;B</a:t>
            </a:r>
            <a:endParaRPr lang="zh-CN" altLang="en-US" sz="2000" b="1" dirty="0">
              <a:solidFill>
                <a:schemeClr val="tx1"/>
              </a:solidFill>
              <a:latin typeface="Calibri" panose="020F0502020204030204" pitchFamily="34" charset="0"/>
              <a:cs typeface="Calibri" panose="020F0502020204030204" pitchFamily="34" charset="0"/>
            </a:endParaRPr>
          </a:p>
        </p:txBody>
      </p:sp>
      <p:cxnSp>
        <p:nvCxnSpPr>
          <p:cNvPr id="34" name="直接箭头连接符 33">
            <a:extLst>
              <a:ext uri="{FF2B5EF4-FFF2-40B4-BE49-F238E27FC236}">
                <a16:creationId xmlns:a16="http://schemas.microsoft.com/office/drawing/2014/main" id="{7EE5C771-8631-FA33-88A5-3E698E1EA16F}"/>
              </a:ext>
            </a:extLst>
          </p:cNvPr>
          <p:cNvCxnSpPr>
            <a:cxnSpLocks/>
            <a:endCxn id="19" idx="0"/>
          </p:cNvCxnSpPr>
          <p:nvPr/>
        </p:nvCxnSpPr>
        <p:spPr>
          <a:xfrm>
            <a:off x="2134161" y="3578881"/>
            <a:ext cx="0" cy="1998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8C19D0-E280-7463-F8F2-1E7AB800F7F7}"/>
              </a:ext>
            </a:extLst>
          </p:cNvPr>
          <p:cNvCxnSpPr>
            <a:cxnSpLocks/>
            <a:stCxn id="19" idx="2"/>
            <a:endCxn id="33" idx="0"/>
          </p:cNvCxnSpPr>
          <p:nvPr/>
        </p:nvCxnSpPr>
        <p:spPr>
          <a:xfrm flipH="1">
            <a:off x="2134160" y="4097904"/>
            <a:ext cx="1" cy="18623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D81DC00-D702-D334-C6A0-1A0DB6B719EF}"/>
              </a:ext>
            </a:extLst>
          </p:cNvPr>
          <p:cNvCxnSpPr>
            <a:cxnSpLocks/>
            <a:stCxn id="33" idx="2"/>
            <a:endCxn id="49" idx="0"/>
          </p:cNvCxnSpPr>
          <p:nvPr/>
        </p:nvCxnSpPr>
        <p:spPr>
          <a:xfrm flipH="1">
            <a:off x="2134159" y="4603285"/>
            <a:ext cx="1" cy="26584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E04CA44-0947-3E3F-0F20-BF8C2D362EF0}"/>
              </a:ext>
            </a:extLst>
          </p:cNvPr>
          <p:cNvSpPr txBox="1"/>
          <p:nvPr/>
        </p:nvSpPr>
        <p:spPr>
          <a:xfrm>
            <a:off x="1542818" y="5636585"/>
            <a:ext cx="44929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8" name="矩形: 圆角 47">
            <a:extLst>
              <a:ext uri="{FF2B5EF4-FFF2-40B4-BE49-F238E27FC236}">
                <a16:creationId xmlns:a16="http://schemas.microsoft.com/office/drawing/2014/main" id="{6DC0ADAF-C433-C426-C83B-CCCE8FBF3F30}"/>
              </a:ext>
            </a:extLst>
          </p:cNvPr>
          <p:cNvSpPr/>
          <p:nvPr/>
        </p:nvSpPr>
        <p:spPr>
          <a:xfrm>
            <a:off x="911946" y="5498522"/>
            <a:ext cx="1322768" cy="319147"/>
          </a:xfrm>
          <a:prstGeom prst="roundRect">
            <a:avLst/>
          </a:prstGeom>
          <a:solidFill>
            <a:schemeClr val="bg2"/>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A-&gt;S</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49" name="椭圆 48">
            <a:extLst>
              <a:ext uri="{FF2B5EF4-FFF2-40B4-BE49-F238E27FC236}">
                <a16:creationId xmlns:a16="http://schemas.microsoft.com/office/drawing/2014/main" id="{940CB253-4A45-EDCD-9AAD-BDE7A02E76AA}"/>
              </a:ext>
            </a:extLst>
          </p:cNvPr>
          <p:cNvSpPr/>
          <p:nvPr/>
        </p:nvSpPr>
        <p:spPr>
          <a:xfrm>
            <a:off x="2033603" y="4869131"/>
            <a:ext cx="201111" cy="203563"/>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3399"/>
              </a:solidFill>
            </a:endParaRPr>
          </a:p>
        </p:txBody>
      </p:sp>
      <p:cxnSp>
        <p:nvCxnSpPr>
          <p:cNvPr id="50" name="直接箭头连接符 49">
            <a:extLst>
              <a:ext uri="{FF2B5EF4-FFF2-40B4-BE49-F238E27FC236}">
                <a16:creationId xmlns:a16="http://schemas.microsoft.com/office/drawing/2014/main" id="{3EF45F4E-250A-23AA-83F6-5A5C4D788DB6}"/>
              </a:ext>
            </a:extLst>
          </p:cNvPr>
          <p:cNvCxnSpPr>
            <a:cxnSpLocks/>
            <a:stCxn id="49" idx="5"/>
            <a:endCxn id="7" idx="0"/>
          </p:cNvCxnSpPr>
          <p:nvPr/>
        </p:nvCxnSpPr>
        <p:spPr>
          <a:xfrm>
            <a:off x="2205262" y="5042883"/>
            <a:ext cx="453773" cy="45811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5D72F9A-8BA9-2A63-1BD0-67E2E8FC7F31}"/>
              </a:ext>
            </a:extLst>
          </p:cNvPr>
          <p:cNvCxnSpPr>
            <a:cxnSpLocks/>
            <a:stCxn id="49" idx="3"/>
            <a:endCxn id="48" idx="0"/>
          </p:cNvCxnSpPr>
          <p:nvPr/>
        </p:nvCxnSpPr>
        <p:spPr>
          <a:xfrm flipH="1">
            <a:off x="1573330" y="5042883"/>
            <a:ext cx="489725" cy="4556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8D5DB53-D5C7-4DBF-C100-EC855E5F0999}"/>
              </a:ext>
            </a:extLst>
          </p:cNvPr>
          <p:cNvSpPr txBox="1"/>
          <p:nvPr/>
        </p:nvSpPr>
        <p:spPr>
          <a:xfrm>
            <a:off x="2232390" y="4676023"/>
            <a:ext cx="2787863" cy="586443"/>
          </a:xfrm>
          <a:prstGeom prst="rect">
            <a:avLst/>
          </a:prstGeom>
          <a:noFill/>
        </p:spPr>
        <p:txBody>
          <a:bodyPr wrap="square">
            <a:spAutoFit/>
          </a:bodyPr>
          <a:lstStyle/>
          <a:p>
            <a:pPr>
              <a:lnSpc>
                <a:spcPts val="1900"/>
              </a:lnSpc>
            </a:pPr>
            <a:r>
              <a:rPr lang="en-US" altLang="zh-CN" sz="2000" b="1">
                <a:solidFill>
                  <a:srgbClr val="FF3399"/>
                </a:solidFill>
                <a:latin typeface="Calibri" panose="020F0502020204030204" pitchFamily="34" charset="0"/>
                <a:cs typeface="Calibri" panose="020F0502020204030204" pitchFamily="34" charset="0"/>
              </a:rPr>
              <a:t>Cond2:</a:t>
            </a:r>
          </a:p>
          <a:p>
            <a:pPr>
              <a:lnSpc>
                <a:spcPts val="1900"/>
              </a:lnSpc>
            </a:pPr>
            <a:r>
              <a:rPr lang="en-US" altLang="zh-CN" sz="2000" b="1">
                <a:solidFill>
                  <a:srgbClr val="FF3399"/>
                </a:solidFill>
                <a:latin typeface="Calibri" panose="020F0502020204030204" pitchFamily="34" charset="0"/>
                <a:cs typeface="Calibri" panose="020F0502020204030204" pitchFamily="34" charset="0"/>
              </a:rPr>
              <a:t> Import  (S</a:t>
            </a:r>
            <a:r>
              <a:rPr lang="en-US" altLang="zh-CN" sz="2000" b="1">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a:solidFill>
                  <a:srgbClr val="FF3399"/>
                </a:solidFill>
                <a:latin typeface="Calibri" panose="020F0502020204030204" pitchFamily="34" charset="0"/>
                <a:cs typeface="Calibri" panose="020F0502020204030204" pitchFamily="34" charset="0"/>
              </a:rPr>
              <a:t>, ([A, D]))?</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DA7F473C-24A7-D8AF-88CA-4CE8312D24E8}"/>
              </a:ext>
            </a:extLst>
          </p:cNvPr>
          <p:cNvSpPr txBox="1"/>
          <p:nvPr/>
        </p:nvSpPr>
        <p:spPr>
          <a:xfrm>
            <a:off x="1346797" y="5093005"/>
            <a:ext cx="2936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179F55DC-9778-45EE-71CB-097D22C5AB58}"/>
              </a:ext>
            </a:extLst>
          </p:cNvPr>
          <p:cNvSpPr txBox="1"/>
          <p:nvPr/>
        </p:nvSpPr>
        <p:spPr>
          <a:xfrm>
            <a:off x="2527616" y="5091581"/>
            <a:ext cx="3618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cxnSp>
        <p:nvCxnSpPr>
          <p:cNvPr id="56" name="直接箭头连接符 55">
            <a:extLst>
              <a:ext uri="{FF2B5EF4-FFF2-40B4-BE49-F238E27FC236}">
                <a16:creationId xmlns:a16="http://schemas.microsoft.com/office/drawing/2014/main" id="{89EF840F-E535-29F9-3B1D-F2AE8D9B6554}"/>
              </a:ext>
            </a:extLst>
          </p:cNvPr>
          <p:cNvCxnSpPr>
            <a:cxnSpLocks/>
            <a:stCxn id="48" idx="2"/>
          </p:cNvCxnSpPr>
          <p:nvPr/>
        </p:nvCxnSpPr>
        <p:spPr>
          <a:xfrm>
            <a:off x="1573330" y="5817669"/>
            <a:ext cx="0" cy="34838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912D32F7-9910-2B6B-FF77-CFE49F15A29D}"/>
              </a:ext>
            </a:extLst>
          </p:cNvPr>
          <p:cNvSpPr txBox="1"/>
          <p:nvPr/>
        </p:nvSpPr>
        <p:spPr>
          <a:xfrm>
            <a:off x="1901540" y="2755223"/>
            <a:ext cx="2936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61" name="文本框 60">
              <a:extLst>
                <a:ext uri="{FF2B5EF4-FFF2-40B4-BE49-F238E27FC236}">
                  <a16:creationId xmlns:a16="http://schemas.microsoft.com/office/drawing/2014/main" id="{E7020566-A7A3-4673-CA8A-7DAA5ABEFD37}"/>
                </a:ext>
              </a:extLst>
            </p:cNvPr>
            <p:cNvSpPr txBox="1"/>
            <p:nvPr/>
          </p:nvSpPr>
          <p:spPr>
            <a:xfrm>
              <a:off x="10044406" y="3345326"/>
              <a:ext cx="1527653"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8" name="文本框 117">
              <a:extLst>
                <a:ext uri="{FF2B5EF4-FFF2-40B4-BE49-F238E27FC236}">
                  <a16:creationId xmlns:a16="http://schemas.microsoft.com/office/drawing/2014/main" id="{81A9A7B3-F046-5FE3-8A7A-8EB1E1E18F05}"/>
                </a:ext>
              </a:extLst>
            </p:cNvPr>
            <p:cNvSpPr txBox="1"/>
            <p:nvPr/>
          </p:nvSpPr>
          <p:spPr>
            <a:xfrm>
              <a:off x="8138807" y="4399098"/>
              <a:ext cx="1741246"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([B,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667B9F69-8B59-3BAE-A37C-47B2E12D665E}"/>
                    </a:ext>
                  </a:extLst>
                </p:cNvPr>
                <p:cNvSpPr txBox="1"/>
                <p:nvPr/>
              </p:nvSpPr>
              <p:spPr>
                <a:xfrm>
                  <a:off x="6066877" y="3514102"/>
                  <a:ext cx="2993367" cy="707886"/>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([S, A, D], </a:t>
                  </a:r>
                </a:p>
                <a:p>
                  <a:r>
                    <a:rPr lang="en-US" altLang="zh-CN" sz="2000" b="1" dirty="0">
                      <a:solidFill>
                        <a:srgbClr val="00B0F0"/>
                      </a:solidFill>
                      <a:latin typeface="Calibri" panose="020F0502020204030204" pitchFamily="34" charset="0"/>
                      <a:cs typeface="Calibri" panose="020F0502020204030204" pitchFamily="34" charset="0"/>
                    </a:rPr>
                    <a:t>  Cond1 </a:t>
                  </a:r>
                  <a14:m>
                    <m:oMath xmlns:m="http://schemas.openxmlformats.org/officeDocument/2006/math">
                      <m:r>
                        <a:rPr lang="en-US" altLang="zh-CN" sz="2000" b="1" dirty="0" smtClean="0">
                          <a:solidFill>
                            <a:srgbClr val="FF3399"/>
                          </a:solidFill>
                          <a:latin typeface="Cambria Math" panose="02040503050406030204" pitchFamily="18" charset="0"/>
                        </a:rPr>
                        <m:t>∧</m:t>
                      </m:r>
                    </m:oMath>
                  </a14:m>
                  <a:r>
                    <a:rPr lang="en-US" altLang="zh-CN" sz="2000" b="1" dirty="0">
                      <a:solidFill>
                        <a:srgbClr val="FF3399"/>
                      </a:solidFill>
                      <a:latin typeface="Calibri" panose="020F0502020204030204" pitchFamily="34" charset="0"/>
                      <a:cs typeface="Calibri" panose="020F0502020204030204" pitchFamily="34" charset="0"/>
                    </a:rPr>
                    <a:t> Cond2</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mc:Choice>
          <mc:Fallback xmlns="">
            <p:sp>
              <p:nvSpPr>
                <p:cNvPr id="119" name="文本框 118">
                  <a:extLst>
                    <a:ext uri="{FF2B5EF4-FFF2-40B4-BE49-F238E27FC236}">
                      <a16:creationId xmlns:a16="http://schemas.microsoft.com/office/drawing/2014/main" id="{667B9F69-8B59-3BAE-A37C-47B2E12D665E}"/>
                    </a:ext>
                  </a:extLst>
                </p:cNvPr>
                <p:cNvSpPr txBox="1">
                  <a:spLocks noRot="1" noChangeAspect="1" noMove="1" noResize="1" noEditPoints="1" noAdjustHandles="1" noChangeArrowheads="1" noChangeShapeType="1" noTextEdit="1"/>
                </p:cNvSpPr>
                <p:nvPr/>
              </p:nvSpPr>
              <p:spPr>
                <a:xfrm>
                  <a:off x="6066877" y="3514102"/>
                  <a:ext cx="2993367" cy="707886"/>
                </a:xfrm>
                <a:prstGeom prst="rect">
                  <a:avLst/>
                </a:prstGeom>
                <a:blipFill>
                  <a:blip r:embed="rId3"/>
                  <a:stretch>
                    <a:fillRect l="-2240" t="-4274" b="-13675"/>
                  </a:stretch>
                </a:blipFill>
              </p:spPr>
              <p:txBody>
                <a:bodyPr/>
                <a:lstStyle/>
                <a:p>
                  <a:r>
                    <a:rPr lang="en-US">
                      <a:noFill/>
                    </a:rPr>
                    <a:t> </a:t>
                  </a:r>
                </a:p>
              </p:txBody>
            </p:sp>
          </mc:Fallback>
        </mc:AlternateContent>
        <p:sp>
          <p:nvSpPr>
            <p:cNvPr id="120" name="文本框 119">
              <a:extLst>
                <a:ext uri="{FF2B5EF4-FFF2-40B4-BE49-F238E27FC236}">
                  <a16:creationId xmlns:a16="http://schemas.microsoft.com/office/drawing/2014/main" id="{D1417C98-D3A2-8C16-7D1A-63DDAB6501EF}"/>
                </a:ext>
              </a:extLst>
            </p:cNvPr>
            <p:cNvSpPr txBox="1"/>
            <p:nvPr/>
          </p:nvSpPr>
          <p:spPr>
            <a:xfrm>
              <a:off x="8121302" y="2424016"/>
              <a:ext cx="1758751"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([A,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02D948FF-B224-A1D6-172A-CF7BDA1DE712}"/>
              </a:ext>
            </a:extLst>
          </p:cNvPr>
          <p:cNvSpPr/>
          <p:nvPr/>
        </p:nvSpPr>
        <p:spPr>
          <a:xfrm>
            <a:off x="2558479" y="5500996"/>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1351438B-A05B-9703-1838-CFB394F1B1D4}"/>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4713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36</a:t>
            </a:fld>
            <a:endParaRPr lang="zh-CN" altLang="en-US"/>
          </a:p>
        </p:txBody>
      </p:sp>
      <p:grpSp>
        <p:nvGrpSpPr>
          <p:cNvPr id="85" name="组合 84">
            <a:extLst>
              <a:ext uri="{FF2B5EF4-FFF2-40B4-BE49-F238E27FC236}">
                <a16:creationId xmlns:a16="http://schemas.microsoft.com/office/drawing/2014/main" id="{A8E5C576-5EEC-CDAA-3CEE-9DBA71234065}"/>
              </a:ext>
            </a:extLst>
          </p:cNvPr>
          <p:cNvGrpSpPr/>
          <p:nvPr/>
        </p:nvGrpSpPr>
        <p:grpSpPr>
          <a:xfrm>
            <a:off x="1351883" y="1829478"/>
            <a:ext cx="5740978" cy="1814408"/>
            <a:chOff x="3507424" y="1732183"/>
            <a:chExt cx="5740978" cy="1814408"/>
          </a:xfrm>
        </p:grpSpPr>
        <p:grpSp>
          <p:nvGrpSpPr>
            <p:cNvPr id="16" name="组合 15">
              <a:extLst>
                <a:ext uri="{FF2B5EF4-FFF2-40B4-BE49-F238E27FC236}">
                  <a16:creationId xmlns:a16="http://schemas.microsoft.com/office/drawing/2014/main" id="{4568A26D-7045-DE95-A6C8-DEDAFCE0B7BB}"/>
                </a:ext>
              </a:extLst>
            </p:cNvPr>
            <p:cNvGrpSpPr/>
            <p:nvPr/>
          </p:nvGrpSpPr>
          <p:grpSpPr>
            <a:xfrm>
              <a:off x="3507424" y="1732183"/>
              <a:ext cx="5740978" cy="1814408"/>
              <a:chOff x="79367" y="2358753"/>
              <a:chExt cx="5740978" cy="1814408"/>
            </a:xfrm>
          </p:grpSpPr>
          <p:cxnSp>
            <p:nvCxnSpPr>
              <p:cNvPr id="75" name="直接箭头连接符 74">
                <a:extLst>
                  <a:ext uri="{FF2B5EF4-FFF2-40B4-BE49-F238E27FC236}">
                    <a16:creationId xmlns:a16="http://schemas.microsoft.com/office/drawing/2014/main" id="{9B13E562-6CC5-5D3C-8D6F-707CD9B26E60}"/>
                  </a:ext>
                </a:extLst>
              </p:cNvPr>
              <p:cNvCxnSpPr>
                <a:cxnSpLocks/>
                <a:stCxn id="12" idx="5"/>
                <a:endCxn id="49" idx="1"/>
              </p:cNvCxnSpPr>
              <p:nvPr/>
            </p:nvCxnSpPr>
            <p:spPr>
              <a:xfrm>
                <a:off x="1575298" y="2764569"/>
                <a:ext cx="513836" cy="31977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79367" y="2358753"/>
                <a:ext cx="5663228" cy="1814408"/>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a:endCxn id="7" idx="0"/>
              </p:cNvCxnSpPr>
              <p:nvPr/>
            </p:nvCxnSpPr>
            <p:spPr>
              <a:xfrm flipH="1">
                <a:off x="961407" y="2764569"/>
                <a:ext cx="471684" cy="27087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04750" y="2524321"/>
                <a:ext cx="3312560" cy="340799"/>
              </a:xfrm>
              <a:prstGeom prst="rect">
                <a:avLst/>
              </a:prstGeom>
              <a:noFill/>
            </p:spPr>
            <p:txBody>
              <a:bodyPr wrap="square">
                <a:spAutoFit/>
              </a:bodyPr>
              <a:lstStyle/>
              <a:p>
                <a:pPr>
                  <a:lnSpc>
                    <a:spcPts val="1900"/>
                  </a:lnSpc>
                </a:pPr>
                <a:r>
                  <a:rPr lang="en-US" altLang="zh-CN" sz="2000" b="1" dirty="0">
                    <a:solidFill>
                      <a:srgbClr val="00B0F0"/>
                    </a:solidFill>
                    <a:latin typeface="Calibri" panose="020F0502020204030204" pitchFamily="34" charset="0"/>
                    <a:cs typeface="Calibri" panose="020F0502020204030204" pitchFamily="34" charset="0"/>
                  </a:rPr>
                  <a:t>Cond1: Export(</a:t>
                </a:r>
                <a:r>
                  <a:rPr lang="en-US" altLang="zh-CN" sz="2000" b="1" dirty="0" err="1">
                    <a:solidFill>
                      <a:srgbClr val="00B0F0"/>
                    </a:solidFill>
                    <a:latin typeface="Calibri" panose="020F0502020204030204" pitchFamily="34" charset="0"/>
                    <a:cs typeface="Calibri" panose="020F0502020204030204" pitchFamily="34" charset="0"/>
                  </a:rPr>
                  <a:t>Static</a:t>
                </a:r>
                <a:r>
                  <a:rPr lang="en-US" altLang="zh-CN" sz="2000" b="1" dirty="0" err="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dirty="0" err="1">
                    <a:solidFill>
                      <a:srgbClr val="00B0F0"/>
                    </a:solidFill>
                    <a:latin typeface="Calibri" panose="020F0502020204030204" pitchFamily="34" charset="0"/>
                    <a:cs typeface="Calibri" panose="020F0502020204030204" pitchFamily="34" charset="0"/>
                  </a:rPr>
                  <a:t>BGP</a:t>
                </a:r>
                <a:r>
                  <a:rPr lang="en-US" altLang="zh-CN" sz="2000" b="1" dirty="0">
                    <a:solidFill>
                      <a:srgbClr val="00B0F0"/>
                    </a:solidFill>
                    <a:latin typeface="Calibri" panose="020F0502020204030204" pitchFamily="34" charset="0"/>
                    <a:cs typeface="Calibri" panose="020F0502020204030204" pitchFamily="34" charset="0"/>
                  </a:rPr>
                  <a:t>)?</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182" y="2659309"/>
                <a:ext cx="262476"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940CB253-4A45-EDCD-9AAD-BDE7A02E76AA}"/>
                  </a:ext>
                </a:extLst>
              </p:cNvPr>
              <p:cNvSpPr/>
              <p:nvPr/>
            </p:nvSpPr>
            <p:spPr>
              <a:xfrm>
                <a:off x="2059682" y="3054532"/>
                <a:ext cx="201111" cy="203563"/>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4">
                      <a:lumMod val="75000"/>
                    </a:schemeClr>
                  </a:solidFill>
                </a:endParaRPr>
              </a:p>
            </p:txBody>
          </p:sp>
          <p:cxnSp>
            <p:nvCxnSpPr>
              <p:cNvPr id="50" name="直接箭头连接符 49">
                <a:extLst>
                  <a:ext uri="{FF2B5EF4-FFF2-40B4-BE49-F238E27FC236}">
                    <a16:creationId xmlns:a16="http://schemas.microsoft.com/office/drawing/2014/main" id="{3EF45F4E-250A-23AA-83F6-5A5C4D788DB6}"/>
                  </a:ext>
                </a:extLst>
              </p:cNvPr>
              <p:cNvCxnSpPr>
                <a:cxnSpLocks/>
                <a:stCxn id="49" idx="5"/>
                <a:endCxn id="9" idx="0"/>
              </p:cNvCxnSpPr>
              <p:nvPr/>
            </p:nvCxnSpPr>
            <p:spPr>
              <a:xfrm>
                <a:off x="2231341" y="3228284"/>
                <a:ext cx="453154" cy="34962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5D72F9A-8BA9-2A63-1BD0-67E2E8FC7F31}"/>
                  </a:ext>
                </a:extLst>
              </p:cNvPr>
              <p:cNvCxnSpPr>
                <a:cxnSpLocks/>
                <a:stCxn id="49" idx="3"/>
                <a:endCxn id="14" idx="0"/>
              </p:cNvCxnSpPr>
              <p:nvPr/>
            </p:nvCxnSpPr>
            <p:spPr>
              <a:xfrm flipH="1">
                <a:off x="1629880" y="3228284"/>
                <a:ext cx="459254" cy="34879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8D5DB53-D5C7-4DBF-C100-EC855E5F0999}"/>
                  </a:ext>
                </a:extLst>
              </p:cNvPr>
              <p:cNvSpPr txBox="1"/>
              <p:nvPr/>
            </p:nvSpPr>
            <p:spPr>
              <a:xfrm>
                <a:off x="2258469" y="2983346"/>
                <a:ext cx="3561876" cy="340799"/>
              </a:xfrm>
              <a:prstGeom prst="rect">
                <a:avLst/>
              </a:prstGeom>
              <a:noFill/>
            </p:spPr>
            <p:txBody>
              <a:bodyPr wrap="square">
                <a:spAutoFit/>
              </a:bodyPr>
              <a:lstStyle/>
              <a:p>
                <a:pPr>
                  <a:lnSpc>
                    <a:spcPts val="1900"/>
                  </a:lnSpc>
                </a:pPr>
                <a:r>
                  <a:rPr lang="en-US" altLang="zh-CN" sz="2000" b="1" dirty="0">
                    <a:solidFill>
                      <a:srgbClr val="FF3399"/>
                    </a:solidFill>
                    <a:latin typeface="Calibri" panose="020F0502020204030204" pitchFamily="34" charset="0"/>
                    <a:cs typeface="Calibri" panose="020F0502020204030204" pitchFamily="34" charset="0"/>
                  </a:rPr>
                  <a:t>Cond2: Import  (S</a:t>
                </a:r>
                <a:r>
                  <a:rPr lang="en-US" altLang="zh-CN" sz="2000" b="1" dirty="0">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dirty="0">
                    <a:solidFill>
                      <a:srgbClr val="FF3399"/>
                    </a:solidFill>
                    <a:latin typeface="Calibri" panose="020F0502020204030204" pitchFamily="34" charset="0"/>
                    <a:cs typeface="Calibri" panose="020F0502020204030204" pitchFamily="34" charset="0"/>
                  </a:rPr>
                  <a:t>, ([A, D]))?</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DA7F473C-24A7-D8AF-88CA-4CE8312D24E8}"/>
                  </a:ext>
                </a:extLst>
              </p:cNvPr>
              <p:cNvSpPr txBox="1"/>
              <p:nvPr/>
            </p:nvSpPr>
            <p:spPr>
              <a:xfrm>
                <a:off x="1577826" y="3153745"/>
                <a:ext cx="2936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179F55DC-9778-45EE-71CB-097D22C5AB58}"/>
                  </a:ext>
                </a:extLst>
              </p:cNvPr>
              <p:cNvSpPr txBox="1"/>
              <p:nvPr/>
            </p:nvSpPr>
            <p:spPr>
              <a:xfrm>
                <a:off x="2448979" y="3153745"/>
                <a:ext cx="238026"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14" name="文本框 113">
                <a:extLst>
                  <a:ext uri="{FF2B5EF4-FFF2-40B4-BE49-F238E27FC236}">
                    <a16:creationId xmlns:a16="http://schemas.microsoft.com/office/drawing/2014/main" id="{912D32F7-9910-2B6B-FF77-CFE49F15A29D}"/>
                  </a:ext>
                </a:extLst>
              </p:cNvPr>
              <p:cNvSpPr txBox="1"/>
              <p:nvPr/>
            </p:nvSpPr>
            <p:spPr>
              <a:xfrm>
                <a:off x="1857573" y="2692598"/>
                <a:ext cx="2936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7E5E1609-BCD1-E6E0-788A-F889852A6DBF}"/>
                  </a:ext>
                </a:extLst>
              </p:cNvPr>
              <p:cNvSpPr/>
              <p:nvPr/>
            </p:nvSpPr>
            <p:spPr>
              <a:xfrm>
                <a:off x="860851" y="3035443"/>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4F4DAEEB-BA51-C613-822E-1AE5F2208CB1}"/>
                  </a:ext>
                </a:extLst>
              </p:cNvPr>
              <p:cNvSpPr/>
              <p:nvPr/>
            </p:nvSpPr>
            <p:spPr>
              <a:xfrm>
                <a:off x="2583939" y="3577913"/>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26516A3D-770A-2996-2DF6-3711FA4B24F7}"/>
                  </a:ext>
                </a:extLst>
              </p:cNvPr>
              <p:cNvSpPr/>
              <p:nvPr/>
            </p:nvSpPr>
            <p:spPr>
              <a:xfrm>
                <a:off x="1529324" y="3577074"/>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p:sp>
          <p:nvSpPr>
            <p:cNvPr id="17" name="文本框 16">
              <a:extLst>
                <a:ext uri="{FF2B5EF4-FFF2-40B4-BE49-F238E27FC236}">
                  <a16:creationId xmlns:a16="http://schemas.microsoft.com/office/drawing/2014/main" id="{93350B5D-6ECA-C7A1-793D-8F2AF496815F}"/>
                </a:ext>
              </a:extLst>
            </p:cNvPr>
            <p:cNvSpPr txBox="1"/>
            <p:nvPr/>
          </p:nvSpPr>
          <p:spPr>
            <a:xfrm>
              <a:off x="3816332" y="2639387"/>
              <a:ext cx="851708" cy="369332"/>
            </a:xfrm>
            <a:prstGeom prst="rect">
              <a:avLst/>
            </a:prstGeom>
            <a:noFill/>
          </p:spPr>
          <p:txBody>
            <a:bodyPr wrap="none" rtlCol="0">
              <a:spAutoFit/>
            </a:bodyPr>
            <a:lstStyle/>
            <a:p>
              <a:pPr algn="l"/>
              <a:r>
                <a:rPr lang="en-US" b="1" dirty="0">
                  <a:latin typeface="Calibri" panose="020F0502020204030204" pitchFamily="34" charset="0"/>
                  <a:cs typeface="Calibri" panose="020F0502020204030204" pitchFamily="34" charset="0"/>
                </a:rPr>
                <a:t>Trace 1</a:t>
              </a:r>
            </a:p>
          </p:txBody>
        </p:sp>
        <p:sp>
          <p:nvSpPr>
            <p:cNvPr id="18" name="文本框 17">
              <a:extLst>
                <a:ext uri="{FF2B5EF4-FFF2-40B4-BE49-F238E27FC236}">
                  <a16:creationId xmlns:a16="http://schemas.microsoft.com/office/drawing/2014/main" id="{6238BB86-E0D1-282B-C0F9-0E9189D93450}"/>
                </a:ext>
              </a:extLst>
            </p:cNvPr>
            <p:cNvSpPr txBox="1"/>
            <p:nvPr/>
          </p:nvSpPr>
          <p:spPr>
            <a:xfrm>
              <a:off x="4636031" y="3127083"/>
              <a:ext cx="851708" cy="369332"/>
            </a:xfrm>
            <a:prstGeom prst="rect">
              <a:avLst/>
            </a:prstGeom>
            <a:noFill/>
          </p:spPr>
          <p:txBody>
            <a:bodyPr wrap="none" rtlCol="0">
              <a:spAutoFit/>
            </a:bodyPr>
            <a:lstStyle/>
            <a:p>
              <a:pPr algn="l"/>
              <a:r>
                <a:rPr lang="en-US" b="1" dirty="0">
                  <a:latin typeface="Calibri" panose="020F0502020204030204" pitchFamily="34" charset="0"/>
                  <a:cs typeface="Calibri" panose="020F0502020204030204" pitchFamily="34" charset="0"/>
                </a:rPr>
                <a:t>Trace 2</a:t>
              </a:r>
            </a:p>
          </p:txBody>
        </p:sp>
        <p:sp>
          <p:nvSpPr>
            <p:cNvPr id="21" name="文本框 20">
              <a:extLst>
                <a:ext uri="{FF2B5EF4-FFF2-40B4-BE49-F238E27FC236}">
                  <a16:creationId xmlns:a16="http://schemas.microsoft.com/office/drawing/2014/main" id="{EFDA130A-29F6-6A42-AB96-8804BDB993BA}"/>
                </a:ext>
              </a:extLst>
            </p:cNvPr>
            <p:cNvSpPr txBox="1"/>
            <p:nvPr/>
          </p:nvSpPr>
          <p:spPr>
            <a:xfrm>
              <a:off x="5812663" y="3112458"/>
              <a:ext cx="851708" cy="369332"/>
            </a:xfrm>
            <a:prstGeom prst="rect">
              <a:avLst/>
            </a:prstGeom>
            <a:noFill/>
          </p:spPr>
          <p:txBody>
            <a:bodyPr wrap="none" rtlCol="0">
              <a:spAutoFit/>
            </a:bodyPr>
            <a:lstStyle/>
            <a:p>
              <a:pPr algn="l"/>
              <a:r>
                <a:rPr lang="en-US" b="1" dirty="0">
                  <a:latin typeface="Calibri" panose="020F0502020204030204" pitchFamily="34" charset="0"/>
                  <a:cs typeface="Calibri" panose="020F0502020204030204" pitchFamily="34" charset="0"/>
                </a:rPr>
                <a:t>Trace 3</a:t>
              </a:r>
            </a:p>
          </p:txBody>
        </p:sp>
      </p:grpSp>
      <p:grpSp>
        <p:nvGrpSpPr>
          <p:cNvPr id="134" name="组合 133">
            <a:extLst>
              <a:ext uri="{FF2B5EF4-FFF2-40B4-BE49-F238E27FC236}">
                <a16:creationId xmlns:a16="http://schemas.microsoft.com/office/drawing/2014/main" id="{B5120F84-DC17-C826-C72A-85A80BB99AE9}"/>
              </a:ext>
            </a:extLst>
          </p:cNvPr>
          <p:cNvGrpSpPr/>
          <p:nvPr/>
        </p:nvGrpSpPr>
        <p:grpSpPr>
          <a:xfrm>
            <a:off x="721577" y="4763950"/>
            <a:ext cx="2108355" cy="1325563"/>
            <a:chOff x="7390991" y="2731624"/>
            <a:chExt cx="2795924" cy="1729085"/>
          </a:xfrm>
        </p:grpSpPr>
        <p:sp>
          <p:nvSpPr>
            <p:cNvPr id="161" name="矩形: 圆角 160">
              <a:extLst>
                <a:ext uri="{FF2B5EF4-FFF2-40B4-BE49-F238E27FC236}">
                  <a16:creationId xmlns:a16="http://schemas.microsoft.com/office/drawing/2014/main" id="{CB5F6724-C2FE-4590-8003-842ADB4B7B15}"/>
                </a:ext>
              </a:extLst>
            </p:cNvPr>
            <p:cNvSpPr/>
            <p:nvPr/>
          </p:nvSpPr>
          <p:spPr>
            <a:xfrm>
              <a:off x="7390991" y="2731624"/>
              <a:ext cx="2795924" cy="1729085"/>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29" name="组合 28">
            <a:extLst>
              <a:ext uri="{FF2B5EF4-FFF2-40B4-BE49-F238E27FC236}">
                <a16:creationId xmlns:a16="http://schemas.microsoft.com/office/drawing/2014/main" id="{7439846C-0A7C-3117-5449-0C379DEBCCA3}"/>
              </a:ext>
            </a:extLst>
          </p:cNvPr>
          <p:cNvGrpSpPr/>
          <p:nvPr/>
        </p:nvGrpSpPr>
        <p:grpSpPr>
          <a:xfrm>
            <a:off x="3618224" y="4609476"/>
            <a:ext cx="3858183" cy="1860363"/>
            <a:chOff x="6158007" y="2409837"/>
            <a:chExt cx="4945324" cy="2370142"/>
          </a:xfrm>
        </p:grpSpPr>
        <p:sp>
          <p:nvSpPr>
            <p:cNvPr id="30" name="文本框 29">
              <a:extLst>
                <a:ext uri="{FF2B5EF4-FFF2-40B4-BE49-F238E27FC236}">
                  <a16:creationId xmlns:a16="http://schemas.microsoft.com/office/drawing/2014/main" id="{7F3E0F76-ACAA-7E97-0F93-D1798FF7AFA1}"/>
                </a:ext>
              </a:extLst>
            </p:cNvPr>
            <p:cNvSpPr txBox="1"/>
            <p:nvPr/>
          </p:nvSpPr>
          <p:spPr>
            <a:xfrm>
              <a:off x="9458938" y="3850997"/>
              <a:ext cx="1644393" cy="418276"/>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p:sp>
          <p:nvSpPr>
            <p:cNvPr id="31" name="矩形: 圆角 30">
              <a:extLst>
                <a:ext uri="{FF2B5EF4-FFF2-40B4-BE49-F238E27FC236}">
                  <a16:creationId xmlns:a16="http://schemas.microsoft.com/office/drawing/2014/main" id="{289A5729-122F-6E39-CC6E-17F89CA96FCE}"/>
                </a:ext>
              </a:extLst>
            </p:cNvPr>
            <p:cNvSpPr/>
            <p:nvPr/>
          </p:nvSpPr>
          <p:spPr>
            <a:xfrm>
              <a:off x="6167214" y="2409837"/>
              <a:ext cx="4883442" cy="2370142"/>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2" name="文本框 31">
              <a:extLst>
                <a:ext uri="{FF2B5EF4-FFF2-40B4-BE49-F238E27FC236}">
                  <a16:creationId xmlns:a16="http://schemas.microsoft.com/office/drawing/2014/main" id="{588BD31B-8399-68AC-4888-B17CC19EA6DE}"/>
                </a:ext>
              </a:extLst>
            </p:cNvPr>
            <p:cNvSpPr txBox="1"/>
            <p:nvPr/>
          </p:nvSpPr>
          <p:spPr>
            <a:xfrm>
              <a:off x="8121301" y="4354292"/>
              <a:ext cx="1789491" cy="418276"/>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([B,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199D726-4477-AB33-AA96-2874AFA53ECB}"/>
                    </a:ext>
                  </a:extLst>
                </p:cNvPr>
                <p:cNvSpPr txBox="1"/>
                <p:nvPr/>
              </p:nvSpPr>
              <p:spPr>
                <a:xfrm>
                  <a:off x="6158007" y="3547263"/>
                  <a:ext cx="2993367" cy="823439"/>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([S, A, D], </a:t>
                  </a:r>
                </a:p>
                <a:p>
                  <a:r>
                    <a:rPr lang="en-US" altLang="zh-CN" b="1" dirty="0">
                      <a:solidFill>
                        <a:srgbClr val="00B0F0"/>
                      </a:solidFill>
                      <a:latin typeface="Calibri" panose="020F0502020204030204" pitchFamily="34" charset="0"/>
                      <a:cs typeface="Calibri" panose="020F0502020204030204" pitchFamily="34" charset="0"/>
                    </a:rPr>
                    <a:t>  Cond1 </a:t>
                  </a:r>
                  <a14:m>
                    <m:oMath xmlns:m="http://schemas.openxmlformats.org/officeDocument/2006/math">
                      <m:r>
                        <a:rPr lang="en-US" altLang="zh-CN" b="1" dirty="0" smtClean="0">
                          <a:solidFill>
                            <a:srgbClr val="FF3399"/>
                          </a:solidFill>
                          <a:latin typeface="Cambria Math" panose="02040503050406030204" pitchFamily="18" charset="0"/>
                        </a:rPr>
                        <m:t>∧</m:t>
                      </m:r>
                    </m:oMath>
                  </a14:m>
                  <a:r>
                    <a:rPr lang="en-US" altLang="zh-CN" b="1" dirty="0">
                      <a:solidFill>
                        <a:srgbClr val="FF3399"/>
                      </a:solidFill>
                      <a:latin typeface="Calibri" panose="020F0502020204030204" pitchFamily="34" charset="0"/>
                      <a:cs typeface="Calibri" panose="020F0502020204030204" pitchFamily="34" charset="0"/>
                    </a:rPr>
                    <a:t> Cond2</a:t>
                  </a:r>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36" name="文本框 35">
                  <a:extLst>
                    <a:ext uri="{FF2B5EF4-FFF2-40B4-BE49-F238E27FC236}">
                      <a16:creationId xmlns:a16="http://schemas.microsoft.com/office/drawing/2014/main" id="{C199D726-4477-AB33-AA96-2874AFA53ECB}"/>
                    </a:ext>
                  </a:extLst>
                </p:cNvPr>
                <p:cNvSpPr txBox="1">
                  <a:spLocks noRot="1" noChangeAspect="1" noMove="1" noResize="1" noEditPoints="1" noAdjustHandles="1" noChangeArrowheads="1" noChangeShapeType="1" noTextEdit="1"/>
                </p:cNvSpPr>
                <p:nvPr/>
              </p:nvSpPr>
              <p:spPr>
                <a:xfrm>
                  <a:off x="6158007" y="3547263"/>
                  <a:ext cx="2993367" cy="823439"/>
                </a:xfrm>
                <a:prstGeom prst="rect">
                  <a:avLst/>
                </a:prstGeom>
                <a:blipFill>
                  <a:blip r:embed="rId3"/>
                  <a:stretch>
                    <a:fillRect l="-2350" t="-5660" b="-14151"/>
                  </a:stretch>
                </a:blipFill>
              </p:spPr>
              <p:txBody>
                <a:bodyPr/>
                <a:lstStyle/>
                <a:p>
                  <a:r>
                    <a:rPr lang="en-US">
                      <a:noFill/>
                    </a:rPr>
                    <a:t> </a:t>
                  </a:r>
                </a:p>
              </p:txBody>
            </p:sp>
          </mc:Fallback>
        </mc:AlternateContent>
        <p:sp>
          <p:nvSpPr>
            <p:cNvPr id="38" name="文本框 37">
              <a:extLst>
                <a:ext uri="{FF2B5EF4-FFF2-40B4-BE49-F238E27FC236}">
                  <a16:creationId xmlns:a16="http://schemas.microsoft.com/office/drawing/2014/main" id="{220D1820-92A6-6617-361D-5E9A69523FD1}"/>
                </a:ext>
              </a:extLst>
            </p:cNvPr>
            <p:cNvSpPr txBox="1"/>
            <p:nvPr/>
          </p:nvSpPr>
          <p:spPr>
            <a:xfrm>
              <a:off x="8121301" y="2424016"/>
              <a:ext cx="1806709" cy="418276"/>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([A,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p:grpSp>
          <p:nvGrpSpPr>
            <p:cNvPr id="39" name="组合 38">
              <a:extLst>
                <a:ext uri="{FF2B5EF4-FFF2-40B4-BE49-F238E27FC236}">
                  <a16:creationId xmlns:a16="http://schemas.microsoft.com/office/drawing/2014/main" id="{CBB4C121-0D0B-197A-4F0C-B0974D58C177}"/>
                </a:ext>
              </a:extLst>
            </p:cNvPr>
            <p:cNvGrpSpPr/>
            <p:nvPr/>
          </p:nvGrpSpPr>
          <p:grpSpPr>
            <a:xfrm>
              <a:off x="7429934" y="2841315"/>
              <a:ext cx="2614474" cy="1494175"/>
              <a:chOff x="4900904" y="1471541"/>
              <a:chExt cx="1555517" cy="917823"/>
            </a:xfrm>
          </p:grpSpPr>
          <p:sp>
            <p:nvSpPr>
              <p:cNvPr id="40" name="椭圆 39">
                <a:extLst>
                  <a:ext uri="{FF2B5EF4-FFF2-40B4-BE49-F238E27FC236}">
                    <a16:creationId xmlns:a16="http://schemas.microsoft.com/office/drawing/2014/main" id="{42E62555-F898-1786-3B2C-B37C52C3F385}"/>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B</a:t>
                </a:r>
              </a:p>
            </p:txBody>
          </p:sp>
          <p:sp>
            <p:nvSpPr>
              <p:cNvPr id="41" name="椭圆 40">
                <a:extLst>
                  <a:ext uri="{FF2B5EF4-FFF2-40B4-BE49-F238E27FC236}">
                    <a16:creationId xmlns:a16="http://schemas.microsoft.com/office/drawing/2014/main" id="{5245D36D-F94C-3CE8-8B9C-FFA8D2D837B5}"/>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S</a:t>
                </a:r>
              </a:p>
            </p:txBody>
          </p:sp>
          <p:sp>
            <p:nvSpPr>
              <p:cNvPr id="42" name="椭圆 41">
                <a:extLst>
                  <a:ext uri="{FF2B5EF4-FFF2-40B4-BE49-F238E27FC236}">
                    <a16:creationId xmlns:a16="http://schemas.microsoft.com/office/drawing/2014/main" id="{3B66504A-C2E4-9CE0-DD84-B3142AB3A06F}"/>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A</a:t>
                </a:r>
              </a:p>
            </p:txBody>
          </p:sp>
          <p:cxnSp>
            <p:nvCxnSpPr>
              <p:cNvPr id="43" name="直接连接符 42">
                <a:extLst>
                  <a:ext uri="{FF2B5EF4-FFF2-40B4-BE49-F238E27FC236}">
                    <a16:creationId xmlns:a16="http://schemas.microsoft.com/office/drawing/2014/main" id="{A78F0914-3544-8989-CBAE-B0C8031C5A5A}"/>
                  </a:ext>
                </a:extLst>
              </p:cNvPr>
              <p:cNvCxnSpPr>
                <a:cxnSpLocks/>
                <a:stCxn id="41" idx="7"/>
                <a:endCxn id="42"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AC784AE-94F7-E50B-85C1-56BAC3286F22}"/>
                  </a:ext>
                </a:extLst>
              </p:cNvPr>
              <p:cNvCxnSpPr>
                <a:cxnSpLocks/>
                <a:stCxn id="42" idx="6"/>
                <a:endCxn id="46"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B50FEB5-BD9D-7366-8647-297AB03B6FDF}"/>
                  </a:ext>
                </a:extLst>
              </p:cNvPr>
              <p:cNvCxnSpPr>
                <a:cxnSpLocks/>
                <a:stCxn id="41" idx="5"/>
                <a:endCxn id="40"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8284592D-BCF5-36AC-A9EC-A2E08CCE3A59}"/>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D</a:t>
                </a:r>
              </a:p>
            </p:txBody>
          </p:sp>
          <p:cxnSp>
            <p:nvCxnSpPr>
              <p:cNvPr id="57" name="直接连接符 56">
                <a:extLst>
                  <a:ext uri="{FF2B5EF4-FFF2-40B4-BE49-F238E27FC236}">
                    <a16:creationId xmlns:a16="http://schemas.microsoft.com/office/drawing/2014/main" id="{9A0CF63E-8D4F-1B23-CB83-2E4D00EB7449}"/>
                  </a:ext>
                </a:extLst>
              </p:cNvPr>
              <p:cNvCxnSpPr>
                <a:cxnSpLocks/>
                <a:stCxn id="40" idx="6"/>
                <a:endCxn id="46"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58" name="组合 57">
            <a:extLst>
              <a:ext uri="{FF2B5EF4-FFF2-40B4-BE49-F238E27FC236}">
                <a16:creationId xmlns:a16="http://schemas.microsoft.com/office/drawing/2014/main" id="{36FD5BEE-E2CA-C217-48D7-DE8AC6FCAA90}"/>
              </a:ext>
            </a:extLst>
          </p:cNvPr>
          <p:cNvGrpSpPr/>
          <p:nvPr/>
        </p:nvGrpSpPr>
        <p:grpSpPr>
          <a:xfrm>
            <a:off x="8300100" y="4591635"/>
            <a:ext cx="2922331" cy="1865628"/>
            <a:chOff x="7298569" y="2424015"/>
            <a:chExt cx="3987240" cy="2523216"/>
          </a:xfrm>
        </p:grpSpPr>
        <p:sp>
          <p:nvSpPr>
            <p:cNvPr id="59" name="文本框 58">
              <a:extLst>
                <a:ext uri="{FF2B5EF4-FFF2-40B4-BE49-F238E27FC236}">
                  <a16:creationId xmlns:a16="http://schemas.microsoft.com/office/drawing/2014/main" id="{CC380446-5863-D02D-2E93-D77E5662500F}"/>
                </a:ext>
              </a:extLst>
            </p:cNvPr>
            <p:cNvSpPr txBox="1"/>
            <p:nvPr/>
          </p:nvSpPr>
          <p:spPr>
            <a:xfrm>
              <a:off x="9544563" y="3850332"/>
              <a:ext cx="1741246" cy="444033"/>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p:sp>
          <p:nvSpPr>
            <p:cNvPr id="60" name="矩形: 圆角 59">
              <a:extLst>
                <a:ext uri="{FF2B5EF4-FFF2-40B4-BE49-F238E27FC236}">
                  <a16:creationId xmlns:a16="http://schemas.microsoft.com/office/drawing/2014/main" id="{4AE19979-FD8B-4495-DACA-75B317B13DBB}"/>
                </a:ext>
              </a:extLst>
            </p:cNvPr>
            <p:cNvSpPr/>
            <p:nvPr/>
          </p:nvSpPr>
          <p:spPr>
            <a:xfrm>
              <a:off x="7298569" y="2424015"/>
              <a:ext cx="3925291" cy="2523216"/>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2" name="文本框 61">
              <a:extLst>
                <a:ext uri="{FF2B5EF4-FFF2-40B4-BE49-F238E27FC236}">
                  <a16:creationId xmlns:a16="http://schemas.microsoft.com/office/drawing/2014/main" id="{AEAFDB45-9CCC-EEF7-E81D-18F18A8C3F46}"/>
                </a:ext>
              </a:extLst>
            </p:cNvPr>
            <p:cNvSpPr txBox="1"/>
            <p:nvPr/>
          </p:nvSpPr>
          <p:spPr>
            <a:xfrm>
              <a:off x="7988702" y="4327667"/>
              <a:ext cx="1904849" cy="444033"/>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([B,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p:sp>
          <p:nvSpPr>
            <p:cNvPr id="64" name="文本框 63">
              <a:extLst>
                <a:ext uri="{FF2B5EF4-FFF2-40B4-BE49-F238E27FC236}">
                  <a16:creationId xmlns:a16="http://schemas.microsoft.com/office/drawing/2014/main" id="{7690C5A5-8429-0FBE-0350-524EE99686BA}"/>
                </a:ext>
              </a:extLst>
            </p:cNvPr>
            <p:cNvSpPr txBox="1"/>
            <p:nvPr/>
          </p:nvSpPr>
          <p:spPr>
            <a:xfrm>
              <a:off x="8121302" y="2424016"/>
              <a:ext cx="1923177" cy="444033"/>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([A,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p:grpSp>
          <p:nvGrpSpPr>
            <p:cNvPr id="65" name="组合 64">
              <a:extLst>
                <a:ext uri="{FF2B5EF4-FFF2-40B4-BE49-F238E27FC236}">
                  <a16:creationId xmlns:a16="http://schemas.microsoft.com/office/drawing/2014/main" id="{AB985D08-EB4C-898B-3DF8-EA066D60D6F6}"/>
                </a:ext>
              </a:extLst>
            </p:cNvPr>
            <p:cNvGrpSpPr/>
            <p:nvPr/>
          </p:nvGrpSpPr>
          <p:grpSpPr>
            <a:xfrm>
              <a:off x="7429934" y="2841315"/>
              <a:ext cx="2614474" cy="1494175"/>
              <a:chOff x="4900904" y="1471541"/>
              <a:chExt cx="1555517" cy="917823"/>
            </a:xfrm>
          </p:grpSpPr>
          <p:sp>
            <p:nvSpPr>
              <p:cNvPr id="66" name="椭圆 65">
                <a:extLst>
                  <a:ext uri="{FF2B5EF4-FFF2-40B4-BE49-F238E27FC236}">
                    <a16:creationId xmlns:a16="http://schemas.microsoft.com/office/drawing/2014/main" id="{24A13D19-E3EB-43A4-96A3-BF91258386FA}"/>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B</a:t>
                </a:r>
              </a:p>
            </p:txBody>
          </p:sp>
          <p:sp>
            <p:nvSpPr>
              <p:cNvPr id="67" name="椭圆 66">
                <a:extLst>
                  <a:ext uri="{FF2B5EF4-FFF2-40B4-BE49-F238E27FC236}">
                    <a16:creationId xmlns:a16="http://schemas.microsoft.com/office/drawing/2014/main" id="{CAD0A337-3DF5-A3A9-DEDA-7A6620665928}"/>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S</a:t>
                </a:r>
              </a:p>
            </p:txBody>
          </p:sp>
          <p:sp>
            <p:nvSpPr>
              <p:cNvPr id="68" name="椭圆 67">
                <a:extLst>
                  <a:ext uri="{FF2B5EF4-FFF2-40B4-BE49-F238E27FC236}">
                    <a16:creationId xmlns:a16="http://schemas.microsoft.com/office/drawing/2014/main" id="{DFC26F31-5FA3-CD1B-953A-853B25FF7058}"/>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A</a:t>
                </a:r>
              </a:p>
            </p:txBody>
          </p:sp>
          <p:cxnSp>
            <p:nvCxnSpPr>
              <p:cNvPr id="69" name="直接连接符 68">
                <a:extLst>
                  <a:ext uri="{FF2B5EF4-FFF2-40B4-BE49-F238E27FC236}">
                    <a16:creationId xmlns:a16="http://schemas.microsoft.com/office/drawing/2014/main" id="{9EDD0784-1512-5FAD-CC2B-61E8B9CC9C95}"/>
                  </a:ext>
                </a:extLst>
              </p:cNvPr>
              <p:cNvCxnSpPr>
                <a:cxnSpLocks/>
                <a:stCxn id="67" idx="7"/>
                <a:endCxn id="68"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11C4317-3965-FBC9-8738-D37BA9E422CC}"/>
                  </a:ext>
                </a:extLst>
              </p:cNvPr>
              <p:cNvCxnSpPr>
                <a:cxnSpLocks/>
                <a:stCxn id="68" idx="6"/>
                <a:endCxn id="72"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7EFCEB44-8B96-E5E8-B86E-4D69E9A9C85F}"/>
                  </a:ext>
                </a:extLst>
              </p:cNvPr>
              <p:cNvCxnSpPr>
                <a:cxnSpLocks/>
                <a:stCxn id="67" idx="5"/>
                <a:endCxn id="66"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31CC2F3E-518E-165C-6779-26B6FED958C2}"/>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D</a:t>
                </a:r>
              </a:p>
            </p:txBody>
          </p:sp>
          <p:cxnSp>
            <p:nvCxnSpPr>
              <p:cNvPr id="73" name="直接连接符 72">
                <a:extLst>
                  <a:ext uri="{FF2B5EF4-FFF2-40B4-BE49-F238E27FC236}">
                    <a16:creationId xmlns:a16="http://schemas.microsoft.com/office/drawing/2014/main" id="{0EE680DC-09FE-1DD1-9CB2-43D15C3D491C}"/>
                  </a:ext>
                </a:extLst>
              </p:cNvPr>
              <p:cNvCxnSpPr>
                <a:cxnSpLocks/>
                <a:stCxn id="66" idx="6"/>
                <a:endCxn id="72"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86" name="组合 85">
            <a:extLst>
              <a:ext uri="{FF2B5EF4-FFF2-40B4-BE49-F238E27FC236}">
                <a16:creationId xmlns:a16="http://schemas.microsoft.com/office/drawing/2014/main" id="{090BF0B2-FD3D-C1E3-E554-BF2E416E30D8}"/>
              </a:ext>
            </a:extLst>
          </p:cNvPr>
          <p:cNvGrpSpPr/>
          <p:nvPr/>
        </p:nvGrpSpPr>
        <p:grpSpPr>
          <a:xfrm>
            <a:off x="523752" y="4049702"/>
            <a:ext cx="2624613" cy="461665"/>
            <a:chOff x="425779" y="5610883"/>
            <a:chExt cx="2624613" cy="461665"/>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BF41E2-FC64-775A-FBC9-62B1230C333C}"/>
                    </a:ext>
                  </a:extLst>
                </p:cNvPr>
                <p:cNvSpPr txBox="1"/>
                <p:nvPr/>
              </p:nvSpPr>
              <p:spPr>
                <a:xfrm>
                  <a:off x="769062" y="5610883"/>
                  <a:ext cx="2281330" cy="461665"/>
                </a:xfrm>
                <a:prstGeom prst="rect">
                  <a:avLst/>
                </a:prstGeom>
                <a:noFill/>
              </p:spPr>
              <p:txBody>
                <a:bodyPr wrap="none" rtlCol="0">
                  <a:spAutoFit/>
                </a:bodyPr>
                <a:lstStyle/>
                <a:p>
                  <a:pPr algn="l"/>
                  <a:r>
                    <a:rPr lang="en-US" sz="2400" b="1" dirty="0">
                      <a:latin typeface="Calibri" panose="020F0502020204030204" pitchFamily="34" charset="0"/>
                      <a:cs typeface="Calibri" panose="020F0502020204030204" pitchFamily="34" charset="0"/>
                    </a:rPr>
                    <a:t>Trace 1: </a:t>
                  </a:r>
                  <a14:m>
                    <m:oMath xmlns:m="http://schemas.openxmlformats.org/officeDocument/2006/math">
                      <m:r>
                        <a:rPr lang="en-US" altLang="zh-CN" sz="2400" b="1" smtClean="0">
                          <a:solidFill>
                            <a:srgbClr val="00B0F0"/>
                          </a:solidFill>
                          <a:latin typeface="Cambria Math" panose="02040503050406030204" pitchFamily="18" charset="0"/>
                        </a:rPr>
                        <m:t>¬</m:t>
                      </m:r>
                    </m:oMath>
                  </a14:m>
                  <a:r>
                    <a:rPr lang="en-US" altLang="zh-CN" sz="2400" b="1" dirty="0">
                      <a:solidFill>
                        <a:srgbClr val="00B0F0"/>
                      </a:solidFill>
                      <a:latin typeface="Calibri" panose="020F0502020204030204" pitchFamily="34" charset="0"/>
                      <a:cs typeface="Calibri" panose="020F0502020204030204" pitchFamily="34" charset="0"/>
                    </a:rPr>
                    <a:t>Cond1</a:t>
                  </a:r>
                  <a:endParaRPr lang="en-US" sz="2400" b="1" dirty="0">
                    <a:latin typeface="Calibri" panose="020F0502020204030204" pitchFamily="34" charset="0"/>
                    <a:cs typeface="Calibri" panose="020F0502020204030204" pitchFamily="34" charset="0"/>
                  </a:endParaRPr>
                </a:p>
              </p:txBody>
            </p:sp>
          </mc:Choice>
          <mc:Fallback xmlns="">
            <p:sp>
              <p:nvSpPr>
                <p:cNvPr id="22" name="文本框 21">
                  <a:extLst>
                    <a:ext uri="{FF2B5EF4-FFF2-40B4-BE49-F238E27FC236}">
                      <a16:creationId xmlns:a16="http://schemas.microsoft.com/office/drawing/2014/main" id="{66BF41E2-FC64-775A-FBC9-62B1230C333C}"/>
                    </a:ext>
                  </a:extLst>
                </p:cNvPr>
                <p:cNvSpPr txBox="1">
                  <a:spLocks noRot="1" noChangeAspect="1" noMove="1" noResize="1" noEditPoints="1" noAdjustHandles="1" noChangeArrowheads="1" noChangeShapeType="1" noTextEdit="1"/>
                </p:cNvSpPr>
                <p:nvPr/>
              </p:nvSpPr>
              <p:spPr>
                <a:xfrm>
                  <a:off x="769062" y="5610883"/>
                  <a:ext cx="2281330" cy="461665"/>
                </a:xfrm>
                <a:prstGeom prst="rect">
                  <a:avLst/>
                </a:prstGeom>
                <a:blipFill>
                  <a:blip r:embed="rId4"/>
                  <a:stretch>
                    <a:fillRect l="-4011" t="-10526" r="-3209" b="-28947"/>
                  </a:stretch>
                </a:blipFill>
              </p:spPr>
              <p:txBody>
                <a:bodyPr/>
                <a:lstStyle/>
                <a:p>
                  <a:r>
                    <a:rPr lang="en-US">
                      <a:noFill/>
                    </a:rPr>
                    <a:t> </a:t>
                  </a:r>
                </a:p>
              </p:txBody>
            </p:sp>
          </mc:Fallback>
        </mc:AlternateContent>
        <p:sp>
          <p:nvSpPr>
            <p:cNvPr id="78" name="乘号 77">
              <a:extLst>
                <a:ext uri="{FF2B5EF4-FFF2-40B4-BE49-F238E27FC236}">
                  <a16:creationId xmlns:a16="http://schemas.microsoft.com/office/drawing/2014/main" id="{8A7133B8-B232-C49F-AF79-492C18470659}"/>
                </a:ext>
              </a:extLst>
            </p:cNvPr>
            <p:cNvSpPr/>
            <p:nvPr/>
          </p:nvSpPr>
          <p:spPr>
            <a:xfrm>
              <a:off x="425779" y="5631574"/>
              <a:ext cx="395651" cy="420281"/>
            </a:xfrm>
            <a:prstGeom prst="mathMultiply">
              <a:avLst>
                <a:gd name="adj1" fmla="val 1251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p:grpSp>
        <p:nvGrpSpPr>
          <p:cNvPr id="88" name="组合 87">
            <a:extLst>
              <a:ext uri="{FF2B5EF4-FFF2-40B4-BE49-F238E27FC236}">
                <a16:creationId xmlns:a16="http://schemas.microsoft.com/office/drawing/2014/main" id="{7748AAA2-C2C3-C2F3-0CB3-F73D2A18BBDA}"/>
              </a:ext>
            </a:extLst>
          </p:cNvPr>
          <p:cNvGrpSpPr/>
          <p:nvPr/>
        </p:nvGrpSpPr>
        <p:grpSpPr>
          <a:xfrm>
            <a:off x="7944157" y="3961801"/>
            <a:ext cx="3726804" cy="461665"/>
            <a:chOff x="8137544" y="5597451"/>
            <a:chExt cx="3726804" cy="461665"/>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6B937B4-E3C5-CBC9-FA77-B2D0EC6C69D1}"/>
                    </a:ext>
                  </a:extLst>
                </p:cNvPr>
                <p:cNvSpPr txBox="1"/>
                <p:nvPr/>
              </p:nvSpPr>
              <p:spPr>
                <a:xfrm>
                  <a:off x="8449695" y="5597451"/>
                  <a:ext cx="3414653"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Trace 3: </a:t>
                  </a:r>
                  <a:r>
                    <a:rPr lang="en-US" altLang="zh-CN" sz="2400" b="1" dirty="0">
                      <a:solidFill>
                        <a:srgbClr val="00B0F0"/>
                      </a:solidFill>
                      <a:latin typeface="Calibri" panose="020F0502020204030204" pitchFamily="34" charset="0"/>
                      <a:cs typeface="Calibri" panose="020F0502020204030204" pitchFamily="34" charset="0"/>
                    </a:rPr>
                    <a:t>Cond1 </a:t>
                  </a:r>
                  <a14:m>
                    <m:oMath xmlns:m="http://schemas.openxmlformats.org/officeDocument/2006/math">
                      <m:r>
                        <a:rPr lang="en-US" altLang="zh-CN" sz="2400" b="1" dirty="0" smtClean="0">
                          <a:solidFill>
                            <a:srgbClr val="FF3399"/>
                          </a:solidFill>
                          <a:latin typeface="Cambria Math" panose="02040503050406030204" pitchFamily="18" charset="0"/>
                        </a:rPr>
                        <m:t>∧</m:t>
                      </m:r>
                    </m:oMath>
                  </a14:m>
                  <a:r>
                    <a:rPr lang="en-US" altLang="zh-CN" sz="2400" b="1" dirty="0">
                      <a:solidFill>
                        <a:srgbClr val="FF3399"/>
                      </a:solidFill>
                      <a:latin typeface="Calibri" panose="020F0502020204030204" pitchFamily="34" charset="0"/>
                      <a:cs typeface="Calibri" panose="020F0502020204030204" pitchFamily="34" charset="0"/>
                    </a:rPr>
                    <a:t> </a:t>
                  </a:r>
                  <a14:m>
                    <m:oMath xmlns:m="http://schemas.openxmlformats.org/officeDocument/2006/math">
                      <m:r>
                        <a:rPr lang="en-US" altLang="zh-CN" sz="2400" b="1" smtClean="0">
                          <a:solidFill>
                            <a:srgbClr val="FF3399"/>
                          </a:solidFill>
                          <a:latin typeface="Cambria Math" panose="02040503050406030204" pitchFamily="18" charset="0"/>
                        </a:rPr>
                        <m:t>¬</m:t>
                      </m:r>
                    </m:oMath>
                  </a14:m>
                  <a:r>
                    <a:rPr lang="en-US" altLang="zh-CN" sz="2400" b="1" dirty="0">
                      <a:solidFill>
                        <a:srgbClr val="FF3399"/>
                      </a:solidFill>
                      <a:latin typeface="Calibri" panose="020F0502020204030204" pitchFamily="34" charset="0"/>
                      <a:cs typeface="Calibri" panose="020F0502020204030204" pitchFamily="34" charset="0"/>
                    </a:rPr>
                    <a:t>Cond2</a:t>
                  </a:r>
                  <a:endParaRPr lang="en-US" sz="2400" b="1" dirty="0">
                    <a:latin typeface="Calibri" panose="020F0502020204030204" pitchFamily="34" charset="0"/>
                    <a:cs typeface="Calibri" panose="020F0502020204030204" pitchFamily="34" charset="0"/>
                  </a:endParaRPr>
                </a:p>
              </p:txBody>
            </p:sp>
          </mc:Choice>
          <mc:Fallback xmlns="">
            <p:sp>
              <p:nvSpPr>
                <p:cNvPr id="26" name="文本框 25">
                  <a:extLst>
                    <a:ext uri="{FF2B5EF4-FFF2-40B4-BE49-F238E27FC236}">
                      <a16:creationId xmlns:a16="http://schemas.microsoft.com/office/drawing/2014/main" id="{86B937B4-E3C5-CBC9-FA77-B2D0EC6C69D1}"/>
                    </a:ext>
                  </a:extLst>
                </p:cNvPr>
                <p:cNvSpPr txBox="1">
                  <a:spLocks noRot="1" noChangeAspect="1" noMove="1" noResize="1" noEditPoints="1" noAdjustHandles="1" noChangeArrowheads="1" noChangeShapeType="1" noTextEdit="1"/>
                </p:cNvSpPr>
                <p:nvPr/>
              </p:nvSpPr>
              <p:spPr>
                <a:xfrm>
                  <a:off x="8449695" y="5597451"/>
                  <a:ext cx="3414653" cy="461665"/>
                </a:xfrm>
                <a:prstGeom prst="rect">
                  <a:avLst/>
                </a:prstGeom>
                <a:blipFill>
                  <a:blip r:embed="rId5"/>
                  <a:stretch>
                    <a:fillRect l="-2674" t="-10526" r="-1604" b="-28947"/>
                  </a:stretch>
                </a:blipFill>
              </p:spPr>
              <p:txBody>
                <a:bodyPr/>
                <a:lstStyle/>
                <a:p>
                  <a:r>
                    <a:rPr lang="en-US">
                      <a:noFill/>
                    </a:rPr>
                    <a:t> </a:t>
                  </a:r>
                </a:p>
              </p:txBody>
            </p:sp>
          </mc:Fallback>
        </mc:AlternateContent>
        <p:sp>
          <p:nvSpPr>
            <p:cNvPr id="79" name="乘号 78">
              <a:extLst>
                <a:ext uri="{FF2B5EF4-FFF2-40B4-BE49-F238E27FC236}">
                  <a16:creationId xmlns:a16="http://schemas.microsoft.com/office/drawing/2014/main" id="{166A6B26-0711-3A87-10F2-0D0020F62CB5}"/>
                </a:ext>
              </a:extLst>
            </p:cNvPr>
            <p:cNvSpPr/>
            <p:nvPr/>
          </p:nvSpPr>
          <p:spPr>
            <a:xfrm>
              <a:off x="8137544" y="5633943"/>
              <a:ext cx="395651" cy="420281"/>
            </a:xfrm>
            <a:prstGeom prst="mathMultiply">
              <a:avLst>
                <a:gd name="adj1" fmla="val 1251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p:grpSp>
        <p:nvGrpSpPr>
          <p:cNvPr id="87" name="组合 86">
            <a:extLst>
              <a:ext uri="{FF2B5EF4-FFF2-40B4-BE49-F238E27FC236}">
                <a16:creationId xmlns:a16="http://schemas.microsoft.com/office/drawing/2014/main" id="{49A9A5A8-EE66-5071-AA69-6F6A2C6043C9}"/>
              </a:ext>
            </a:extLst>
          </p:cNvPr>
          <p:cNvGrpSpPr/>
          <p:nvPr/>
        </p:nvGrpSpPr>
        <p:grpSpPr>
          <a:xfrm>
            <a:off x="3709492" y="4014796"/>
            <a:ext cx="3472694" cy="467602"/>
            <a:chOff x="3928653" y="5604946"/>
            <a:chExt cx="3472694" cy="467602"/>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4BCB6B6-8447-6C26-392E-EDA6DDD3D34E}"/>
                    </a:ext>
                  </a:extLst>
                </p:cNvPr>
                <p:cNvSpPr txBox="1"/>
                <p:nvPr/>
              </p:nvSpPr>
              <p:spPr>
                <a:xfrm>
                  <a:off x="4215923" y="5610883"/>
                  <a:ext cx="3185424" cy="461665"/>
                </a:xfrm>
                <a:prstGeom prst="rect">
                  <a:avLst/>
                </a:prstGeom>
                <a:noFill/>
              </p:spPr>
              <p:txBody>
                <a:bodyPr wrap="none" rtlCol="0">
                  <a:spAutoFit/>
                </a:bodyPr>
                <a:lstStyle/>
                <a:p>
                  <a:pPr algn="l"/>
                  <a:r>
                    <a:rPr lang="en-US" sz="2400" b="1" dirty="0">
                      <a:latin typeface="Calibri" panose="020F0502020204030204" pitchFamily="34" charset="0"/>
                      <a:cs typeface="Calibri" panose="020F0502020204030204" pitchFamily="34" charset="0"/>
                    </a:rPr>
                    <a:t>Trace 2: </a:t>
                  </a:r>
                  <a:r>
                    <a:rPr lang="en-US" altLang="zh-CN" sz="2400" b="1" dirty="0">
                      <a:solidFill>
                        <a:srgbClr val="00B0F0"/>
                      </a:solidFill>
                      <a:latin typeface="Calibri" panose="020F0502020204030204" pitchFamily="34" charset="0"/>
                      <a:cs typeface="Calibri" panose="020F0502020204030204" pitchFamily="34" charset="0"/>
                    </a:rPr>
                    <a:t>Cond1 </a:t>
                  </a:r>
                  <a14:m>
                    <m:oMath xmlns:m="http://schemas.openxmlformats.org/officeDocument/2006/math">
                      <m:r>
                        <a:rPr lang="en-US" altLang="zh-CN" sz="2400" b="1" dirty="0" smtClean="0">
                          <a:solidFill>
                            <a:srgbClr val="FF3399"/>
                          </a:solidFill>
                          <a:latin typeface="Cambria Math" panose="02040503050406030204" pitchFamily="18" charset="0"/>
                        </a:rPr>
                        <m:t>∧</m:t>
                      </m:r>
                    </m:oMath>
                  </a14:m>
                  <a:r>
                    <a:rPr lang="en-US" altLang="zh-CN" sz="2400" b="1" dirty="0">
                      <a:solidFill>
                        <a:srgbClr val="FF3399"/>
                      </a:solidFill>
                      <a:latin typeface="Calibri" panose="020F0502020204030204" pitchFamily="34" charset="0"/>
                      <a:cs typeface="Calibri" panose="020F0502020204030204" pitchFamily="34" charset="0"/>
                    </a:rPr>
                    <a:t> Cond2</a:t>
                  </a:r>
                  <a:endParaRPr lang="en-US" sz="2400" b="1" dirty="0">
                    <a:latin typeface="Calibri" panose="020F0502020204030204" pitchFamily="34" charset="0"/>
                    <a:cs typeface="Calibri" panose="020F0502020204030204" pitchFamily="34" charset="0"/>
                  </a:endParaRPr>
                </a:p>
              </p:txBody>
            </p:sp>
          </mc:Choice>
          <mc:Fallback xmlns="">
            <p:sp>
              <p:nvSpPr>
                <p:cNvPr id="24" name="文本框 23">
                  <a:extLst>
                    <a:ext uri="{FF2B5EF4-FFF2-40B4-BE49-F238E27FC236}">
                      <a16:creationId xmlns:a16="http://schemas.microsoft.com/office/drawing/2014/main" id="{F4BCB6B6-8447-6C26-392E-EDA6DDD3D34E}"/>
                    </a:ext>
                  </a:extLst>
                </p:cNvPr>
                <p:cNvSpPr txBox="1">
                  <a:spLocks noRot="1" noChangeAspect="1" noMove="1" noResize="1" noEditPoints="1" noAdjustHandles="1" noChangeArrowheads="1" noChangeShapeType="1" noTextEdit="1"/>
                </p:cNvSpPr>
                <p:nvPr/>
              </p:nvSpPr>
              <p:spPr>
                <a:xfrm>
                  <a:off x="4215923" y="5610883"/>
                  <a:ext cx="3185424" cy="461665"/>
                </a:xfrm>
                <a:prstGeom prst="rect">
                  <a:avLst/>
                </a:prstGeom>
                <a:blipFill>
                  <a:blip r:embed="rId6"/>
                  <a:stretch>
                    <a:fillRect l="-3065" t="-10667" r="-1916" b="-30667"/>
                  </a:stretch>
                </a:blipFill>
              </p:spPr>
              <p:txBody>
                <a:bodyPr/>
                <a:lstStyle/>
                <a:p>
                  <a:r>
                    <a:rPr lang="en-US">
                      <a:noFill/>
                    </a:rPr>
                    <a:t> </a:t>
                  </a:r>
                </a:p>
              </p:txBody>
            </p:sp>
          </mc:Fallback>
        </mc:AlternateContent>
        <p:sp>
          <p:nvSpPr>
            <p:cNvPr id="80" name="L 形 79">
              <a:extLst>
                <a:ext uri="{FF2B5EF4-FFF2-40B4-BE49-F238E27FC236}">
                  <a16:creationId xmlns:a16="http://schemas.microsoft.com/office/drawing/2014/main" id="{626614E6-46A7-D59D-BF3A-AE76BC92230E}"/>
                </a:ext>
              </a:extLst>
            </p:cNvPr>
            <p:cNvSpPr/>
            <p:nvPr/>
          </p:nvSpPr>
          <p:spPr>
            <a:xfrm rot="18743804">
              <a:off x="3827567" y="5706032"/>
              <a:ext cx="383800" cy="181627"/>
            </a:xfrm>
            <a:prstGeom prst="corner">
              <a:avLst>
                <a:gd name="adj1" fmla="val 28682"/>
                <a:gd name="adj2" fmla="val 2696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978F68E2-1514-CF93-A2C5-6A9AD10495CD}"/>
                  </a:ext>
                </a:extLst>
              </p:cNvPr>
              <p:cNvSpPr txBox="1"/>
              <p:nvPr/>
            </p:nvSpPr>
            <p:spPr>
              <a:xfrm>
                <a:off x="7281047" y="1934307"/>
                <a:ext cx="4294659" cy="1569660"/>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Differentiate trace1 and trace2: </a:t>
                </a:r>
              </a:p>
              <a:p>
                <a:r>
                  <a:rPr lang="en-US" altLang="zh-CN" sz="2400" dirty="0">
                    <a:solidFill>
                      <a:srgbClr val="FF0000"/>
                    </a:solidFill>
                    <a:latin typeface="Calibri" panose="020F0502020204030204" pitchFamily="34" charset="0"/>
                    <a:cs typeface="Calibri" panose="020F0502020204030204" pitchFamily="34" charset="0"/>
                  </a:rPr>
                  <a:t>	</a:t>
                </a:r>
                <a14:m>
                  <m:oMath xmlns:m="http://schemas.openxmlformats.org/officeDocument/2006/math">
                    <m:r>
                      <a:rPr lang="en-US" altLang="zh-CN" sz="2400" b="0"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 </m:t>
                    </m:r>
                  </m:oMath>
                </a14:m>
                <a:r>
                  <a:rPr lang="en-US" altLang="zh-CN" sz="2400" dirty="0">
                    <a:solidFill>
                      <a:srgbClr val="FF0000"/>
                    </a:solidFill>
                    <a:latin typeface="Calibri" panose="020F0502020204030204" pitchFamily="34" charset="0"/>
                    <a:cs typeface="Calibri" panose="020F0502020204030204" pitchFamily="34" charset="0"/>
                  </a:rPr>
                  <a:t>Cond1 is error</a:t>
                </a:r>
              </a:p>
              <a:p>
                <a:r>
                  <a:rPr lang="en-US" altLang="zh-CN" sz="2400" dirty="0">
                    <a:latin typeface="Calibri" panose="020F0502020204030204" pitchFamily="34" charset="0"/>
                    <a:cs typeface="Calibri" panose="020F0502020204030204" pitchFamily="34" charset="0"/>
                  </a:rPr>
                  <a:t>Differentiate trace3 and trace2: </a:t>
                </a:r>
              </a:p>
              <a:p>
                <a:r>
                  <a:rPr lang="en-US" altLang="zh-CN" sz="2400" dirty="0">
                    <a:solidFill>
                      <a:srgbClr val="FF0000"/>
                    </a:solidFill>
                    <a:latin typeface="Calibri" panose="020F0502020204030204" pitchFamily="34" charset="0"/>
                    <a:cs typeface="Calibri" panose="020F0502020204030204" pitchFamily="34" charset="0"/>
                  </a:rPr>
                  <a:t>	</a:t>
                </a:r>
                <a14:m>
                  <m:oMath xmlns:m="http://schemas.openxmlformats.org/officeDocument/2006/math">
                    <m:r>
                      <a:rPr lang="en-US" altLang="zh-CN" sz="2400" b="0"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 </m:t>
                    </m:r>
                  </m:oMath>
                </a14:m>
                <a:r>
                  <a:rPr lang="en-US" altLang="zh-CN" sz="2400" dirty="0">
                    <a:solidFill>
                      <a:srgbClr val="FF0000"/>
                    </a:solidFill>
                    <a:latin typeface="Calibri" panose="020F0502020204030204" pitchFamily="34" charset="0"/>
                    <a:cs typeface="Calibri" panose="020F0502020204030204" pitchFamily="34" charset="0"/>
                  </a:rPr>
                  <a:t>Cond2 is error</a:t>
                </a:r>
                <a:endParaRPr lang="en-US" sz="2400" dirty="0"/>
              </a:p>
            </p:txBody>
          </p:sp>
        </mc:Choice>
        <mc:Fallback xmlns="">
          <p:sp>
            <p:nvSpPr>
              <p:cNvPr id="83" name="文本框 82">
                <a:extLst>
                  <a:ext uri="{FF2B5EF4-FFF2-40B4-BE49-F238E27FC236}">
                    <a16:creationId xmlns:a16="http://schemas.microsoft.com/office/drawing/2014/main" id="{978F68E2-1514-CF93-A2C5-6A9AD10495CD}"/>
                  </a:ext>
                </a:extLst>
              </p:cNvPr>
              <p:cNvSpPr txBox="1">
                <a:spLocks noRot="1" noChangeAspect="1" noMove="1" noResize="1" noEditPoints="1" noAdjustHandles="1" noChangeArrowheads="1" noChangeShapeType="1" noTextEdit="1"/>
              </p:cNvSpPr>
              <p:nvPr/>
            </p:nvSpPr>
            <p:spPr>
              <a:xfrm>
                <a:off x="7281047" y="1934307"/>
                <a:ext cx="4294659" cy="1569660"/>
              </a:xfrm>
              <a:prstGeom prst="rect">
                <a:avLst/>
              </a:prstGeom>
              <a:blipFill>
                <a:blip r:embed="rId7"/>
                <a:stretch>
                  <a:fillRect l="-2128" t="-3101" b="-7752"/>
                </a:stretch>
              </a:blipFill>
            </p:spPr>
            <p:txBody>
              <a:bodyPr/>
              <a:lstStyle/>
              <a:p>
                <a:r>
                  <a:rPr lang="en-US">
                    <a:noFill/>
                  </a:rPr>
                  <a:t> </a:t>
                </a:r>
              </a:p>
            </p:txBody>
          </p:sp>
        </mc:Fallback>
      </mc:AlternateContent>
    </p:spTree>
    <p:extLst>
      <p:ext uri="{BB962C8B-B14F-4D97-AF65-F5344CB8AC3E}">
        <p14:creationId xmlns:p14="http://schemas.microsoft.com/office/powerpoint/2010/main" val="373792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C5570-B643-6320-D0ED-10B2394DD694}"/>
              </a:ext>
            </a:extLst>
          </p:cNvPr>
          <p:cNvSpPr>
            <a:spLocks noGrp="1"/>
          </p:cNvSpPr>
          <p:nvPr>
            <p:ph type="title"/>
          </p:nvPr>
        </p:nvSpPr>
        <p:spPr/>
        <p:txBody>
          <a:bodyPr/>
          <a:lstStyle/>
          <a:p>
            <a:r>
              <a:rPr lang="en-US" altLang="zh-CN" dirty="0"/>
              <a:t>Diagnosis Results </a:t>
            </a:r>
            <a:endParaRPr lang="zh-CN" altLang="en-US" dirty="0"/>
          </a:p>
        </p:txBody>
      </p:sp>
      <p:sp>
        <p:nvSpPr>
          <p:cNvPr id="4" name="灯片编号占位符 3">
            <a:extLst>
              <a:ext uri="{FF2B5EF4-FFF2-40B4-BE49-F238E27FC236}">
                <a16:creationId xmlns:a16="http://schemas.microsoft.com/office/drawing/2014/main" id="{94A40878-DE9B-34F6-1753-4F02C4A88241}"/>
              </a:ext>
            </a:extLst>
          </p:cNvPr>
          <p:cNvSpPr>
            <a:spLocks noGrp="1"/>
          </p:cNvSpPr>
          <p:nvPr>
            <p:ph type="sldNum" sz="quarter" idx="12"/>
          </p:nvPr>
        </p:nvSpPr>
        <p:spPr/>
        <p:txBody>
          <a:bodyPr/>
          <a:lstStyle/>
          <a:p>
            <a:fld id="{17AF526B-B395-4D91-A33A-6B7064D12B60}" type="slidenum">
              <a:rPr lang="zh-CN" altLang="en-US" smtClean="0"/>
              <a:t>37</a:t>
            </a:fld>
            <a:endParaRPr lang="zh-CN" altLang="en-US" dirty="0"/>
          </a:p>
        </p:txBody>
      </p:sp>
      <p:pic>
        <p:nvPicPr>
          <p:cNvPr id="6" name="图片 5">
            <a:extLst>
              <a:ext uri="{FF2B5EF4-FFF2-40B4-BE49-F238E27FC236}">
                <a16:creationId xmlns:a16="http://schemas.microsoft.com/office/drawing/2014/main" id="{18A6D7C3-7B27-1894-9939-D1AAA79FB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461" y="1613720"/>
            <a:ext cx="5990218" cy="4533463"/>
          </a:xfrm>
          <a:prstGeom prst="rect">
            <a:avLst/>
          </a:prstGeom>
        </p:spPr>
      </p:pic>
      <p:grpSp>
        <p:nvGrpSpPr>
          <p:cNvPr id="38" name="组合 37">
            <a:extLst>
              <a:ext uri="{FF2B5EF4-FFF2-40B4-BE49-F238E27FC236}">
                <a16:creationId xmlns:a16="http://schemas.microsoft.com/office/drawing/2014/main" id="{0618ADBD-D616-4071-BF3E-A9F3B7905FA6}"/>
              </a:ext>
            </a:extLst>
          </p:cNvPr>
          <p:cNvGrpSpPr/>
          <p:nvPr/>
        </p:nvGrpSpPr>
        <p:grpSpPr>
          <a:xfrm>
            <a:off x="663491" y="1607423"/>
            <a:ext cx="5875366" cy="2795895"/>
            <a:chOff x="613956" y="3187065"/>
            <a:chExt cx="5875366" cy="2795895"/>
          </a:xfrm>
        </p:grpSpPr>
        <p:grpSp>
          <p:nvGrpSpPr>
            <p:cNvPr id="7" name="组合 6">
              <a:extLst>
                <a:ext uri="{FF2B5EF4-FFF2-40B4-BE49-F238E27FC236}">
                  <a16:creationId xmlns:a16="http://schemas.microsoft.com/office/drawing/2014/main" id="{931CAADB-313C-6034-8AFF-A0F2B202D798}"/>
                </a:ext>
              </a:extLst>
            </p:cNvPr>
            <p:cNvGrpSpPr/>
            <p:nvPr/>
          </p:nvGrpSpPr>
          <p:grpSpPr>
            <a:xfrm>
              <a:off x="838200" y="3944280"/>
              <a:ext cx="4838848" cy="2038680"/>
              <a:chOff x="3581401" y="3757712"/>
              <a:chExt cx="4838848" cy="2038680"/>
            </a:xfrm>
          </p:grpSpPr>
          <p:grpSp>
            <p:nvGrpSpPr>
              <p:cNvPr id="8" name="组合 7">
                <a:extLst>
                  <a:ext uri="{FF2B5EF4-FFF2-40B4-BE49-F238E27FC236}">
                    <a16:creationId xmlns:a16="http://schemas.microsoft.com/office/drawing/2014/main" id="{20789820-D9F1-BF59-C553-7B84117414DD}"/>
                  </a:ext>
                </a:extLst>
              </p:cNvPr>
              <p:cNvGrpSpPr/>
              <p:nvPr/>
            </p:nvGrpSpPr>
            <p:grpSpPr>
              <a:xfrm>
                <a:off x="3581401" y="4201299"/>
                <a:ext cx="4481223" cy="1595093"/>
                <a:chOff x="1351953" y="4140902"/>
                <a:chExt cx="5849274" cy="1584098"/>
              </a:xfrm>
            </p:grpSpPr>
            <p:cxnSp>
              <p:nvCxnSpPr>
                <p:cNvPr id="13" name="Straight Connector 43">
                  <a:extLst>
                    <a:ext uri="{FF2B5EF4-FFF2-40B4-BE49-F238E27FC236}">
                      <a16:creationId xmlns:a16="http://schemas.microsoft.com/office/drawing/2014/main" id="{DCFD4795-5851-6A0B-0C2B-2CED1B3E1012}"/>
                    </a:ext>
                  </a:extLst>
                </p:cNvPr>
                <p:cNvCxnSpPr>
                  <a:cxnSpLocks/>
                  <a:stCxn id="19" idx="2"/>
                  <a:endCxn id="14" idx="0"/>
                </p:cNvCxnSpPr>
                <p:nvPr/>
              </p:nvCxnSpPr>
              <p:spPr>
                <a:xfrm flipH="1">
                  <a:off x="3863611" y="4585141"/>
                  <a:ext cx="305335" cy="695621"/>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14" name="Picture 14">
                  <a:extLst>
                    <a:ext uri="{FF2B5EF4-FFF2-40B4-BE49-F238E27FC236}">
                      <a16:creationId xmlns:a16="http://schemas.microsoft.com/office/drawing/2014/main" id="{4AB7699B-4BA0-1B8C-946D-FF6800A37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243" y="5280761"/>
                  <a:ext cx="752736" cy="444239"/>
                </a:xfrm>
                <a:prstGeom prst="rect">
                  <a:avLst/>
                </a:prstGeom>
              </p:spPr>
            </p:pic>
            <p:pic>
              <p:nvPicPr>
                <p:cNvPr id="15" name="Picture 16">
                  <a:extLst>
                    <a:ext uri="{FF2B5EF4-FFF2-40B4-BE49-F238E27FC236}">
                      <a16:creationId xmlns:a16="http://schemas.microsoft.com/office/drawing/2014/main" id="{2A05338B-84C1-F8C2-BCEF-87C707C16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491" y="4539887"/>
                  <a:ext cx="752736" cy="444239"/>
                </a:xfrm>
                <a:prstGeom prst="rect">
                  <a:avLst/>
                </a:prstGeom>
              </p:spPr>
            </p:pic>
            <p:cxnSp>
              <p:nvCxnSpPr>
                <p:cNvPr id="16" name="Straight Connector 18">
                  <a:extLst>
                    <a:ext uri="{FF2B5EF4-FFF2-40B4-BE49-F238E27FC236}">
                      <a16:creationId xmlns:a16="http://schemas.microsoft.com/office/drawing/2014/main" id="{2B1D1387-072D-2628-83FE-25527A7FAA17}"/>
                    </a:ext>
                  </a:extLst>
                </p:cNvPr>
                <p:cNvCxnSpPr>
                  <a:cxnSpLocks/>
                  <a:stCxn id="21" idx="2"/>
                  <a:endCxn id="14" idx="1"/>
                </p:cNvCxnSpPr>
                <p:nvPr/>
              </p:nvCxnSpPr>
              <p:spPr>
                <a:xfrm>
                  <a:off x="1728322" y="4984126"/>
                  <a:ext cx="1758921" cy="518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7" name="Straight Connector 19">
                  <a:extLst>
                    <a:ext uri="{FF2B5EF4-FFF2-40B4-BE49-F238E27FC236}">
                      <a16:creationId xmlns:a16="http://schemas.microsoft.com/office/drawing/2014/main" id="{916075CD-8F05-4B44-EDE7-587274C72384}"/>
                    </a:ext>
                  </a:extLst>
                </p:cNvPr>
                <p:cNvCxnSpPr>
                  <a:cxnSpLocks/>
                  <a:stCxn id="19" idx="3"/>
                  <a:endCxn id="15" idx="1"/>
                </p:cNvCxnSpPr>
                <p:nvPr/>
              </p:nvCxnSpPr>
              <p:spPr>
                <a:xfrm>
                  <a:off x="4545314" y="4363021"/>
                  <a:ext cx="1903178" cy="39898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8" name="Straight Connector 25">
                  <a:extLst>
                    <a:ext uri="{FF2B5EF4-FFF2-40B4-BE49-F238E27FC236}">
                      <a16:creationId xmlns:a16="http://schemas.microsoft.com/office/drawing/2014/main" id="{0416F9A1-01CA-4DD4-2E28-2D661A9D9064}"/>
                    </a:ext>
                  </a:extLst>
                </p:cNvPr>
                <p:cNvCxnSpPr>
                  <a:cxnSpLocks/>
                  <a:stCxn id="14" idx="3"/>
                  <a:endCxn id="15" idx="2"/>
                </p:cNvCxnSpPr>
                <p:nvPr/>
              </p:nvCxnSpPr>
              <p:spPr>
                <a:xfrm flipV="1">
                  <a:off x="4239979" y="4984126"/>
                  <a:ext cx="2584881" cy="518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19" name="Picture 33">
                  <a:extLst>
                    <a:ext uri="{FF2B5EF4-FFF2-40B4-BE49-F238E27FC236}">
                      <a16:creationId xmlns:a16="http://schemas.microsoft.com/office/drawing/2014/main" id="{1147F652-A2B2-A780-238E-C1129EEF6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578" y="4140902"/>
                  <a:ext cx="752736" cy="444239"/>
                </a:xfrm>
                <a:prstGeom prst="rect">
                  <a:avLst/>
                </a:prstGeom>
              </p:spPr>
            </p:pic>
            <p:cxnSp>
              <p:nvCxnSpPr>
                <p:cNvPr id="20" name="Straight Connector 36">
                  <a:extLst>
                    <a:ext uri="{FF2B5EF4-FFF2-40B4-BE49-F238E27FC236}">
                      <a16:creationId xmlns:a16="http://schemas.microsoft.com/office/drawing/2014/main" id="{26F2CD9C-CB8B-FD02-90D5-255531C4F7AB}"/>
                    </a:ext>
                  </a:extLst>
                </p:cNvPr>
                <p:cNvCxnSpPr>
                  <a:cxnSpLocks/>
                  <a:stCxn id="21" idx="3"/>
                  <a:endCxn id="19" idx="1"/>
                </p:cNvCxnSpPr>
                <p:nvPr/>
              </p:nvCxnSpPr>
              <p:spPr>
                <a:xfrm flipV="1">
                  <a:off x="2104689" y="4363021"/>
                  <a:ext cx="1687889" cy="39898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1" name="Picture 13">
                  <a:extLst>
                    <a:ext uri="{FF2B5EF4-FFF2-40B4-BE49-F238E27FC236}">
                      <a16:creationId xmlns:a16="http://schemas.microsoft.com/office/drawing/2014/main" id="{75A0669D-34DA-2188-6491-58589A9EF7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953" y="4539887"/>
                  <a:ext cx="752736" cy="444239"/>
                </a:xfrm>
                <a:prstGeom prst="rect">
                  <a:avLst/>
                </a:prstGeom>
              </p:spPr>
            </p:pic>
          </p:grpSp>
          <p:sp>
            <p:nvSpPr>
              <p:cNvPr id="9" name="文本框 8">
                <a:extLst>
                  <a:ext uri="{FF2B5EF4-FFF2-40B4-BE49-F238E27FC236}">
                    <a16:creationId xmlns:a16="http://schemas.microsoft.com/office/drawing/2014/main" id="{4C380C16-D7A9-C1DE-B397-C5C58AAD6173}"/>
                  </a:ext>
                </a:extLst>
              </p:cNvPr>
              <p:cNvSpPr txBox="1"/>
              <p:nvPr/>
            </p:nvSpPr>
            <p:spPr>
              <a:xfrm>
                <a:off x="3934119" y="4202049"/>
                <a:ext cx="32573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S</a:t>
                </a:r>
                <a:endParaRPr lang="zh-CN" altLang="en-US" sz="2400" dirty="0" err="1">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896E019F-06BF-93DE-FFE9-5147311C69B7}"/>
                  </a:ext>
                </a:extLst>
              </p:cNvPr>
              <p:cNvSpPr txBox="1"/>
              <p:nvPr/>
            </p:nvSpPr>
            <p:spPr>
              <a:xfrm>
                <a:off x="5421331" y="3757712"/>
                <a:ext cx="36260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A</a:t>
                </a:r>
                <a:endParaRPr lang="zh-CN" altLang="en-US" sz="2400" dirty="0" err="1">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B76C2F0F-398B-FBDF-7687-616B9384E189}"/>
                  </a:ext>
                </a:extLst>
              </p:cNvPr>
              <p:cNvSpPr txBox="1"/>
              <p:nvPr/>
            </p:nvSpPr>
            <p:spPr>
              <a:xfrm>
                <a:off x="8046429" y="4588710"/>
                <a:ext cx="37382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D</a:t>
                </a:r>
                <a:endParaRPr lang="zh-CN" altLang="en-US" sz="2400" dirty="0" err="1">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5DCB943-3671-2597-1B45-8B9B0AC0EE75}"/>
                    </a:ext>
                  </a:extLst>
                </p:cNvPr>
                <p:cNvSpPr txBox="1"/>
                <p:nvPr/>
              </p:nvSpPr>
              <p:spPr>
                <a:xfrm>
                  <a:off x="795277" y="3187065"/>
                  <a:ext cx="5694045" cy="830997"/>
                </a:xfrm>
                <a:prstGeom prst="rect">
                  <a:avLst/>
                </a:prstGeom>
                <a:noFill/>
              </p:spPr>
              <p:txBody>
                <a:bodyPr wrap="square" rtlCol="0">
                  <a:spAutoFit/>
                </a:bodyPr>
                <a:lstStyle/>
                <a:p>
                  <a:pPr algn="l"/>
                  <a:r>
                    <a:rPr lang="en-US" altLang="zh-CN" sz="2400" b="1" dirty="0">
                      <a:latin typeface="Calibri" panose="020F0502020204030204" pitchFamily="34" charset="0"/>
                      <a:cs typeface="Calibri" panose="020F0502020204030204" pitchFamily="34" charset="0"/>
                    </a:rPr>
                    <a:t>Property: </a:t>
                  </a:r>
                  <a:r>
                    <a:rPr lang="en-US" altLang="zh-CN" sz="2400" dirty="0">
                      <a:latin typeface="Calibri" panose="020F0502020204030204" pitchFamily="34" charset="0"/>
                      <a:cs typeface="Calibri" panose="020F0502020204030204" pitchFamily="34" charset="0"/>
                    </a:rPr>
                    <a:t>S-*-D</a:t>
                  </a:r>
                </a:p>
                <a:p>
                  <a:r>
                    <a:rPr lang="en-US" altLang="zh-CN" sz="2400" b="1" dirty="0">
                      <a:latin typeface="Calibri" panose="020F0502020204030204" pitchFamily="34" charset="0"/>
                      <a:cs typeface="Calibri" panose="020F0502020204030204" pitchFamily="34" charset="0"/>
                    </a:rPr>
                    <a:t>Reality:</a:t>
                  </a:r>
                  <a:r>
                    <a:rPr lang="en-US" altLang="zh-CN" sz="2400" dirty="0">
                      <a:latin typeface="Calibri" panose="020F0502020204030204" pitchFamily="34" charset="0"/>
                      <a:cs typeface="Calibri" panose="020F0502020204030204" pitchFamily="34" charset="0"/>
                    </a:rPr>
                    <a:t> There is </a:t>
                  </a:r>
                  <a:r>
                    <a:rPr lang="en-US" altLang="zh-CN" sz="2400" dirty="0">
                      <a:solidFill>
                        <a:srgbClr val="FF0000"/>
                      </a:solidFill>
                      <a:latin typeface="Calibri" panose="020F0502020204030204" pitchFamily="34" charset="0"/>
                      <a:cs typeface="Calibri" panose="020F0502020204030204" pitchFamily="34" charset="0"/>
                    </a:rPr>
                    <a:t>no path (</a:t>
                  </a:r>
                  <a14:m>
                    <m:oMath xmlns:m="http://schemas.openxmlformats.org/officeDocument/2006/math">
                      <m:r>
                        <a:rPr lang="en-US" altLang="zh-CN" sz="2400" b="1">
                          <a:solidFill>
                            <a:srgbClr val="FF0000"/>
                          </a:solidFill>
                          <a:latin typeface="Cambria Math" panose="02040503050406030204" pitchFamily="18" charset="0"/>
                        </a:rPr>
                        <m:t>∅</m:t>
                      </m:r>
                    </m:oMath>
                  </a14:m>
                  <a:r>
                    <a:rPr lang="en-US" altLang="zh-CN" sz="2400" dirty="0">
                      <a:solidFill>
                        <a:srgbClr val="FF0000"/>
                      </a:solidFill>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from S to D	</a:t>
                  </a:r>
                  <a:endParaRPr lang="zh-CN" altLang="en-US" sz="2400" dirty="0">
                    <a:latin typeface="Calibri" panose="020F0502020204030204" pitchFamily="34" charset="0"/>
                    <a:cs typeface="Calibri" panose="020F0502020204030204" pitchFamily="34" charset="0"/>
                  </a:endParaRPr>
                </a:p>
              </p:txBody>
            </p:sp>
          </mc:Choice>
          <mc:Fallback xmlns="">
            <p:sp>
              <p:nvSpPr>
                <p:cNvPr id="22" name="文本框 21">
                  <a:extLst>
                    <a:ext uri="{FF2B5EF4-FFF2-40B4-BE49-F238E27FC236}">
                      <a16:creationId xmlns:a16="http://schemas.microsoft.com/office/drawing/2014/main" id="{85DCB943-3671-2597-1B45-8B9B0AC0EE75}"/>
                    </a:ext>
                  </a:extLst>
                </p:cNvPr>
                <p:cNvSpPr txBox="1">
                  <a:spLocks noRot="1" noChangeAspect="1" noMove="1" noResize="1" noEditPoints="1" noAdjustHandles="1" noChangeArrowheads="1" noChangeShapeType="1" noTextEdit="1"/>
                </p:cNvSpPr>
                <p:nvPr/>
              </p:nvSpPr>
              <p:spPr>
                <a:xfrm>
                  <a:off x="795277" y="3187065"/>
                  <a:ext cx="5694045" cy="830997"/>
                </a:xfrm>
                <a:prstGeom prst="rect">
                  <a:avLst/>
                </a:prstGeom>
                <a:blipFill>
                  <a:blip r:embed="rId5"/>
                  <a:stretch>
                    <a:fillRect l="-1713" t="-5882" b="-16176"/>
                  </a:stretch>
                </a:blipFill>
              </p:spPr>
              <p:txBody>
                <a:bodyPr/>
                <a:lstStyle/>
                <a:p>
                  <a:r>
                    <a:rPr lang="en-US">
                      <a:noFill/>
                    </a:rPr>
                    <a:t> </a:t>
                  </a:r>
                </a:p>
              </p:txBody>
            </p:sp>
          </mc:Fallback>
        </mc:AlternateContent>
        <p:sp>
          <p:nvSpPr>
            <p:cNvPr id="25" name="闪电形 24">
              <a:extLst>
                <a:ext uri="{FF2B5EF4-FFF2-40B4-BE49-F238E27FC236}">
                  <a16:creationId xmlns:a16="http://schemas.microsoft.com/office/drawing/2014/main" id="{A51E374B-CA46-F16E-FC15-F994D6D40BC9}"/>
                </a:ext>
              </a:extLst>
            </p:cNvPr>
            <p:cNvSpPr/>
            <p:nvPr/>
          </p:nvSpPr>
          <p:spPr>
            <a:xfrm rot="279492">
              <a:off x="613956" y="4263281"/>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26" name="闪电形 25">
              <a:extLst>
                <a:ext uri="{FF2B5EF4-FFF2-40B4-BE49-F238E27FC236}">
                  <a16:creationId xmlns:a16="http://schemas.microsoft.com/office/drawing/2014/main" id="{3A368DF7-9BAF-7291-620A-76A57E2189C3}"/>
                </a:ext>
              </a:extLst>
            </p:cNvPr>
            <p:cNvSpPr/>
            <p:nvPr/>
          </p:nvSpPr>
          <p:spPr>
            <a:xfrm rot="279492">
              <a:off x="4428819" y="4273950"/>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grpSp>
      <p:grpSp>
        <p:nvGrpSpPr>
          <p:cNvPr id="40" name="组合 39">
            <a:extLst>
              <a:ext uri="{FF2B5EF4-FFF2-40B4-BE49-F238E27FC236}">
                <a16:creationId xmlns:a16="http://schemas.microsoft.com/office/drawing/2014/main" id="{E091775B-1AD2-4927-43AA-4B78E5F102D0}"/>
              </a:ext>
            </a:extLst>
          </p:cNvPr>
          <p:cNvGrpSpPr/>
          <p:nvPr/>
        </p:nvGrpSpPr>
        <p:grpSpPr>
          <a:xfrm>
            <a:off x="613321" y="4478351"/>
            <a:ext cx="5558649" cy="1334829"/>
            <a:chOff x="4367144" y="6085977"/>
            <a:chExt cx="8665694" cy="946576"/>
          </a:xfrm>
        </p:grpSpPr>
        <p:sp>
          <p:nvSpPr>
            <p:cNvPr id="41" name="矩形: 圆角 40">
              <a:extLst>
                <a:ext uri="{FF2B5EF4-FFF2-40B4-BE49-F238E27FC236}">
                  <a16:creationId xmlns:a16="http://schemas.microsoft.com/office/drawing/2014/main" id="{F2717DA9-0873-4D32-1D7E-81F737818697}"/>
                </a:ext>
              </a:extLst>
            </p:cNvPr>
            <p:cNvSpPr/>
            <p:nvPr/>
          </p:nvSpPr>
          <p:spPr>
            <a:xfrm>
              <a:off x="4728028" y="6247791"/>
              <a:ext cx="6660508" cy="784762"/>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altLang="zh-CN" sz="2800" b="1" dirty="0">
                  <a:solidFill>
                    <a:srgbClr val="C00000"/>
                  </a:solidFill>
                  <a:latin typeface="Calibri" panose="020F0502020204030204" pitchFamily="34" charset="0"/>
                  <a:cs typeface="Calibri" panose="020F0502020204030204" pitchFamily="34" charset="0"/>
                </a:rPr>
                <a:t> Error path conditions :</a:t>
              </a:r>
              <a:endParaRPr lang="en-US" altLang="zh-CN" sz="2800" b="1" dirty="0">
                <a:solidFill>
                  <a:srgbClr val="00B0F0"/>
                </a:solidFill>
                <a:latin typeface="Calibri" panose="020F0502020204030204" pitchFamily="34" charset="0"/>
                <a:cs typeface="Calibri" panose="020F0502020204030204" pitchFamily="34" charset="0"/>
              </a:endParaRPr>
            </a:p>
            <a:p>
              <a:r>
                <a:rPr lang="en-US" altLang="zh-CN" sz="2000" b="1" dirty="0">
                  <a:solidFill>
                    <a:srgbClr val="00B0F0"/>
                  </a:solidFill>
                  <a:latin typeface="Calibri" panose="020F0502020204030204" pitchFamily="34" charset="0"/>
                  <a:cs typeface="Calibri" panose="020F0502020204030204" pitchFamily="34" charset="0"/>
                </a:rPr>
                <a:t>   Cond1: Export(</a:t>
              </a:r>
              <a:r>
                <a:rPr lang="en-US" altLang="zh-CN" sz="2000" b="1" dirty="0" err="1">
                  <a:solidFill>
                    <a:srgbClr val="00B0F0"/>
                  </a:solidFill>
                  <a:latin typeface="Calibri" panose="020F0502020204030204" pitchFamily="34" charset="0"/>
                  <a:cs typeface="Calibri" panose="020F0502020204030204" pitchFamily="34" charset="0"/>
                </a:rPr>
                <a:t>Static</a:t>
              </a:r>
              <a:r>
                <a:rPr lang="en-US" altLang="zh-CN" sz="2000" b="1" dirty="0" err="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dirty="0" err="1">
                  <a:solidFill>
                    <a:srgbClr val="00B0F0"/>
                  </a:solidFill>
                  <a:latin typeface="Calibri" panose="020F0502020204030204" pitchFamily="34" charset="0"/>
                  <a:cs typeface="Calibri" panose="020F0502020204030204" pitchFamily="34" charset="0"/>
                </a:rPr>
                <a:t>BGP</a:t>
              </a:r>
              <a:r>
                <a:rPr lang="en-US" altLang="zh-CN" sz="2000" b="1" dirty="0">
                  <a:solidFill>
                    <a:srgbClr val="00B0F0"/>
                  </a:solidFill>
                  <a:latin typeface="Calibri" panose="020F0502020204030204" pitchFamily="34" charset="0"/>
                  <a:cs typeface="Calibri" panose="020F0502020204030204" pitchFamily="34" charset="0"/>
                </a:rPr>
                <a:t>) is false</a:t>
              </a:r>
              <a:endParaRPr lang="en-US" altLang="zh-CN" sz="2000" dirty="0">
                <a:solidFill>
                  <a:srgbClr val="00B0F0"/>
                </a:solidFill>
                <a:latin typeface="Calibri" panose="020F0502020204030204" pitchFamily="34" charset="0"/>
                <a:cs typeface="Calibri" panose="020F0502020204030204" pitchFamily="34" charset="0"/>
              </a:endParaRPr>
            </a:p>
            <a:p>
              <a:r>
                <a:rPr lang="en-US" altLang="zh-CN" sz="2000" b="1" dirty="0">
                  <a:solidFill>
                    <a:srgbClr val="00B050"/>
                  </a:solidFill>
                  <a:latin typeface="Calibri" panose="020F0502020204030204" pitchFamily="34" charset="0"/>
                  <a:cs typeface="Calibri" panose="020F0502020204030204" pitchFamily="34" charset="0"/>
                </a:rPr>
                <a:t>   </a:t>
              </a:r>
              <a:r>
                <a:rPr lang="en-US" altLang="zh-CN" sz="2000" b="1" dirty="0">
                  <a:solidFill>
                    <a:srgbClr val="FF3399"/>
                  </a:solidFill>
                  <a:latin typeface="Calibri" panose="020F0502020204030204" pitchFamily="34" charset="0"/>
                  <a:cs typeface="Calibri" panose="020F0502020204030204" pitchFamily="34" charset="0"/>
                </a:rPr>
                <a:t>Cond2: Import  (S</a:t>
              </a:r>
              <a:r>
                <a:rPr lang="en-US" altLang="zh-CN" sz="2000" b="1" dirty="0">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dirty="0">
                  <a:solidFill>
                    <a:srgbClr val="FF3399"/>
                  </a:solidFill>
                  <a:latin typeface="Calibri" panose="020F0502020204030204" pitchFamily="34" charset="0"/>
                  <a:cs typeface="Calibri" panose="020F0502020204030204" pitchFamily="34" charset="0"/>
                </a:rPr>
                <a:t>, ([A, D])) is false</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42" name="文本框 41">
              <a:extLst>
                <a:ext uri="{FF2B5EF4-FFF2-40B4-BE49-F238E27FC236}">
                  <a16:creationId xmlns:a16="http://schemas.microsoft.com/office/drawing/2014/main" id="{42653C52-7785-C555-F784-D878887C31AF}"/>
                </a:ext>
              </a:extLst>
            </p:cNvPr>
            <p:cNvSpPr txBox="1"/>
            <p:nvPr/>
          </p:nvSpPr>
          <p:spPr>
            <a:xfrm>
              <a:off x="4367144" y="6085977"/>
              <a:ext cx="8665694" cy="371034"/>
            </a:xfrm>
            <a:prstGeom prst="rect">
              <a:avLst/>
            </a:prstGeom>
            <a:noFill/>
          </p:spPr>
          <p:txBody>
            <a:bodyPr wrap="square" rtlCol="0">
              <a:spAutoFit/>
            </a:bodyPr>
            <a:lstStyle/>
            <a:p>
              <a:endParaRPr lang="zh-CN" altLang="en-US" sz="2800" b="1" dirty="0" err="1">
                <a:solidFill>
                  <a:srgbClr val="C00000"/>
                </a:solidFill>
                <a:latin typeface="Calibri" panose="020F0502020204030204" pitchFamily="34" charset="0"/>
                <a:cs typeface="Calibri" panose="020F0502020204030204" pitchFamily="34" charset="0"/>
              </a:endParaRPr>
            </a:p>
          </p:txBody>
        </p:sp>
      </p:grpSp>
      <p:sp>
        <p:nvSpPr>
          <p:cNvPr id="46" name="矩形 45">
            <a:extLst>
              <a:ext uri="{FF2B5EF4-FFF2-40B4-BE49-F238E27FC236}">
                <a16:creationId xmlns:a16="http://schemas.microsoft.com/office/drawing/2014/main" id="{511DCFB6-BBAB-A5DB-75A9-BCB843FA922D}"/>
              </a:ext>
            </a:extLst>
          </p:cNvPr>
          <p:cNvSpPr/>
          <p:nvPr/>
        </p:nvSpPr>
        <p:spPr>
          <a:xfrm>
            <a:off x="5870192" y="3433640"/>
            <a:ext cx="5990218" cy="12823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47" name="矩形 46">
            <a:extLst>
              <a:ext uri="{FF2B5EF4-FFF2-40B4-BE49-F238E27FC236}">
                <a16:creationId xmlns:a16="http://schemas.microsoft.com/office/drawing/2014/main" id="{E983613E-707C-4B9A-3D59-9F05D767BCFD}"/>
              </a:ext>
            </a:extLst>
          </p:cNvPr>
          <p:cNvSpPr/>
          <p:nvPr/>
        </p:nvSpPr>
        <p:spPr>
          <a:xfrm>
            <a:off x="5906917" y="2161447"/>
            <a:ext cx="5776202" cy="5464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48" name="矩形 47">
            <a:extLst>
              <a:ext uri="{FF2B5EF4-FFF2-40B4-BE49-F238E27FC236}">
                <a16:creationId xmlns:a16="http://schemas.microsoft.com/office/drawing/2014/main" id="{50B0915E-BB19-83E4-6D05-C2C41CC3A57A}"/>
              </a:ext>
            </a:extLst>
          </p:cNvPr>
          <p:cNvSpPr/>
          <p:nvPr/>
        </p:nvSpPr>
        <p:spPr>
          <a:xfrm>
            <a:off x="5870192" y="4885406"/>
            <a:ext cx="5776202" cy="5464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B80CE663-C52C-6FA0-C61B-A23250136344}"/>
              </a:ext>
            </a:extLst>
          </p:cNvPr>
          <p:cNvSpPr txBox="1"/>
          <p:nvPr/>
        </p:nvSpPr>
        <p:spPr>
          <a:xfrm>
            <a:off x="7099159" y="2700933"/>
            <a:ext cx="4493623" cy="707886"/>
          </a:xfrm>
          <a:prstGeom prst="rect">
            <a:avLst/>
          </a:prstGeom>
          <a:noFill/>
        </p:spPr>
        <p:txBody>
          <a:bodyPr wrap="square" rtlCol="0">
            <a:spAutoFit/>
          </a:bodyPr>
          <a:lstStyle/>
          <a:p>
            <a:pPr algn="l"/>
            <a:r>
              <a:rPr lang="en-US" altLang="zh-CN" sz="2000" b="1" dirty="0">
                <a:solidFill>
                  <a:srgbClr val="FF0000"/>
                </a:solidFill>
                <a:latin typeface="Calibri" panose="020F0502020204030204" pitchFamily="34" charset="0"/>
                <a:cs typeface="Calibri" panose="020F0502020204030204" pitchFamily="34" charset="0"/>
              </a:rPr>
              <a:t>Error1: </a:t>
            </a:r>
            <a:r>
              <a:rPr lang="en-US" altLang="zh-CN" sz="2000" dirty="0">
                <a:solidFill>
                  <a:srgbClr val="FF0000"/>
                </a:solidFill>
                <a:latin typeface="Calibri" panose="020F0502020204030204" pitchFamily="34" charset="0"/>
                <a:cs typeface="Calibri" panose="020F0502020204030204" pitchFamily="34" charset="0"/>
              </a:rPr>
              <a:t>The route-map in S (line 19, 22-24) filtered routes from A</a:t>
            </a:r>
            <a:endParaRPr lang="zh-CN" altLang="en-US" sz="2000" dirty="0" err="1">
              <a:solidFill>
                <a:srgbClr val="FF0000"/>
              </a:solidFill>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C947A9C0-D4DF-E64C-DE5D-A068B97F5FD6}"/>
              </a:ext>
            </a:extLst>
          </p:cNvPr>
          <p:cNvSpPr txBox="1"/>
          <p:nvPr/>
        </p:nvSpPr>
        <p:spPr>
          <a:xfrm>
            <a:off x="7678308" y="5389916"/>
            <a:ext cx="4227371" cy="707886"/>
          </a:xfrm>
          <a:prstGeom prst="rect">
            <a:avLst/>
          </a:prstGeom>
          <a:noFill/>
        </p:spPr>
        <p:txBody>
          <a:bodyPr wrap="square" rtlCol="0">
            <a:spAutoFit/>
          </a:bodyPr>
          <a:lstStyle/>
          <a:p>
            <a:pPr algn="l"/>
            <a:r>
              <a:rPr lang="en-US" altLang="zh-CN" sz="2000" b="1" dirty="0">
                <a:solidFill>
                  <a:srgbClr val="FF0000"/>
                </a:solidFill>
                <a:latin typeface="Calibri" panose="020F0502020204030204" pitchFamily="34" charset="0"/>
                <a:cs typeface="Calibri" panose="020F0502020204030204" pitchFamily="34" charset="0"/>
              </a:rPr>
              <a:t>Error2: </a:t>
            </a:r>
            <a:r>
              <a:rPr lang="en-US" altLang="zh-CN" sz="2000" dirty="0">
                <a:solidFill>
                  <a:srgbClr val="FF0000"/>
                </a:solidFill>
                <a:latin typeface="Calibri" panose="020F0502020204030204" pitchFamily="34" charset="0"/>
                <a:cs typeface="Calibri" panose="020F0502020204030204" pitchFamily="34" charset="0"/>
              </a:rPr>
              <a:t>There was no redistribution command in node D</a:t>
            </a:r>
            <a:endParaRPr lang="zh-CN" altLang="en-US" sz="20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017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3"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D9399-C8EC-3ECB-C6A3-BBB09338E387}"/>
              </a:ext>
            </a:extLst>
          </p:cNvPr>
          <p:cNvSpPr>
            <a:spLocks noGrp="1"/>
          </p:cNvSpPr>
          <p:nvPr>
            <p:ph type="title"/>
          </p:nvPr>
        </p:nvSpPr>
        <p:spPr/>
        <p:txBody>
          <a:bodyPr/>
          <a:lstStyle/>
          <a:p>
            <a:r>
              <a:rPr lang="en-US" altLang="zh-CN" dirty="0"/>
              <a:t>Evaluation </a:t>
            </a:r>
            <a:endParaRPr lang="zh-CN" altLang="en-US" dirty="0"/>
          </a:p>
        </p:txBody>
      </p:sp>
      <p:sp>
        <p:nvSpPr>
          <p:cNvPr id="3" name="内容占位符 2">
            <a:extLst>
              <a:ext uri="{FF2B5EF4-FFF2-40B4-BE49-F238E27FC236}">
                <a16:creationId xmlns:a16="http://schemas.microsoft.com/office/drawing/2014/main" id="{98047A9E-7231-5628-3817-E6E76300B4CE}"/>
              </a:ext>
            </a:extLst>
          </p:cNvPr>
          <p:cNvSpPr>
            <a:spLocks noGrp="1"/>
          </p:cNvSpPr>
          <p:nvPr>
            <p:ph idx="1"/>
          </p:nvPr>
        </p:nvSpPr>
        <p:spPr>
          <a:xfrm>
            <a:off x="838199" y="1562793"/>
            <a:ext cx="10822577" cy="4729942"/>
          </a:xfrm>
        </p:spPr>
        <p:txBody>
          <a:bodyPr>
            <a:normAutofit/>
          </a:bodyPr>
          <a:lstStyle/>
          <a:p>
            <a:pPr marL="0" indent="0">
              <a:buNone/>
            </a:pPr>
            <a:r>
              <a:rPr lang="en-US" altLang="zh-CN" sz="3200" b="1" dirty="0"/>
              <a:t>Evaluate Scalpel on synthetic configurations</a:t>
            </a:r>
          </a:p>
          <a:p>
            <a:pPr>
              <a:lnSpc>
                <a:spcPct val="100000"/>
              </a:lnSpc>
            </a:pPr>
            <a:r>
              <a:rPr lang="en-US" altLang="zh-CN" dirty="0"/>
              <a:t>Routing protocols: BGP, static route</a:t>
            </a:r>
          </a:p>
          <a:p>
            <a:pPr>
              <a:lnSpc>
                <a:spcPct val="100000"/>
              </a:lnSpc>
            </a:pPr>
            <a:r>
              <a:rPr lang="en-US" altLang="zh-CN" dirty="0"/>
              <a:t>Protocol features: redistribution, route filters </a:t>
            </a:r>
          </a:p>
          <a:p>
            <a:pPr>
              <a:lnSpc>
                <a:spcPct val="100000"/>
              </a:lnSpc>
            </a:pPr>
            <a:r>
              <a:rPr lang="en-US" altLang="zh-CN" dirty="0"/>
              <a:t>Networks size: O(10)~O(100) routers</a:t>
            </a:r>
          </a:p>
          <a:p>
            <a:pPr>
              <a:lnSpc>
                <a:spcPct val="100000"/>
              </a:lnSpc>
            </a:pPr>
            <a:r>
              <a:rPr lang="en-US" altLang="zh-CN" dirty="0"/>
              <a:t>O(100) lines of configuration per router</a:t>
            </a:r>
          </a:p>
          <a:p>
            <a:pPr>
              <a:lnSpc>
                <a:spcPct val="100000"/>
              </a:lnSpc>
            </a:pPr>
            <a:r>
              <a:rPr lang="en-US" altLang="zh-CN" dirty="0"/>
              <a:t>Errors injection: propagation-deny error, origin-deny error</a:t>
            </a:r>
          </a:p>
        </p:txBody>
      </p:sp>
      <p:sp>
        <p:nvSpPr>
          <p:cNvPr id="4" name="灯片编号占位符 3">
            <a:extLst>
              <a:ext uri="{FF2B5EF4-FFF2-40B4-BE49-F238E27FC236}">
                <a16:creationId xmlns:a16="http://schemas.microsoft.com/office/drawing/2014/main" id="{E963D4A8-E1E3-6FDB-A543-336DC4ACDDA2}"/>
              </a:ext>
            </a:extLst>
          </p:cNvPr>
          <p:cNvSpPr>
            <a:spLocks noGrp="1"/>
          </p:cNvSpPr>
          <p:nvPr>
            <p:ph type="sldNum" sz="quarter" idx="12"/>
          </p:nvPr>
        </p:nvSpPr>
        <p:spPr/>
        <p:txBody>
          <a:bodyPr/>
          <a:lstStyle/>
          <a:p>
            <a:fld id="{17AF526B-B395-4D91-A33A-6B7064D12B60}" type="slidenum">
              <a:rPr lang="zh-CN" altLang="en-US" smtClean="0"/>
              <a:t>38</a:t>
            </a:fld>
            <a:endParaRPr lang="zh-CN" altLang="en-US"/>
          </a:p>
        </p:txBody>
      </p:sp>
    </p:spTree>
    <p:extLst>
      <p:ext uri="{BB962C8B-B14F-4D97-AF65-F5344CB8AC3E}">
        <p14:creationId xmlns:p14="http://schemas.microsoft.com/office/powerpoint/2010/main" val="1626626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D9399-C8EC-3ECB-C6A3-BBB09338E387}"/>
              </a:ext>
            </a:extLst>
          </p:cNvPr>
          <p:cNvSpPr>
            <a:spLocks noGrp="1"/>
          </p:cNvSpPr>
          <p:nvPr>
            <p:ph type="title"/>
          </p:nvPr>
        </p:nvSpPr>
        <p:spPr/>
        <p:txBody>
          <a:bodyPr/>
          <a:lstStyle/>
          <a:p>
            <a:r>
              <a:rPr lang="en-US" altLang="zh-CN" dirty="0"/>
              <a:t>Evaluation</a:t>
            </a:r>
            <a:endParaRPr lang="zh-CN" altLang="en-US" dirty="0"/>
          </a:p>
        </p:txBody>
      </p:sp>
      <p:sp>
        <p:nvSpPr>
          <p:cNvPr id="4" name="灯片编号占位符 3">
            <a:extLst>
              <a:ext uri="{FF2B5EF4-FFF2-40B4-BE49-F238E27FC236}">
                <a16:creationId xmlns:a16="http://schemas.microsoft.com/office/drawing/2014/main" id="{E963D4A8-E1E3-6FDB-A543-336DC4ACDDA2}"/>
              </a:ext>
            </a:extLst>
          </p:cNvPr>
          <p:cNvSpPr>
            <a:spLocks noGrp="1"/>
          </p:cNvSpPr>
          <p:nvPr>
            <p:ph type="sldNum" sz="quarter" idx="12"/>
          </p:nvPr>
        </p:nvSpPr>
        <p:spPr/>
        <p:txBody>
          <a:bodyPr/>
          <a:lstStyle/>
          <a:p>
            <a:fld id="{17AF526B-B395-4D91-A33A-6B7064D12B60}" type="slidenum">
              <a:rPr lang="zh-CN" altLang="en-US" smtClean="0"/>
              <a:t>39</a:t>
            </a:fld>
            <a:endParaRPr lang="zh-CN" altLang="en-US"/>
          </a:p>
        </p:txBody>
      </p:sp>
      <p:pic>
        <p:nvPicPr>
          <p:cNvPr id="9" name="内容占位符 8">
            <a:extLst>
              <a:ext uri="{FF2B5EF4-FFF2-40B4-BE49-F238E27FC236}">
                <a16:creationId xmlns:a16="http://schemas.microsoft.com/office/drawing/2014/main" id="{C062C0FA-E90B-7E47-4F1C-EBFEBA553C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5438" y="1189838"/>
            <a:ext cx="3291822" cy="2336466"/>
          </a:xfrm>
        </p:spPr>
      </p:pic>
      <p:sp>
        <p:nvSpPr>
          <p:cNvPr id="12" name="内容占位符 2">
            <a:extLst>
              <a:ext uri="{FF2B5EF4-FFF2-40B4-BE49-F238E27FC236}">
                <a16:creationId xmlns:a16="http://schemas.microsoft.com/office/drawing/2014/main" id="{D6CC36AB-E474-F67A-6B52-A67A8F970E4B}"/>
              </a:ext>
            </a:extLst>
          </p:cNvPr>
          <p:cNvSpPr txBox="1">
            <a:spLocks/>
          </p:cNvSpPr>
          <p:nvPr/>
        </p:nvSpPr>
        <p:spPr>
          <a:xfrm>
            <a:off x="838200" y="1562793"/>
            <a:ext cx="10515600" cy="47299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dirty="0"/>
          </a:p>
        </p:txBody>
      </p:sp>
      <p:grpSp>
        <p:nvGrpSpPr>
          <p:cNvPr id="18" name="组合 17">
            <a:extLst>
              <a:ext uri="{FF2B5EF4-FFF2-40B4-BE49-F238E27FC236}">
                <a16:creationId xmlns:a16="http://schemas.microsoft.com/office/drawing/2014/main" id="{F44A5230-01D6-4492-94AD-54F6F8C4907D}"/>
              </a:ext>
            </a:extLst>
          </p:cNvPr>
          <p:cNvGrpSpPr/>
          <p:nvPr/>
        </p:nvGrpSpPr>
        <p:grpSpPr>
          <a:xfrm>
            <a:off x="2726701" y="3726359"/>
            <a:ext cx="6738597" cy="2879423"/>
            <a:chOff x="577220" y="2217002"/>
            <a:chExt cx="6738597" cy="2879423"/>
          </a:xfrm>
        </p:grpSpPr>
        <p:pic>
          <p:nvPicPr>
            <p:cNvPr id="11" name="图片 10">
              <a:extLst>
                <a:ext uri="{FF2B5EF4-FFF2-40B4-BE49-F238E27FC236}">
                  <a16:creationId xmlns:a16="http://schemas.microsoft.com/office/drawing/2014/main" id="{54BF5489-1698-F24E-7F9E-E3B2AF01A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20" y="2217002"/>
              <a:ext cx="6738597" cy="2548378"/>
            </a:xfrm>
            <a:prstGeom prst="rect">
              <a:avLst/>
            </a:prstGeom>
          </p:spPr>
        </p:pic>
        <p:sp>
          <p:nvSpPr>
            <p:cNvPr id="13" name="文本框 12">
              <a:extLst>
                <a:ext uri="{FF2B5EF4-FFF2-40B4-BE49-F238E27FC236}">
                  <a16:creationId xmlns:a16="http://schemas.microsoft.com/office/drawing/2014/main" id="{2C8EB5B8-2038-7437-86F1-F6C5483902F2}"/>
                </a:ext>
              </a:extLst>
            </p:cNvPr>
            <p:cNvSpPr txBox="1"/>
            <p:nvPr/>
          </p:nvSpPr>
          <p:spPr>
            <a:xfrm>
              <a:off x="1155421" y="4696315"/>
              <a:ext cx="5582194" cy="400110"/>
            </a:xfrm>
            <a:prstGeom prst="rect">
              <a:avLst/>
            </a:prstGeom>
            <a:noFill/>
          </p:spPr>
          <p:txBody>
            <a:bodyPr wrap="square" rtlCol="0">
              <a:spAutoFit/>
            </a:bodyPr>
            <a:lstStyle/>
            <a:p>
              <a:pPr algn="l"/>
              <a:r>
                <a:rPr lang="en-US" altLang="zh-CN" sz="2000" b="1" dirty="0">
                  <a:latin typeface="Times New Roman" panose="02020603050405020304" pitchFamily="18" charset="0"/>
                  <a:cs typeface="Times New Roman" panose="02020603050405020304" pitchFamily="18" charset="0"/>
                </a:rPr>
                <a:t>Table: Diagnosis results on unobservable errors</a:t>
              </a:r>
              <a:endParaRPr lang="zh-CN" altLang="en-US" sz="2000" b="1" dirty="0" err="1">
                <a:latin typeface="Times New Roman" panose="02020603050405020304" pitchFamily="18" charset="0"/>
                <a:cs typeface="Times New Roman" panose="02020603050405020304" pitchFamily="18" charset="0"/>
              </a:endParaRPr>
            </a:p>
          </p:txBody>
        </p:sp>
      </p:grpSp>
      <p:sp>
        <p:nvSpPr>
          <p:cNvPr id="17" name="文本框 16">
            <a:extLst>
              <a:ext uri="{FF2B5EF4-FFF2-40B4-BE49-F238E27FC236}">
                <a16:creationId xmlns:a16="http://schemas.microsoft.com/office/drawing/2014/main" id="{9CE44E58-9DD3-FC76-5A73-7EBCEBC651C8}"/>
              </a:ext>
            </a:extLst>
          </p:cNvPr>
          <p:cNvSpPr txBox="1"/>
          <p:nvPr/>
        </p:nvSpPr>
        <p:spPr>
          <a:xfrm>
            <a:off x="1458056" y="3326249"/>
            <a:ext cx="4816457" cy="400110"/>
          </a:xfrm>
          <a:prstGeom prst="rect">
            <a:avLst/>
          </a:prstGeom>
          <a:noFill/>
        </p:spPr>
        <p:txBody>
          <a:bodyPr wrap="square" rtlCol="0">
            <a:spAutoFit/>
          </a:bodyPr>
          <a:lstStyle/>
          <a:p>
            <a:pPr algn="just"/>
            <a:r>
              <a:rPr lang="en-US" altLang="zh-CN" sz="2000" b="1" dirty="0">
                <a:latin typeface="Times New Roman" panose="02020603050405020304" pitchFamily="18" charset="0"/>
                <a:cs typeface="Times New Roman" panose="02020603050405020304" pitchFamily="18" charset="0"/>
              </a:rPr>
              <a:t>Diagnosis time on unobservable errors (</a:t>
            </a:r>
            <a:r>
              <a:rPr lang="en-US" altLang="zh-CN" sz="2000" b="1" dirty="0" err="1">
                <a:latin typeface="Times New Roman" panose="02020603050405020304" pitchFamily="18" charset="0"/>
                <a:cs typeface="Times New Roman" panose="02020603050405020304" pitchFamily="18" charset="0"/>
              </a:rPr>
              <a:t>ms</a:t>
            </a:r>
            <a:r>
              <a:rPr lang="en-US" altLang="zh-CN" sz="2000" b="1" dirty="0">
                <a:latin typeface="Times New Roman" panose="02020603050405020304" pitchFamily="18" charset="0"/>
                <a:cs typeface="Times New Roman" panose="02020603050405020304" pitchFamily="18" charset="0"/>
              </a:rPr>
              <a:t>) </a:t>
            </a:r>
            <a:endParaRPr lang="zh-CN" altLang="en-US" sz="2000" b="1" dirty="0" err="1">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E95C51B3-EB3F-2DE6-9E0D-B6308EBB1114}"/>
              </a:ext>
            </a:extLst>
          </p:cNvPr>
          <p:cNvSpPr txBox="1"/>
          <p:nvPr/>
        </p:nvSpPr>
        <p:spPr>
          <a:xfrm>
            <a:off x="5412243" y="1482868"/>
            <a:ext cx="4120702" cy="954107"/>
          </a:xfrm>
          <a:prstGeom prst="rect">
            <a:avLst/>
          </a:prstGeom>
          <a:noFill/>
        </p:spPr>
        <p:txBody>
          <a:bodyPr wrap="square" rtlCol="0">
            <a:spAutoFit/>
          </a:bodyPr>
          <a:lstStyle/>
          <a:p>
            <a:r>
              <a:rPr lang="en-US" altLang="zh-CN" sz="2800" b="1" dirty="0">
                <a:latin typeface="Calibri" panose="020F0502020204030204" pitchFamily="34" charset="0"/>
                <a:cs typeface="Calibri" panose="020F0502020204030204" pitchFamily="34" charset="0"/>
              </a:rPr>
              <a:t>We diagnose 74% of errors within 50ms</a:t>
            </a:r>
            <a:endParaRPr lang="zh-CN" altLang="en-US" sz="2800" b="1"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043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76B293-B2FE-D747-9806-3BCC7FC2DF8F}"/>
              </a:ext>
            </a:extLst>
          </p:cNvPr>
          <p:cNvSpPr>
            <a:spLocks noGrp="1"/>
          </p:cNvSpPr>
          <p:nvPr>
            <p:ph type="title"/>
          </p:nvPr>
        </p:nvSpPr>
        <p:spPr/>
        <p:txBody>
          <a:bodyPr/>
          <a:lstStyle/>
          <a:p>
            <a:r>
              <a:rPr lang="en-US" altLang="zh-CN" dirty="0">
                <a:ea typeface="Microsoft YaHei" panose="020B0503020204020204" pitchFamily="34" charset="-122"/>
              </a:rPr>
              <a:t>Why</a:t>
            </a:r>
            <a:r>
              <a:rPr lang="zh-CN" altLang="en-US" dirty="0">
                <a:ea typeface="Microsoft YaHei" panose="020B0503020204020204" pitchFamily="34" charset="-122"/>
              </a:rPr>
              <a:t> </a:t>
            </a:r>
            <a:r>
              <a:rPr lang="en-US" altLang="zh-CN" dirty="0">
                <a:ea typeface="Microsoft YaHei" panose="020B0503020204020204" pitchFamily="34" charset="-122"/>
              </a:rPr>
              <a:t>Study</a:t>
            </a:r>
            <a:r>
              <a:rPr lang="zh-CN" altLang="en-US" dirty="0">
                <a:ea typeface="Microsoft YaHei" panose="020B0503020204020204" pitchFamily="34" charset="-122"/>
              </a:rPr>
              <a:t> </a:t>
            </a:r>
            <a:r>
              <a:rPr lang="en-US" altLang="zh-CN" dirty="0">
                <a:ea typeface="Microsoft YaHei" panose="020B0503020204020204" pitchFamily="34" charset="-122"/>
              </a:rPr>
              <a:t>Data</a:t>
            </a:r>
            <a:r>
              <a:rPr lang="zh-CN" altLang="en-US" dirty="0">
                <a:ea typeface="Microsoft YaHei" panose="020B0503020204020204" pitchFamily="34" charset="-122"/>
              </a:rPr>
              <a:t> </a:t>
            </a:r>
            <a:r>
              <a:rPr lang="en-US" altLang="zh-CN" dirty="0">
                <a:ea typeface="Microsoft YaHei" panose="020B0503020204020204" pitchFamily="34" charset="-122"/>
              </a:rPr>
              <a:t>Plane</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dirty="0"/>
          </a:p>
        </p:txBody>
      </p:sp>
      <p:sp>
        <p:nvSpPr>
          <p:cNvPr id="7" name="Content Placeholder 6">
            <a:extLst>
              <a:ext uri="{FF2B5EF4-FFF2-40B4-BE49-F238E27FC236}">
                <a16:creationId xmlns:a16="http://schemas.microsoft.com/office/drawing/2014/main" id="{1002E415-DA91-F040-87D2-DED88CD8E46D}"/>
              </a:ext>
            </a:extLst>
          </p:cNvPr>
          <p:cNvSpPr>
            <a:spLocks noGrp="1"/>
          </p:cNvSpPr>
          <p:nvPr>
            <p:ph idx="1"/>
          </p:nvPr>
        </p:nvSpPr>
        <p:spPr/>
        <p:txBody>
          <a:bodyPr/>
          <a:lstStyle/>
          <a:p>
            <a:r>
              <a:rPr lang="en-US" altLang="zh-CN" dirty="0"/>
              <a:t>Data</a:t>
            </a:r>
            <a:r>
              <a:rPr lang="zh-CN" altLang="en-US" dirty="0"/>
              <a:t> </a:t>
            </a:r>
            <a:r>
              <a:rPr lang="en-US" altLang="zh-CN" dirty="0"/>
              <a:t>plane</a:t>
            </a:r>
            <a:r>
              <a:rPr lang="zh-CN" altLang="en-US" dirty="0"/>
              <a:t> </a:t>
            </a:r>
            <a:r>
              <a:rPr lang="en-US" altLang="zh-CN" dirty="0"/>
              <a:t>is</a:t>
            </a:r>
            <a:r>
              <a:rPr lang="zh-CN" altLang="en-US" dirty="0"/>
              <a:t> </a:t>
            </a:r>
            <a:r>
              <a:rPr lang="en-US" altLang="zh-CN" dirty="0"/>
              <a:t>the</a:t>
            </a:r>
            <a:r>
              <a:rPr lang="zh-CN" altLang="en-US" dirty="0"/>
              <a:t> </a:t>
            </a:r>
            <a:r>
              <a:rPr lang="en-US" altLang="zh-CN" dirty="0"/>
              <a:t>ground</a:t>
            </a:r>
            <a:r>
              <a:rPr lang="zh-CN" altLang="en-US" dirty="0"/>
              <a:t> </a:t>
            </a:r>
            <a:r>
              <a:rPr lang="en-US" altLang="zh-CN" dirty="0"/>
              <a:t>truth</a:t>
            </a:r>
            <a:r>
              <a:rPr lang="zh-CN" altLang="en-US" dirty="0"/>
              <a:t> </a:t>
            </a:r>
            <a:r>
              <a:rPr lang="en-US" altLang="zh-CN" dirty="0"/>
              <a:t>of</a:t>
            </a:r>
            <a:r>
              <a:rPr lang="zh-CN" altLang="en-US" dirty="0"/>
              <a:t> </a:t>
            </a:r>
            <a:r>
              <a:rPr lang="en-US" dirty="0"/>
              <a:t>actual</a:t>
            </a:r>
            <a:r>
              <a:rPr lang="zh-CN" altLang="en-US" dirty="0"/>
              <a:t> </a:t>
            </a:r>
            <a:r>
              <a:rPr lang="en-US" altLang="zh-CN" dirty="0"/>
              <a:t>forwarding</a:t>
            </a:r>
            <a:r>
              <a:rPr lang="en-US" dirty="0"/>
              <a:t> behavior</a:t>
            </a:r>
          </a:p>
          <a:p>
            <a:endParaRPr lang="en-US" dirty="0"/>
          </a:p>
        </p:txBody>
      </p:sp>
      <p:sp>
        <p:nvSpPr>
          <p:cNvPr id="5" name="Slide Number Placeholder 4">
            <a:extLst>
              <a:ext uri="{FF2B5EF4-FFF2-40B4-BE49-F238E27FC236}">
                <a16:creationId xmlns:a16="http://schemas.microsoft.com/office/drawing/2014/main" id="{89324E3D-2C17-2647-86C1-748647F1EECA}"/>
              </a:ext>
            </a:extLst>
          </p:cNvPr>
          <p:cNvSpPr>
            <a:spLocks noGrp="1"/>
          </p:cNvSpPr>
          <p:nvPr>
            <p:ph type="sldNum" sz="quarter" idx="12"/>
          </p:nvPr>
        </p:nvSpPr>
        <p:spPr/>
        <p:txBody>
          <a:bodyPr/>
          <a:lstStyle/>
          <a:p>
            <a:fld id="{9BBFFA07-2A61-154B-B5D5-2BBA7781968A}" type="slidenum">
              <a:rPr lang="en-US" smtClean="0"/>
              <a:t>4</a:t>
            </a:fld>
            <a:endParaRPr lang="en-US"/>
          </a:p>
        </p:txBody>
      </p:sp>
      <p:pic>
        <p:nvPicPr>
          <p:cNvPr id="8" name="Picture 7">
            <a:extLst>
              <a:ext uri="{FF2B5EF4-FFF2-40B4-BE49-F238E27FC236}">
                <a16:creationId xmlns:a16="http://schemas.microsoft.com/office/drawing/2014/main" id="{F27808A7-AB89-A84B-AD51-96B38EFBC77B}"/>
              </a:ext>
            </a:extLst>
          </p:cNvPr>
          <p:cNvPicPr>
            <a:picLocks noChangeAspect="1"/>
          </p:cNvPicPr>
          <p:nvPr/>
        </p:nvPicPr>
        <p:blipFill>
          <a:blip r:embed="rId2"/>
          <a:stretch>
            <a:fillRect/>
          </a:stretch>
        </p:blipFill>
        <p:spPr>
          <a:xfrm>
            <a:off x="1205547" y="2966181"/>
            <a:ext cx="9601435" cy="1478497"/>
          </a:xfrm>
          <a:prstGeom prst="rect">
            <a:avLst/>
          </a:prstGeom>
        </p:spPr>
      </p:pic>
      <p:sp>
        <p:nvSpPr>
          <p:cNvPr id="9" name="TextBox 8">
            <a:extLst>
              <a:ext uri="{FF2B5EF4-FFF2-40B4-BE49-F238E27FC236}">
                <a16:creationId xmlns:a16="http://schemas.microsoft.com/office/drawing/2014/main" id="{9C1D9A5C-CCC2-7248-8131-C649E12E7C68}"/>
              </a:ext>
            </a:extLst>
          </p:cNvPr>
          <p:cNvSpPr txBox="1"/>
          <p:nvPr/>
        </p:nvSpPr>
        <p:spPr>
          <a:xfrm>
            <a:off x="1469985" y="4756822"/>
            <a:ext cx="9883815" cy="1384995"/>
          </a:xfrm>
          <a:prstGeom prst="rect">
            <a:avLst/>
          </a:prstGeom>
          <a:noFill/>
        </p:spPr>
        <p:txBody>
          <a:bodyPr wrap="square" rtlCol="0">
            <a:spAutoFit/>
          </a:bodyPr>
          <a:lstStyle/>
          <a:p>
            <a:r>
              <a:rPr lang="en-US" altLang="zh-CN" sz="2800" b="1" dirty="0">
                <a:solidFill>
                  <a:srgbClr val="FF0000"/>
                </a:solidFill>
              </a:rPr>
              <a:t>Q:</a:t>
            </a:r>
            <a:r>
              <a:rPr lang="zh-CN" altLang="en-US" sz="2800" b="1" dirty="0">
                <a:solidFill>
                  <a:srgbClr val="FF0000"/>
                </a:solidFill>
              </a:rPr>
              <a:t> </a:t>
            </a:r>
            <a:r>
              <a:rPr lang="en-US" altLang="zh-CN" sz="2800" dirty="0"/>
              <a:t>Why</a:t>
            </a:r>
            <a:r>
              <a:rPr lang="zh-CN" altLang="en-US" sz="2800" dirty="0"/>
              <a:t> </a:t>
            </a:r>
            <a:r>
              <a:rPr lang="en-US" altLang="zh-CN" sz="2800" dirty="0"/>
              <a:t>CP</a:t>
            </a:r>
            <a:r>
              <a:rPr lang="zh-CN" altLang="en-US" sz="2800" dirty="0"/>
              <a:t> </a:t>
            </a:r>
            <a:r>
              <a:rPr lang="en-US" altLang="zh-CN" sz="2800" dirty="0"/>
              <a:t>verification</a:t>
            </a:r>
            <a:r>
              <a:rPr lang="zh-CN" altLang="en-US" sz="2800" dirty="0"/>
              <a:t> </a:t>
            </a:r>
            <a:r>
              <a:rPr lang="en-US" altLang="zh-CN" sz="2800" dirty="0"/>
              <a:t>fails</a:t>
            </a:r>
            <a:r>
              <a:rPr lang="zh-CN" altLang="en-US" sz="2800" dirty="0"/>
              <a:t> </a:t>
            </a:r>
            <a:r>
              <a:rPr lang="en-US" altLang="zh-CN" sz="2800" dirty="0"/>
              <a:t>to</a:t>
            </a:r>
            <a:r>
              <a:rPr lang="zh-CN" altLang="en-US" sz="2800" dirty="0"/>
              <a:t> </a:t>
            </a:r>
            <a:r>
              <a:rPr lang="en-US" altLang="zh-CN" sz="2800" dirty="0"/>
              <a:t>catch</a:t>
            </a:r>
            <a:r>
              <a:rPr lang="zh-CN" altLang="en-US" sz="2800" dirty="0"/>
              <a:t> </a:t>
            </a:r>
            <a:r>
              <a:rPr lang="en-US" altLang="zh-CN" sz="2800" dirty="0"/>
              <a:t>this?</a:t>
            </a:r>
          </a:p>
          <a:p>
            <a:r>
              <a:rPr lang="en-US" altLang="zh-CN" sz="2800" b="1" dirty="0">
                <a:solidFill>
                  <a:srgbClr val="FF0000"/>
                </a:solidFill>
              </a:rPr>
              <a:t>A:</a:t>
            </a:r>
            <a:r>
              <a:rPr lang="zh-CN" altLang="en-US" sz="2800" b="1" dirty="0">
                <a:solidFill>
                  <a:srgbClr val="FF0000"/>
                </a:solidFill>
              </a:rPr>
              <a:t> </a:t>
            </a:r>
            <a:r>
              <a:rPr lang="en-US" altLang="zh-CN" sz="2800" dirty="0"/>
              <a:t>ACL/routing</a:t>
            </a:r>
            <a:r>
              <a:rPr lang="zh-CN" altLang="en-US" sz="2800" dirty="0"/>
              <a:t> </a:t>
            </a:r>
            <a:r>
              <a:rPr lang="en-US" altLang="zh-CN" sz="2800" dirty="0"/>
              <a:t>configurations</a:t>
            </a:r>
            <a:r>
              <a:rPr lang="zh-CN" altLang="en-US" sz="2800" dirty="0"/>
              <a:t> </a:t>
            </a:r>
            <a:r>
              <a:rPr lang="en-US" altLang="zh-CN" sz="2800" dirty="0"/>
              <a:t>pass</a:t>
            </a:r>
            <a:r>
              <a:rPr lang="zh-CN" altLang="en-US" sz="2800" dirty="0"/>
              <a:t> </a:t>
            </a:r>
            <a:r>
              <a:rPr lang="en-US" altLang="zh-CN" sz="2800" dirty="0"/>
              <a:t>control</a:t>
            </a:r>
            <a:r>
              <a:rPr lang="zh-CN" altLang="en-US" sz="2800" dirty="0"/>
              <a:t> </a:t>
            </a:r>
            <a:r>
              <a:rPr lang="en-US" altLang="zh-CN" sz="2800" dirty="0"/>
              <a:t>plane</a:t>
            </a:r>
            <a:r>
              <a:rPr lang="zh-CN" altLang="en-US" sz="2800" dirty="0"/>
              <a:t> </a:t>
            </a:r>
            <a:r>
              <a:rPr lang="en-US" altLang="zh-CN" sz="2800" dirty="0"/>
              <a:t>verification,</a:t>
            </a:r>
            <a:r>
              <a:rPr lang="zh-CN" altLang="en-US" sz="2800" dirty="0"/>
              <a:t> </a:t>
            </a:r>
            <a:r>
              <a:rPr lang="en-US" altLang="zh-CN" sz="2800" dirty="0"/>
              <a:t>but</a:t>
            </a:r>
            <a:r>
              <a:rPr lang="zh-CN" altLang="en-US" sz="2800" dirty="0"/>
              <a:t> </a:t>
            </a:r>
            <a:r>
              <a:rPr lang="en-US" altLang="zh-CN" sz="2800" dirty="0"/>
              <a:t>with</a:t>
            </a:r>
            <a:r>
              <a:rPr lang="zh-CN" altLang="en-US" sz="2800" dirty="0"/>
              <a:t> </a:t>
            </a:r>
            <a:r>
              <a:rPr lang="en-US" altLang="zh-CN" sz="2800" dirty="0"/>
              <a:t>a</a:t>
            </a:r>
            <a:r>
              <a:rPr lang="zh-CN" altLang="en-US" sz="2800" dirty="0"/>
              <a:t> </a:t>
            </a:r>
            <a:r>
              <a:rPr lang="en-US" altLang="zh-CN" sz="2800" dirty="0"/>
              <a:t>different</a:t>
            </a:r>
            <a:r>
              <a:rPr lang="zh-CN" altLang="en-US" sz="2800" dirty="0"/>
              <a:t> </a:t>
            </a:r>
            <a:r>
              <a:rPr lang="en-US" altLang="zh-CN" sz="2800" dirty="0"/>
              <a:t>input</a:t>
            </a:r>
            <a:r>
              <a:rPr lang="zh-CN" altLang="en-US" sz="2800" dirty="0"/>
              <a:t> </a:t>
            </a:r>
            <a:r>
              <a:rPr lang="en-US" altLang="zh-CN" sz="2800" dirty="0"/>
              <a:t>from</a:t>
            </a:r>
            <a:r>
              <a:rPr lang="zh-CN" altLang="en-US" sz="2800" dirty="0"/>
              <a:t> </a:t>
            </a:r>
            <a:r>
              <a:rPr lang="en-US" altLang="zh-CN" sz="2800" dirty="0"/>
              <a:t>the</a:t>
            </a:r>
            <a:r>
              <a:rPr lang="zh-CN" altLang="en-US" sz="2800" dirty="0"/>
              <a:t> </a:t>
            </a:r>
            <a:r>
              <a:rPr lang="en-US" altLang="zh-CN" sz="2800" dirty="0"/>
              <a:t>actual</a:t>
            </a:r>
            <a:r>
              <a:rPr lang="zh-CN" altLang="en-US" sz="2800" dirty="0"/>
              <a:t> </a:t>
            </a:r>
            <a:r>
              <a:rPr lang="en-US" altLang="zh-CN" sz="2800" dirty="0"/>
              <a:t>network</a:t>
            </a:r>
            <a:endParaRPr lang="en-US" sz="2800" dirty="0"/>
          </a:p>
        </p:txBody>
      </p:sp>
    </p:spTree>
    <p:extLst>
      <p:ext uri="{BB962C8B-B14F-4D97-AF65-F5344CB8AC3E}">
        <p14:creationId xmlns:p14="http://schemas.microsoft.com/office/powerpoint/2010/main" val="106521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FBED2-5890-1762-2DDC-6B431A92D1B5}"/>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97C0CE80-0CAF-3E39-1534-54472B5989EA}"/>
              </a:ext>
            </a:extLst>
          </p:cNvPr>
          <p:cNvSpPr>
            <a:spLocks noGrp="1"/>
          </p:cNvSpPr>
          <p:nvPr>
            <p:ph idx="1"/>
          </p:nvPr>
        </p:nvSpPr>
        <p:spPr>
          <a:xfrm>
            <a:off x="819151" y="1450792"/>
            <a:ext cx="9361170" cy="4600757"/>
          </a:xfrm>
        </p:spPr>
        <p:txBody>
          <a:bodyPr>
            <a:normAutofit/>
          </a:bodyPr>
          <a:lstStyle/>
          <a:p>
            <a:pPr algn="just"/>
            <a:r>
              <a:rPr lang="en-US" altLang="zh-CN" sz="3200" dirty="0"/>
              <a:t>We take the first step to apply program analysis to distributed router configuration diagnosis.</a:t>
            </a:r>
          </a:p>
          <a:p>
            <a:pPr algn="just"/>
            <a:endParaRPr lang="en-US" altLang="zh-CN" sz="3200" dirty="0"/>
          </a:p>
          <a:p>
            <a:pPr algn="just"/>
            <a:r>
              <a:rPr lang="en-US" altLang="zh-CN" sz="3200" dirty="0"/>
              <a:t>We design Scalpel, an automated router configuration diagnosis tool.</a:t>
            </a:r>
          </a:p>
          <a:p>
            <a:pPr algn="just"/>
            <a:endParaRPr lang="en-US" altLang="zh-CN" sz="3200" dirty="0"/>
          </a:p>
          <a:p>
            <a:pPr algn="just"/>
            <a:r>
              <a:rPr lang="en-US" altLang="zh-CN" sz="3200" dirty="0"/>
              <a:t>We implement Scalpel and demonstrate the capability of Scalpel.</a:t>
            </a:r>
          </a:p>
        </p:txBody>
      </p:sp>
      <p:sp>
        <p:nvSpPr>
          <p:cNvPr id="4" name="灯片编号占位符 3">
            <a:extLst>
              <a:ext uri="{FF2B5EF4-FFF2-40B4-BE49-F238E27FC236}">
                <a16:creationId xmlns:a16="http://schemas.microsoft.com/office/drawing/2014/main" id="{4EC63AAB-1763-B26A-59B8-02D3B695FFCA}"/>
              </a:ext>
            </a:extLst>
          </p:cNvPr>
          <p:cNvSpPr>
            <a:spLocks noGrp="1"/>
          </p:cNvSpPr>
          <p:nvPr>
            <p:ph type="sldNum" sz="quarter" idx="12"/>
          </p:nvPr>
        </p:nvSpPr>
        <p:spPr/>
        <p:txBody>
          <a:bodyPr/>
          <a:lstStyle/>
          <a:p>
            <a:fld id="{17AF526B-B395-4D91-A33A-6B7064D12B60}" type="slidenum">
              <a:rPr lang="zh-CN" altLang="en-US" smtClean="0"/>
              <a:t>40</a:t>
            </a:fld>
            <a:endParaRPr lang="zh-CN" altLang="en-US"/>
          </a:p>
        </p:txBody>
      </p:sp>
    </p:spTree>
    <p:extLst>
      <p:ext uri="{BB962C8B-B14F-4D97-AF65-F5344CB8AC3E}">
        <p14:creationId xmlns:p14="http://schemas.microsoft.com/office/powerpoint/2010/main" val="4222970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322B1F80-282F-0B99-FE6E-4B8FF3402F04}"/>
              </a:ext>
            </a:extLst>
          </p:cNvPr>
          <p:cNvSpPr>
            <a:spLocks noGrp="1"/>
          </p:cNvSpPr>
          <p:nvPr>
            <p:ph idx="1"/>
          </p:nvPr>
        </p:nvSpPr>
        <p:spPr>
          <a:xfrm>
            <a:off x="787400" y="1562793"/>
            <a:ext cx="11404600" cy="4729942"/>
          </a:xfrm>
        </p:spPr>
        <p:txBody>
          <a:bodyPr>
            <a:normAutofit/>
          </a:bodyPr>
          <a:lstStyle/>
          <a:p>
            <a:r>
              <a:rPr lang="en-US" altLang="zh-CN" sz="3200" b="1" dirty="0"/>
              <a:t>Non-deterministic</a:t>
            </a:r>
            <a:r>
              <a:rPr lang="en-US" altLang="zh-CN" sz="3200" dirty="0"/>
              <a:t> execution (e.g., leveraging </a:t>
            </a:r>
            <a:r>
              <a:rPr lang="en-US" altLang="zh-CN" sz="3200" dirty="0" err="1"/>
              <a:t>Hoyan’s</a:t>
            </a:r>
            <a:r>
              <a:rPr lang="en-US" altLang="zh-CN" sz="3200" dirty="0"/>
              <a:t> design)</a:t>
            </a:r>
          </a:p>
          <a:p>
            <a:r>
              <a:rPr lang="en-US" altLang="zh-CN" sz="3200" dirty="0"/>
              <a:t>Supporting </a:t>
            </a:r>
            <a:r>
              <a:rPr lang="en-US" altLang="zh-CN" sz="3200" b="1" dirty="0"/>
              <a:t>more protocols </a:t>
            </a:r>
            <a:r>
              <a:rPr lang="en-US" altLang="zh-CN" sz="3200" dirty="0"/>
              <a:t>(e.g., link state protocols)</a:t>
            </a:r>
          </a:p>
          <a:p>
            <a:r>
              <a:rPr lang="en-US" altLang="zh-CN" sz="3200" dirty="0"/>
              <a:t>Scaling control-flow analysis for </a:t>
            </a:r>
            <a:r>
              <a:rPr lang="en-US" altLang="zh-CN" sz="3200" b="1" dirty="0"/>
              <a:t>large networks </a:t>
            </a:r>
            <a:r>
              <a:rPr lang="en-US" altLang="zh-CN" sz="3200" dirty="0"/>
              <a:t>(e.g., slicing)</a:t>
            </a:r>
          </a:p>
          <a:p>
            <a:r>
              <a:rPr lang="en-US" altLang="zh-CN" sz="3200" dirty="0"/>
              <a:t>Automatic </a:t>
            </a:r>
            <a:r>
              <a:rPr lang="en-US" altLang="zh-CN" sz="3200" b="1" dirty="0"/>
              <a:t>repair</a:t>
            </a:r>
            <a:r>
              <a:rPr lang="en-US" altLang="zh-CN" sz="3200" dirty="0"/>
              <a:t> based on diagnosis (e.g., constraint-based repair)</a:t>
            </a:r>
          </a:p>
          <a:p>
            <a:pPr marL="0" indent="0">
              <a:buNone/>
            </a:pPr>
            <a:endParaRPr lang="zh-CN" altLang="en-US" sz="3200" dirty="0"/>
          </a:p>
        </p:txBody>
      </p:sp>
      <p:sp>
        <p:nvSpPr>
          <p:cNvPr id="5" name="内容占位符 2">
            <a:extLst>
              <a:ext uri="{FF2B5EF4-FFF2-40B4-BE49-F238E27FC236}">
                <a16:creationId xmlns:a16="http://schemas.microsoft.com/office/drawing/2014/main" id="{D19AFA62-2E77-86F8-36CF-F53F5F587A9F}"/>
              </a:ext>
            </a:extLst>
          </p:cNvPr>
          <p:cNvSpPr txBox="1">
            <a:spLocks/>
          </p:cNvSpPr>
          <p:nvPr/>
        </p:nvSpPr>
        <p:spPr>
          <a:xfrm>
            <a:off x="838201" y="3432358"/>
            <a:ext cx="10515600" cy="2923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 name="标题 1">
            <a:extLst>
              <a:ext uri="{FF2B5EF4-FFF2-40B4-BE49-F238E27FC236}">
                <a16:creationId xmlns:a16="http://schemas.microsoft.com/office/drawing/2014/main" id="{F0EFBED2-5890-1762-2DDC-6B431A92D1B5}"/>
              </a:ext>
            </a:extLst>
          </p:cNvPr>
          <p:cNvSpPr>
            <a:spLocks noGrp="1"/>
          </p:cNvSpPr>
          <p:nvPr>
            <p:ph type="title"/>
          </p:nvPr>
        </p:nvSpPr>
        <p:spPr/>
        <p:txBody>
          <a:bodyPr/>
          <a:lstStyle/>
          <a:p>
            <a:r>
              <a:rPr lang="en-US" altLang="zh-CN" dirty="0"/>
              <a:t>Open Research</a:t>
            </a:r>
            <a:r>
              <a:rPr lang="zh-CN" altLang="en-US" dirty="0"/>
              <a:t> </a:t>
            </a:r>
            <a:r>
              <a:rPr lang="en-US" altLang="zh-CN" dirty="0"/>
              <a:t>Questions</a:t>
            </a:r>
            <a:endParaRPr lang="zh-CN" altLang="en-US" dirty="0"/>
          </a:p>
        </p:txBody>
      </p:sp>
      <p:sp>
        <p:nvSpPr>
          <p:cNvPr id="4" name="灯片编号占位符 3">
            <a:extLst>
              <a:ext uri="{FF2B5EF4-FFF2-40B4-BE49-F238E27FC236}">
                <a16:creationId xmlns:a16="http://schemas.microsoft.com/office/drawing/2014/main" id="{4EC63AAB-1763-B26A-59B8-02D3B695FFCA}"/>
              </a:ext>
            </a:extLst>
          </p:cNvPr>
          <p:cNvSpPr>
            <a:spLocks noGrp="1"/>
          </p:cNvSpPr>
          <p:nvPr>
            <p:ph type="sldNum" sz="quarter" idx="12"/>
          </p:nvPr>
        </p:nvSpPr>
        <p:spPr/>
        <p:txBody>
          <a:bodyPr/>
          <a:lstStyle/>
          <a:p>
            <a:fld id="{17AF526B-B395-4D91-A33A-6B7064D12B60}" type="slidenum">
              <a:rPr lang="zh-CN" altLang="en-US" smtClean="0"/>
              <a:t>41</a:t>
            </a:fld>
            <a:endParaRPr lang="zh-CN" altLang="en-US"/>
          </a:p>
        </p:txBody>
      </p:sp>
    </p:spTree>
    <p:extLst>
      <p:ext uri="{BB962C8B-B14F-4D97-AF65-F5344CB8AC3E}">
        <p14:creationId xmlns:p14="http://schemas.microsoft.com/office/powerpoint/2010/main" val="293030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838200" y="365125"/>
            <a:ext cx="11353800" cy="1325563"/>
          </a:xfrm>
        </p:spPr>
        <p:txBody>
          <a:bodyPr>
            <a:normAutofit/>
          </a:bodyPr>
          <a:lstStyle/>
          <a:p>
            <a:r>
              <a:rPr lang="en-US" altLang="zh-CN" dirty="0">
                <a:ea typeface="Microsoft YaHei" panose="020B0503020204020204" pitchFamily="34" charset="-122"/>
              </a:rPr>
              <a:t>Verification</a:t>
            </a:r>
            <a:r>
              <a:rPr lang="zh-CN" altLang="en-US" dirty="0">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Diagnosis</a:t>
            </a:r>
            <a:r>
              <a:rPr lang="zh-CN" altLang="en-US" dirty="0">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Repair:</a:t>
            </a:r>
            <a:r>
              <a:rPr lang="zh-CN" altLang="en-US" dirty="0">
                <a:ea typeface="Microsoft YaHei" panose="020B0503020204020204" pitchFamily="34" charset="-122"/>
              </a:rPr>
              <a:t> </a:t>
            </a:r>
            <a:br>
              <a:rPr lang="en-US" altLang="zh-CN" dirty="0">
                <a:ea typeface="Microsoft YaHei" panose="020B0503020204020204" pitchFamily="34" charset="-122"/>
              </a:rPr>
            </a:br>
            <a:r>
              <a:rPr lang="en-US" altLang="zh-CN" dirty="0">
                <a:ea typeface="Microsoft YaHei" panose="020B0503020204020204" pitchFamily="34" charset="-122"/>
              </a:rPr>
              <a:t>From</a:t>
            </a:r>
            <a:r>
              <a:rPr lang="zh-CN" altLang="en-US" dirty="0">
                <a:ea typeface="Microsoft YaHei" panose="020B0503020204020204" pitchFamily="34" charset="-122"/>
              </a:rPr>
              <a:t> </a:t>
            </a:r>
            <a:r>
              <a:rPr lang="en-US" altLang="zh-CN" dirty="0">
                <a:ea typeface="Microsoft YaHei" panose="020B0503020204020204" pitchFamily="34" charset="-122"/>
              </a:rPr>
              <a:t>One</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Many</a:t>
            </a:r>
            <a:r>
              <a:rPr lang="zh-CN" altLang="en-US" dirty="0">
                <a:ea typeface="Microsoft YaHei" panose="020B0503020204020204" pitchFamily="34" charset="-122"/>
              </a:rPr>
              <a:t> </a:t>
            </a:r>
            <a:r>
              <a:rPr lang="en-US" altLang="zh-CN" dirty="0">
                <a:ea typeface="Microsoft YaHei" panose="020B0503020204020204" pitchFamily="34" charset="-122"/>
              </a:rPr>
              <a:t>Networks</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42</a:t>
            </a:fld>
            <a:endParaRPr lang="en-US"/>
          </a:p>
        </p:txBody>
      </p:sp>
      <p:sp>
        <p:nvSpPr>
          <p:cNvPr id="13" name="Freeform 12">
            <a:extLst>
              <a:ext uri="{FF2B5EF4-FFF2-40B4-BE49-F238E27FC236}">
                <a16:creationId xmlns:a16="http://schemas.microsoft.com/office/drawing/2014/main" id="{845143E8-8C87-384D-A913-A9C204EF77FF}"/>
              </a:ext>
            </a:extLst>
          </p:cNvPr>
          <p:cNvSpPr/>
          <p:nvPr/>
        </p:nvSpPr>
        <p:spPr>
          <a:xfrm>
            <a:off x="3262924" y="2049459"/>
            <a:ext cx="2225019" cy="1752221"/>
          </a:xfrm>
          <a:custGeom>
            <a:avLst/>
            <a:gdLst>
              <a:gd name="connsiteX0" fmla="*/ 0 w 3691932"/>
              <a:gd name="connsiteY0" fmla="*/ 1177582 h 2355164"/>
              <a:gd name="connsiteX1" fmla="*/ 1845966 w 3691932"/>
              <a:gd name="connsiteY1" fmla="*/ 0 h 2355164"/>
              <a:gd name="connsiteX2" fmla="*/ 3691932 w 3691932"/>
              <a:gd name="connsiteY2" fmla="*/ 1177582 h 2355164"/>
              <a:gd name="connsiteX3" fmla="*/ 1845966 w 3691932"/>
              <a:gd name="connsiteY3" fmla="*/ 2355164 h 2355164"/>
              <a:gd name="connsiteX4" fmla="*/ 0 w 3691932"/>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32" h="2355164">
                <a:moveTo>
                  <a:pt x="0" y="1177582"/>
                </a:moveTo>
                <a:cubicBezTo>
                  <a:pt x="0" y="527221"/>
                  <a:pt x="826467" y="0"/>
                  <a:pt x="1845966" y="0"/>
                </a:cubicBezTo>
                <a:cubicBezTo>
                  <a:pt x="2865465" y="0"/>
                  <a:pt x="3691932" y="527221"/>
                  <a:pt x="3691932" y="1177582"/>
                </a:cubicBezTo>
                <a:cubicBezTo>
                  <a:pt x="3691932" y="1827943"/>
                  <a:pt x="2865465" y="2355164"/>
                  <a:pt x="1845966" y="2355164"/>
                </a:cubicBezTo>
                <a:cubicBezTo>
                  <a:pt x="826467"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Verification</a:t>
            </a:r>
            <a:endParaRPr lang="en-US" sz="3600" b="1" kern="1200" dirty="0">
              <a:ea typeface="Microsoft YaHei" panose="020B0503020204020204" pitchFamily="34" charset="-122"/>
            </a:endParaRPr>
          </a:p>
        </p:txBody>
      </p:sp>
      <p:sp>
        <p:nvSpPr>
          <p:cNvPr id="14" name="Freeform 13">
            <a:extLst>
              <a:ext uri="{FF2B5EF4-FFF2-40B4-BE49-F238E27FC236}">
                <a16:creationId xmlns:a16="http://schemas.microsoft.com/office/drawing/2014/main" id="{453D0543-EB66-4049-A391-8C353D571F4B}"/>
              </a:ext>
            </a:extLst>
          </p:cNvPr>
          <p:cNvSpPr/>
          <p:nvPr/>
        </p:nvSpPr>
        <p:spPr>
          <a:xfrm rot="1735708">
            <a:off x="5412656" y="3497158"/>
            <a:ext cx="675103" cy="591374"/>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5" name="Freeform 14">
            <a:extLst>
              <a:ext uri="{FF2B5EF4-FFF2-40B4-BE49-F238E27FC236}">
                <a16:creationId xmlns:a16="http://schemas.microsoft.com/office/drawing/2014/main" id="{3497F3F1-C360-5A4C-BEAC-C25964B4BC49}"/>
              </a:ext>
            </a:extLst>
          </p:cNvPr>
          <p:cNvSpPr/>
          <p:nvPr/>
        </p:nvSpPr>
        <p:spPr>
          <a:xfrm>
            <a:off x="5025269" y="4089839"/>
            <a:ext cx="2362266" cy="175222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ct val="35000"/>
              </a:spcAft>
              <a:buNone/>
            </a:pPr>
            <a:r>
              <a:rPr lang="en-US" altLang="zh-CN" sz="3200" b="1" kern="1200" dirty="0">
                <a:ea typeface="Microsoft YaHei" panose="020B0503020204020204" pitchFamily="34" charset="-122"/>
              </a:rPr>
              <a:t>Diagnosis</a:t>
            </a:r>
          </a:p>
        </p:txBody>
      </p:sp>
      <p:sp>
        <p:nvSpPr>
          <p:cNvPr id="16" name="Freeform 15">
            <a:extLst>
              <a:ext uri="{FF2B5EF4-FFF2-40B4-BE49-F238E27FC236}">
                <a16:creationId xmlns:a16="http://schemas.microsoft.com/office/drawing/2014/main" id="{B55D6F8A-06B6-6741-A4AC-AD72067EB4B5}"/>
              </a:ext>
            </a:extLst>
          </p:cNvPr>
          <p:cNvSpPr/>
          <p:nvPr/>
        </p:nvSpPr>
        <p:spPr>
          <a:xfrm rot="21599166">
            <a:off x="3983848" y="4670262"/>
            <a:ext cx="831635" cy="591375"/>
          </a:xfrm>
          <a:custGeom>
            <a:avLst/>
            <a:gdLst>
              <a:gd name="connsiteX0" fmla="*/ 0 w 1044594"/>
              <a:gd name="connsiteY0" fmla="*/ 158973 h 794867"/>
              <a:gd name="connsiteX1" fmla="*/ 647161 w 1044594"/>
              <a:gd name="connsiteY1" fmla="*/ 158973 h 794867"/>
              <a:gd name="connsiteX2" fmla="*/ 647161 w 1044594"/>
              <a:gd name="connsiteY2" fmla="*/ 0 h 794867"/>
              <a:gd name="connsiteX3" fmla="*/ 1044594 w 1044594"/>
              <a:gd name="connsiteY3" fmla="*/ 397434 h 794867"/>
              <a:gd name="connsiteX4" fmla="*/ 647161 w 1044594"/>
              <a:gd name="connsiteY4" fmla="*/ 794867 h 794867"/>
              <a:gd name="connsiteX5" fmla="*/ 647161 w 1044594"/>
              <a:gd name="connsiteY5" fmla="*/ 635894 h 794867"/>
              <a:gd name="connsiteX6" fmla="*/ 0 w 1044594"/>
              <a:gd name="connsiteY6" fmla="*/ 635894 h 794867"/>
              <a:gd name="connsiteX7" fmla="*/ 0 w 104459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594" h="794867">
                <a:moveTo>
                  <a:pt x="1044594" y="635894"/>
                </a:moveTo>
                <a:lnTo>
                  <a:pt x="397433" y="635894"/>
                </a:lnTo>
                <a:lnTo>
                  <a:pt x="397433" y="794867"/>
                </a:lnTo>
                <a:lnTo>
                  <a:pt x="0" y="397433"/>
                </a:lnTo>
                <a:lnTo>
                  <a:pt x="397433" y="0"/>
                </a:lnTo>
                <a:lnTo>
                  <a:pt x="397433" y="158973"/>
                </a:lnTo>
                <a:lnTo>
                  <a:pt x="1044594" y="158973"/>
                </a:lnTo>
                <a:lnTo>
                  <a:pt x="1044594" y="635894"/>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238460" tIns="158973" rIns="0"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7" name="Freeform 16">
            <a:extLst>
              <a:ext uri="{FF2B5EF4-FFF2-40B4-BE49-F238E27FC236}">
                <a16:creationId xmlns:a16="http://schemas.microsoft.com/office/drawing/2014/main" id="{C55A96B7-31BA-3A4F-AE82-35D3175859DE}"/>
              </a:ext>
            </a:extLst>
          </p:cNvPr>
          <p:cNvSpPr/>
          <p:nvPr/>
        </p:nvSpPr>
        <p:spPr>
          <a:xfrm>
            <a:off x="1535936" y="4090849"/>
            <a:ext cx="2239419" cy="1752221"/>
          </a:xfrm>
          <a:custGeom>
            <a:avLst/>
            <a:gdLst>
              <a:gd name="connsiteX0" fmla="*/ 0 w 3531239"/>
              <a:gd name="connsiteY0" fmla="*/ 1177582 h 2355164"/>
              <a:gd name="connsiteX1" fmla="*/ 1765620 w 3531239"/>
              <a:gd name="connsiteY1" fmla="*/ 0 h 2355164"/>
              <a:gd name="connsiteX2" fmla="*/ 3531240 w 3531239"/>
              <a:gd name="connsiteY2" fmla="*/ 1177582 h 2355164"/>
              <a:gd name="connsiteX3" fmla="*/ 1765620 w 3531239"/>
              <a:gd name="connsiteY3" fmla="*/ 2355164 h 2355164"/>
              <a:gd name="connsiteX4" fmla="*/ 0 w 3531239"/>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239" h="2355164">
                <a:moveTo>
                  <a:pt x="0" y="1177582"/>
                </a:moveTo>
                <a:cubicBezTo>
                  <a:pt x="0" y="527221"/>
                  <a:pt x="790495" y="0"/>
                  <a:pt x="1765620" y="0"/>
                </a:cubicBezTo>
                <a:cubicBezTo>
                  <a:pt x="2740745" y="0"/>
                  <a:pt x="3531240" y="527221"/>
                  <a:pt x="3531240" y="1177582"/>
                </a:cubicBezTo>
                <a:cubicBezTo>
                  <a:pt x="3531240" y="1827943"/>
                  <a:pt x="2740745" y="2355164"/>
                  <a:pt x="1765620" y="2355164"/>
                </a:cubicBezTo>
                <a:cubicBezTo>
                  <a:pt x="790495"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Repair</a:t>
            </a:r>
            <a:endParaRPr lang="en-US" sz="3600" b="1" kern="1200" dirty="0">
              <a:ea typeface="Microsoft YaHei" panose="020B0503020204020204" pitchFamily="34" charset="-122"/>
            </a:endParaRPr>
          </a:p>
        </p:txBody>
      </p:sp>
      <p:sp>
        <p:nvSpPr>
          <p:cNvPr id="18" name="Freeform 17">
            <a:extLst>
              <a:ext uri="{FF2B5EF4-FFF2-40B4-BE49-F238E27FC236}">
                <a16:creationId xmlns:a16="http://schemas.microsoft.com/office/drawing/2014/main" id="{6779856D-7022-7B4B-AA5E-D686F303C476}"/>
              </a:ext>
            </a:extLst>
          </p:cNvPr>
          <p:cNvSpPr/>
          <p:nvPr/>
        </p:nvSpPr>
        <p:spPr>
          <a:xfrm rot="19877896">
            <a:off x="2689414" y="3432948"/>
            <a:ext cx="700333" cy="591374"/>
          </a:xfrm>
          <a:custGeom>
            <a:avLst/>
            <a:gdLst>
              <a:gd name="connsiteX0" fmla="*/ 0 w 1104324"/>
              <a:gd name="connsiteY0" fmla="*/ 158973 h 794867"/>
              <a:gd name="connsiteX1" fmla="*/ 706891 w 1104324"/>
              <a:gd name="connsiteY1" fmla="*/ 158973 h 794867"/>
              <a:gd name="connsiteX2" fmla="*/ 706891 w 1104324"/>
              <a:gd name="connsiteY2" fmla="*/ 0 h 794867"/>
              <a:gd name="connsiteX3" fmla="*/ 1104324 w 1104324"/>
              <a:gd name="connsiteY3" fmla="*/ 397434 h 794867"/>
              <a:gd name="connsiteX4" fmla="*/ 706891 w 1104324"/>
              <a:gd name="connsiteY4" fmla="*/ 794867 h 794867"/>
              <a:gd name="connsiteX5" fmla="*/ 706891 w 1104324"/>
              <a:gd name="connsiteY5" fmla="*/ 635894 h 794867"/>
              <a:gd name="connsiteX6" fmla="*/ 0 w 1104324"/>
              <a:gd name="connsiteY6" fmla="*/ 635894 h 794867"/>
              <a:gd name="connsiteX7" fmla="*/ 0 w 110432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324" h="794867">
                <a:moveTo>
                  <a:pt x="0" y="158973"/>
                </a:moveTo>
                <a:lnTo>
                  <a:pt x="706891" y="158973"/>
                </a:lnTo>
                <a:lnTo>
                  <a:pt x="706891" y="0"/>
                </a:lnTo>
                <a:lnTo>
                  <a:pt x="1104324" y="397434"/>
                </a:lnTo>
                <a:lnTo>
                  <a:pt x="706891" y="794867"/>
                </a:lnTo>
                <a:lnTo>
                  <a:pt x="706891"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 tIns="158973" rIns="238460" bIns="158972"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
        <p:nvSpPr>
          <p:cNvPr id="20" name="TextBox 19">
            <a:extLst>
              <a:ext uri="{FF2B5EF4-FFF2-40B4-BE49-F238E27FC236}">
                <a16:creationId xmlns:a16="http://schemas.microsoft.com/office/drawing/2014/main" id="{122EEAE8-3DD7-464D-A855-66273F0272E6}"/>
              </a:ext>
            </a:extLst>
          </p:cNvPr>
          <p:cNvSpPr txBox="1"/>
          <p:nvPr/>
        </p:nvSpPr>
        <p:spPr>
          <a:xfrm>
            <a:off x="13273" y="2586022"/>
            <a:ext cx="3205808" cy="1569660"/>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DPV</a:t>
            </a:r>
            <a:endParaRPr lang="en-US" altLang="zh-CN" sz="2400" dirty="0">
              <a:ea typeface="Microsoft YaHei" panose="020B0503020204020204" pitchFamily="34" charset="-122"/>
            </a:endParaRPr>
          </a:p>
          <a:p>
            <a:pPr algn="ctr"/>
            <a:r>
              <a:rPr lang="en-US" altLang="zh-CN" sz="2400" dirty="0">
                <a:ea typeface="Microsoft YaHei" panose="020B0503020204020204" pitchFamily="34" charset="-122"/>
              </a:rPr>
              <a:t>Flash</a:t>
            </a:r>
            <a:r>
              <a:rPr lang="zh-CN" altLang="en-US" sz="2400" dirty="0">
                <a:ea typeface="Microsoft YaHei" panose="020B0503020204020204" pitchFamily="34" charset="-122"/>
              </a:rPr>
              <a:t> </a:t>
            </a:r>
            <a:r>
              <a:rPr lang="en-US" altLang="zh-CN" sz="2400" dirty="0">
                <a:ea typeface="Microsoft YaHei" panose="020B0503020204020204" pitchFamily="34" charset="-122"/>
              </a:rPr>
              <a:t>[SIGCOMM'22]</a:t>
            </a:r>
          </a:p>
          <a:p>
            <a:pPr algn="ctr"/>
            <a:r>
              <a:rPr lang="en-US" altLang="zh-CN" sz="2400" dirty="0">
                <a:ea typeface="Microsoft YaHei" panose="020B0503020204020204" pitchFamily="34" charset="-122"/>
              </a:rPr>
              <a:t>Coral</a:t>
            </a:r>
            <a:r>
              <a:rPr lang="zh-CN" altLang="en-US" sz="2400" dirty="0">
                <a:ea typeface="Microsoft YaHei" panose="020B0503020204020204" pitchFamily="34" charset="-122"/>
              </a:rPr>
              <a:t> </a:t>
            </a:r>
            <a:r>
              <a:rPr lang="en-US" altLang="zh-CN" sz="2400" dirty="0">
                <a:ea typeface="Microsoft YaHei" panose="020B0503020204020204" pitchFamily="34" charset="-122"/>
              </a:rPr>
              <a:t>[HotNets'22]</a:t>
            </a:r>
          </a:p>
          <a:p>
            <a:pPr algn="ctr"/>
            <a:r>
              <a:rPr lang="en-US" altLang="zh-CN" sz="2400" dirty="0">
                <a:ea typeface="Microsoft YaHei" panose="020B0503020204020204" pitchFamily="34" charset="-122"/>
              </a:rPr>
              <a:t>[SIGCOMM'23]</a:t>
            </a:r>
          </a:p>
        </p:txBody>
      </p:sp>
      <p:sp>
        <p:nvSpPr>
          <p:cNvPr id="19" name="TextBox 18">
            <a:extLst>
              <a:ext uri="{FF2B5EF4-FFF2-40B4-BE49-F238E27FC236}">
                <a16:creationId xmlns:a16="http://schemas.microsoft.com/office/drawing/2014/main" id="{7BB609D4-3BC2-674F-BDA6-E64A80F043FD}"/>
              </a:ext>
            </a:extLst>
          </p:cNvPr>
          <p:cNvSpPr txBox="1"/>
          <p:nvPr/>
        </p:nvSpPr>
        <p:spPr>
          <a:xfrm>
            <a:off x="33966" y="1520938"/>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CPV</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a:ea typeface="Microsoft YaHei" panose="020B0503020204020204" pitchFamily="34" charset="-122"/>
              </a:rPr>
              <a:t>A-Graph</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[INFOCOM'21]</a:t>
            </a:r>
          </a:p>
          <a:p>
            <a:pPr algn="ctr"/>
            <a:r>
              <a:rPr lang="en-US" altLang="zh-CN" sz="2400" dirty="0">
                <a:ea typeface="Microsoft YaHei" panose="020B0503020204020204" pitchFamily="34" charset="-122"/>
              </a:rPr>
              <a:t>MS-Accelerator</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23" name="TextBox 22">
            <a:extLst>
              <a:ext uri="{FF2B5EF4-FFF2-40B4-BE49-F238E27FC236}">
                <a16:creationId xmlns:a16="http://schemas.microsoft.com/office/drawing/2014/main" id="{17048F41-22FC-1846-BA42-2789BB080EAF}"/>
              </a:ext>
            </a:extLst>
          </p:cNvPr>
          <p:cNvSpPr txBox="1"/>
          <p:nvPr/>
        </p:nvSpPr>
        <p:spPr>
          <a:xfrm>
            <a:off x="2855314" y="5791685"/>
            <a:ext cx="3205808" cy="830997"/>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Diagnosis</a:t>
            </a:r>
            <a:r>
              <a:rPr lang="zh-CN" altLang="en-US" sz="2400" b="1" dirty="0">
                <a:ea typeface="Microsoft YaHei" panose="020B0503020204020204" pitchFamily="34" charset="-122"/>
              </a:rPr>
              <a:t> </a:t>
            </a:r>
            <a:r>
              <a:rPr lang="en-US" altLang="zh-CN" sz="2400" b="1" dirty="0">
                <a:ea typeface="Microsoft YaHei" panose="020B0503020204020204" pitchFamily="34" charset="-122"/>
              </a:rPr>
              <a:t>/</a:t>
            </a:r>
            <a:r>
              <a:rPr lang="zh-CN" altLang="en-US" sz="2400" b="1" dirty="0">
                <a:ea typeface="Microsoft YaHei" panose="020B0503020204020204" pitchFamily="34" charset="-122"/>
              </a:rPr>
              <a:t> </a:t>
            </a:r>
            <a:r>
              <a:rPr lang="en-US" altLang="zh-CN" sz="2400" b="1" dirty="0">
                <a:ea typeface="Microsoft YaHei" panose="020B0503020204020204" pitchFamily="34" charset="-122"/>
              </a:rPr>
              <a:t>Repair</a:t>
            </a:r>
          </a:p>
          <a:p>
            <a:pPr algn="ctr"/>
            <a:r>
              <a:rPr lang="en-US" altLang="zh-CN" sz="2400" dirty="0">
                <a:ea typeface="Microsoft YaHei" panose="020B0503020204020204" pitchFamily="34" charset="-122"/>
              </a:rPr>
              <a:t>Scalpel</a:t>
            </a:r>
            <a:r>
              <a:rPr lang="zh-CN" altLang="en-US" sz="2400" dirty="0">
                <a:ea typeface="Microsoft YaHei" panose="020B0503020204020204" pitchFamily="34" charset="-122"/>
              </a:rPr>
              <a:t> </a:t>
            </a:r>
            <a:r>
              <a:rPr lang="en-US" altLang="zh-CN" sz="2400" dirty="0">
                <a:ea typeface="Microsoft YaHei" panose="020B0503020204020204" pitchFamily="34" charset="-122"/>
              </a:rPr>
              <a:t>[APNet'23]</a:t>
            </a:r>
          </a:p>
        </p:txBody>
      </p:sp>
      <p:sp>
        <p:nvSpPr>
          <p:cNvPr id="24" name="Freeform 23">
            <a:extLst>
              <a:ext uri="{FF2B5EF4-FFF2-40B4-BE49-F238E27FC236}">
                <a16:creationId xmlns:a16="http://schemas.microsoft.com/office/drawing/2014/main" id="{9F69BBD5-638F-DB49-945D-A6B8BBA7DBAF}"/>
              </a:ext>
            </a:extLst>
          </p:cNvPr>
          <p:cNvSpPr/>
          <p:nvPr/>
        </p:nvSpPr>
        <p:spPr>
          <a:xfrm>
            <a:off x="7639131" y="2050199"/>
            <a:ext cx="2334400" cy="379260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olidFill>
            <a:srgbClr val="7030A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ts val="732"/>
              </a:spcAft>
              <a:buNone/>
            </a:pPr>
            <a:r>
              <a:rPr lang="en-US" altLang="zh-CN" sz="3200" b="1" dirty="0">
                <a:ea typeface="Microsoft YaHei" panose="020B0503020204020204" pitchFamily="34" charset="-122"/>
              </a:rPr>
              <a:t>Interdomain</a:t>
            </a:r>
          </a:p>
          <a:p>
            <a:pPr marL="0" lvl="0" indent="0" algn="ctr" defTabSz="2044700">
              <a:lnSpc>
                <a:spcPct val="90000"/>
              </a:lnSpc>
              <a:spcBef>
                <a:spcPct val="0"/>
              </a:spcBef>
              <a:spcAft>
                <a:spcPts val="732"/>
              </a:spcAft>
              <a:buNone/>
            </a:pPr>
            <a:r>
              <a:rPr lang="en-US" altLang="zh-CN" sz="3200" b="1" kern="1200" dirty="0">
                <a:ea typeface="Microsoft YaHei" panose="020B0503020204020204" pitchFamily="34" charset="-122"/>
              </a:rPr>
              <a:t>Configuration</a:t>
            </a:r>
            <a:endParaRPr lang="en-US" sz="3200" b="1" kern="1200" dirty="0">
              <a:ea typeface="Microsoft YaHei" panose="020B0503020204020204" pitchFamily="34" charset="-122"/>
            </a:endParaRPr>
          </a:p>
        </p:txBody>
      </p:sp>
      <p:grpSp>
        <p:nvGrpSpPr>
          <p:cNvPr id="4" name="Group 3">
            <a:extLst>
              <a:ext uri="{FF2B5EF4-FFF2-40B4-BE49-F238E27FC236}">
                <a16:creationId xmlns:a16="http://schemas.microsoft.com/office/drawing/2014/main" id="{D3E99EDA-FA0A-2C40-AD31-2A098FF2A392}"/>
              </a:ext>
            </a:extLst>
          </p:cNvPr>
          <p:cNvGrpSpPr/>
          <p:nvPr/>
        </p:nvGrpSpPr>
        <p:grpSpPr>
          <a:xfrm>
            <a:off x="6812717" y="3473785"/>
            <a:ext cx="757144" cy="687828"/>
            <a:chOff x="6628306" y="2691846"/>
            <a:chExt cx="841352" cy="687828"/>
          </a:xfrm>
        </p:grpSpPr>
        <p:sp>
          <p:nvSpPr>
            <p:cNvPr id="25" name="Freeform 24">
              <a:extLst>
                <a:ext uri="{FF2B5EF4-FFF2-40B4-BE49-F238E27FC236}">
                  <a16:creationId xmlns:a16="http://schemas.microsoft.com/office/drawing/2014/main" id="{2054F738-F216-E642-8191-E1F2401156E3}"/>
                </a:ext>
              </a:extLst>
            </p:cNvPr>
            <p:cNvSpPr/>
            <p:nvPr/>
          </p:nvSpPr>
          <p:spPr>
            <a:xfrm>
              <a:off x="7048982"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26" name="Freeform 25">
              <a:extLst>
                <a:ext uri="{FF2B5EF4-FFF2-40B4-BE49-F238E27FC236}">
                  <a16:creationId xmlns:a16="http://schemas.microsoft.com/office/drawing/2014/main" id="{F7C78F0E-4BE2-244C-BDD7-D01EACA60BB8}"/>
                </a:ext>
              </a:extLst>
            </p:cNvPr>
            <p:cNvSpPr/>
            <p:nvPr/>
          </p:nvSpPr>
          <p:spPr>
            <a:xfrm rot="10800000">
              <a:off x="6628306"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grpSp>
      <p:sp>
        <p:nvSpPr>
          <p:cNvPr id="27" name="TextBox 26">
            <a:extLst>
              <a:ext uri="{FF2B5EF4-FFF2-40B4-BE49-F238E27FC236}">
                <a16:creationId xmlns:a16="http://schemas.microsoft.com/office/drawing/2014/main" id="{4ED72357-9152-F649-A2D4-3E94FE9DFD8D}"/>
              </a:ext>
            </a:extLst>
          </p:cNvPr>
          <p:cNvSpPr txBox="1"/>
          <p:nvPr/>
        </p:nvSpPr>
        <p:spPr>
          <a:xfrm>
            <a:off x="9400352" y="3191044"/>
            <a:ext cx="3205808" cy="1938992"/>
          </a:xfrm>
          <a:prstGeom prst="rect">
            <a:avLst/>
          </a:prstGeom>
          <a:noFill/>
        </p:spPr>
        <p:txBody>
          <a:bodyPr wrap="square" lIns="0" rIns="0" rtlCol="0">
            <a:spAutoFit/>
          </a:bodyPr>
          <a:lstStyle/>
          <a:p>
            <a:pPr algn="ctr"/>
            <a:r>
              <a:rPr lang="en-US" altLang="zh-CN" sz="2400" b="1" dirty="0">
                <a:solidFill>
                  <a:srgbClr val="FF0000"/>
                </a:solidFill>
                <a:ea typeface="Microsoft YaHei" panose="020B0503020204020204" pitchFamily="34" charset="-122"/>
              </a:rPr>
              <a:t>Interdomain</a:t>
            </a:r>
            <a:r>
              <a:rPr lang="zh-CN" altLang="en-US" sz="2400" b="1" dirty="0">
                <a:solidFill>
                  <a:srgbClr val="FF0000"/>
                </a:solidFill>
                <a:ea typeface="Microsoft YaHei" panose="020B0503020204020204" pitchFamily="34" charset="-122"/>
              </a:rPr>
              <a:t> </a:t>
            </a:r>
            <a:endParaRPr lang="en-US" altLang="zh-CN" sz="2400" b="1" dirty="0">
              <a:solidFill>
                <a:srgbClr val="FF0000"/>
              </a:solidFill>
              <a:ea typeface="Microsoft YaHei" panose="020B0503020204020204" pitchFamily="34" charset="-122"/>
            </a:endParaRPr>
          </a:p>
          <a:p>
            <a:pPr algn="ctr"/>
            <a:r>
              <a:rPr lang="en-US" altLang="zh-CN" sz="2400" b="1" dirty="0">
                <a:solidFill>
                  <a:srgbClr val="FF0000"/>
                </a:solidFill>
                <a:ea typeface="Microsoft YaHei" panose="020B0503020204020204" pitchFamily="34" charset="-122"/>
              </a:rPr>
              <a:t>Verification</a:t>
            </a:r>
          </a:p>
          <a:p>
            <a:pPr algn="ctr"/>
            <a:r>
              <a:rPr lang="en-US" altLang="zh-CN" sz="2400" dirty="0" err="1">
                <a:ea typeface="Microsoft YaHei" panose="020B0503020204020204" pitchFamily="34" charset="-122"/>
              </a:rPr>
              <a:t>IVeri</a:t>
            </a:r>
            <a:r>
              <a:rPr lang="zh-CN" altLang="en-US" sz="2400" dirty="0">
                <a:ea typeface="Microsoft YaHei" panose="020B0503020204020204" pitchFamily="34" charset="-122"/>
              </a:rPr>
              <a:t> </a:t>
            </a:r>
            <a:r>
              <a:rPr lang="en-US" altLang="zh-CN" sz="2400" dirty="0">
                <a:ea typeface="Microsoft YaHei" panose="020B0503020204020204" pitchFamily="34" charset="-122"/>
              </a:rPr>
              <a:t>[arXiv'21]</a:t>
            </a:r>
          </a:p>
          <a:p>
            <a:pPr algn="ctr"/>
            <a:r>
              <a:rPr lang="en-US" altLang="zh-CN" sz="2400" dirty="0" err="1">
                <a:ea typeface="Microsoft YaHei" panose="020B0503020204020204" pitchFamily="34" charset="-122"/>
              </a:rPr>
              <a:t>ICoral</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a:p>
            <a:pPr algn="ctr"/>
            <a:r>
              <a:rPr lang="en-US" altLang="zh-CN" sz="2400" dirty="0" err="1">
                <a:solidFill>
                  <a:srgbClr val="FF0000"/>
                </a:solidFill>
                <a:ea typeface="Microsoft YaHei" panose="020B0503020204020204" pitchFamily="34" charset="-122"/>
              </a:rPr>
              <a:t>InCV</a:t>
            </a:r>
            <a:r>
              <a:rPr lang="zh-CN" altLang="en-US" sz="2400" dirty="0">
                <a:solidFill>
                  <a:srgbClr val="FF0000"/>
                </a:solidFill>
                <a:ea typeface="Microsoft YaHei" panose="020B0503020204020204" pitchFamily="34" charset="-122"/>
              </a:rPr>
              <a:t> </a:t>
            </a:r>
            <a:r>
              <a:rPr lang="en-US" altLang="zh-CN" sz="2400" dirty="0">
                <a:solidFill>
                  <a:srgbClr val="FF0000"/>
                </a:solidFill>
                <a:ea typeface="Microsoft YaHei" panose="020B0503020204020204" pitchFamily="34" charset="-122"/>
              </a:rPr>
              <a:t>[APNet'23]</a:t>
            </a:r>
          </a:p>
        </p:txBody>
      </p:sp>
      <p:sp>
        <p:nvSpPr>
          <p:cNvPr id="30" name="TextBox 29">
            <a:extLst>
              <a:ext uri="{FF2B5EF4-FFF2-40B4-BE49-F238E27FC236}">
                <a16:creationId xmlns:a16="http://schemas.microsoft.com/office/drawing/2014/main" id="{43DA02AD-5858-D54E-919F-529FC2EB414C}"/>
              </a:ext>
            </a:extLst>
          </p:cNvPr>
          <p:cNvSpPr txBox="1"/>
          <p:nvPr/>
        </p:nvSpPr>
        <p:spPr>
          <a:xfrm>
            <a:off x="9307185" y="5154339"/>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b="1" dirty="0">
                <a:ea typeface="Microsoft YaHei" panose="020B0503020204020204" pitchFamily="34" charset="-122"/>
              </a:rPr>
              <a:t>Repair</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err="1">
                <a:ea typeface="Microsoft YaHei" panose="020B0503020204020204" pitchFamily="34" charset="-122"/>
              </a:rPr>
              <a:t>IRepair</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31" name="TextBox 30">
            <a:extLst>
              <a:ext uri="{FF2B5EF4-FFF2-40B4-BE49-F238E27FC236}">
                <a16:creationId xmlns:a16="http://schemas.microsoft.com/office/drawing/2014/main" id="{5CD7251C-1402-3746-9A20-78FBA2177DCA}"/>
              </a:ext>
            </a:extLst>
          </p:cNvPr>
          <p:cNvSpPr txBox="1"/>
          <p:nvPr/>
        </p:nvSpPr>
        <p:spPr>
          <a:xfrm>
            <a:off x="9673693" y="1946874"/>
            <a:ext cx="2659126"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r>
              <a:rPr lang="en-US" altLang="zh-CN" sz="2400" b="1" dirty="0">
                <a:ea typeface="Microsoft YaHei" panose="020B0503020204020204" pitchFamily="34" charset="-122"/>
              </a:rPr>
              <a:t>Synthesis</a:t>
            </a:r>
          </a:p>
          <a:p>
            <a:pPr algn="ctr"/>
            <a:r>
              <a:rPr lang="en-US" altLang="zh-CN" sz="2400" dirty="0">
                <a:ea typeface="Microsoft YaHei" panose="020B0503020204020204" pitchFamily="34" charset="-122"/>
              </a:rPr>
              <a:t>SDI</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[INFOCOM'20]</a:t>
            </a:r>
          </a:p>
        </p:txBody>
      </p:sp>
    </p:spTree>
    <p:extLst>
      <p:ext uri="{BB962C8B-B14F-4D97-AF65-F5344CB8AC3E}">
        <p14:creationId xmlns:p14="http://schemas.microsoft.com/office/powerpoint/2010/main" val="428584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12"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grpSp>
        <p:nvGrpSpPr>
          <p:cNvPr id="77" name="组合 76"/>
          <p:cNvGrpSpPr/>
          <p:nvPr/>
        </p:nvGrpSpPr>
        <p:grpSpPr>
          <a:xfrm>
            <a:off x="889425" y="2291727"/>
            <a:ext cx="9391743" cy="2924859"/>
            <a:chOff x="-2312" y="637"/>
            <a:chExt cx="21399" cy="9194"/>
          </a:xfrm>
        </p:grpSpPr>
        <p:cxnSp>
          <p:nvCxnSpPr>
            <p:cNvPr id="80" name="直接连接符 79"/>
            <p:cNvCxnSpPr>
              <a:stCxn id="90" idx="6"/>
              <a:endCxn id="92" idx="2"/>
            </p:cNvCxnSpPr>
            <p:nvPr/>
          </p:nvCxnSpPr>
          <p:spPr>
            <a:xfrm>
              <a:off x="6081" y="5750"/>
              <a:ext cx="1022" cy="30"/>
            </a:xfrm>
            <a:prstGeom prst="line">
              <a:avLst/>
            </a:prstGeom>
            <a:ln w="38100"/>
          </p:spPr>
          <p:style>
            <a:lnRef idx="3">
              <a:schemeClr val="dk1"/>
            </a:lnRef>
            <a:fillRef idx="0">
              <a:schemeClr val="dk1"/>
            </a:fillRef>
            <a:effectRef idx="2">
              <a:schemeClr val="dk1"/>
            </a:effectRef>
            <a:fontRef idx="minor">
              <a:schemeClr val="tx1"/>
            </a:fontRef>
          </p:style>
        </p:cxnSp>
        <p:cxnSp>
          <p:nvCxnSpPr>
            <p:cNvPr id="81" name="直接连接符 80"/>
            <p:cNvCxnSpPr/>
            <p:nvPr/>
          </p:nvCxnSpPr>
          <p:spPr>
            <a:xfrm flipV="1">
              <a:off x="8423" y="2554"/>
              <a:ext cx="3716" cy="2449"/>
            </a:xfrm>
            <a:prstGeom prst="line">
              <a:avLst/>
            </a:prstGeom>
            <a:ln w="38100"/>
          </p:spPr>
          <p:style>
            <a:lnRef idx="3">
              <a:schemeClr val="dk1"/>
            </a:lnRef>
            <a:fillRef idx="0">
              <a:schemeClr val="dk1"/>
            </a:fillRef>
            <a:effectRef idx="2">
              <a:schemeClr val="dk1"/>
            </a:effectRef>
            <a:fontRef idx="minor">
              <a:schemeClr val="tx1"/>
            </a:fontRef>
          </p:style>
        </p:cxnSp>
        <p:cxnSp>
          <p:nvCxnSpPr>
            <p:cNvPr id="82" name="直接连接符 81"/>
            <p:cNvCxnSpPr>
              <a:stCxn id="92" idx="6"/>
              <a:endCxn id="94" idx="2"/>
            </p:cNvCxnSpPr>
            <p:nvPr/>
          </p:nvCxnSpPr>
          <p:spPr>
            <a:xfrm flipV="1">
              <a:off x="9492" y="5774"/>
              <a:ext cx="2124" cy="6"/>
            </a:xfrm>
            <a:prstGeom prst="line">
              <a:avLst/>
            </a:prstGeom>
            <a:ln w="38100"/>
          </p:spPr>
          <p:style>
            <a:lnRef idx="3">
              <a:schemeClr val="dk1"/>
            </a:lnRef>
            <a:fillRef idx="0">
              <a:schemeClr val="dk1"/>
            </a:fillRef>
            <a:effectRef idx="2">
              <a:schemeClr val="dk1"/>
            </a:effectRef>
            <a:fontRef idx="minor">
              <a:schemeClr val="tx1"/>
            </a:fontRef>
          </p:style>
        </p:cxnSp>
        <p:cxnSp>
          <p:nvCxnSpPr>
            <p:cNvPr id="83" name="直接连接符 82"/>
            <p:cNvCxnSpPr>
              <a:stCxn id="92" idx="4"/>
              <a:endCxn id="95" idx="2"/>
            </p:cNvCxnSpPr>
            <p:nvPr/>
          </p:nvCxnSpPr>
          <p:spPr>
            <a:xfrm>
              <a:off x="8298" y="6580"/>
              <a:ext cx="3405" cy="2451"/>
            </a:xfrm>
            <a:prstGeom prst="line">
              <a:avLst/>
            </a:prstGeom>
            <a:ln w="38100"/>
          </p:spPr>
          <p:style>
            <a:lnRef idx="3">
              <a:schemeClr val="dk1"/>
            </a:lnRef>
            <a:fillRef idx="0">
              <a:schemeClr val="dk1"/>
            </a:fillRef>
            <a:effectRef idx="2">
              <a:schemeClr val="dk1"/>
            </a:effectRef>
            <a:fontRef idx="minor">
              <a:schemeClr val="tx1"/>
            </a:fontRef>
          </p:style>
        </p:cxnSp>
        <p:cxnSp>
          <p:nvCxnSpPr>
            <p:cNvPr id="84" name="直接连接符 83"/>
            <p:cNvCxnSpPr>
              <a:stCxn id="94" idx="6"/>
              <a:endCxn id="96" idx="2"/>
            </p:cNvCxnSpPr>
            <p:nvPr/>
          </p:nvCxnSpPr>
          <p:spPr>
            <a:xfrm>
              <a:off x="14005" y="5774"/>
              <a:ext cx="2240" cy="142"/>
            </a:xfrm>
            <a:prstGeom prst="line">
              <a:avLst/>
            </a:prstGeom>
            <a:ln w="38100"/>
          </p:spPr>
          <p:style>
            <a:lnRef idx="3">
              <a:schemeClr val="dk1"/>
            </a:lnRef>
            <a:fillRef idx="0">
              <a:schemeClr val="dk1"/>
            </a:fillRef>
            <a:effectRef idx="2">
              <a:schemeClr val="dk1"/>
            </a:effectRef>
            <a:fontRef idx="minor">
              <a:schemeClr val="tx1"/>
            </a:fontRef>
          </p:style>
        </p:cxnSp>
        <p:cxnSp>
          <p:nvCxnSpPr>
            <p:cNvPr id="85" name="直接连接符 84"/>
            <p:cNvCxnSpPr>
              <a:stCxn id="93" idx="6"/>
            </p:cNvCxnSpPr>
            <p:nvPr/>
          </p:nvCxnSpPr>
          <p:spPr>
            <a:xfrm>
              <a:off x="13870" y="2684"/>
              <a:ext cx="3580" cy="2606"/>
            </a:xfrm>
            <a:prstGeom prst="line">
              <a:avLst/>
            </a:prstGeom>
            <a:ln w="38100"/>
          </p:spPr>
          <p:style>
            <a:lnRef idx="3">
              <a:schemeClr val="dk1"/>
            </a:lnRef>
            <a:fillRef idx="0">
              <a:schemeClr val="dk1"/>
            </a:fillRef>
            <a:effectRef idx="2">
              <a:schemeClr val="dk1"/>
            </a:effectRef>
            <a:fontRef idx="minor">
              <a:schemeClr val="tx1"/>
            </a:fontRef>
          </p:style>
        </p:cxnSp>
        <p:sp>
          <p:nvSpPr>
            <p:cNvPr id="86" name="文本框 85"/>
            <p:cNvSpPr txBox="1"/>
            <p:nvPr/>
          </p:nvSpPr>
          <p:spPr>
            <a:xfrm>
              <a:off x="832" y="3612"/>
              <a:ext cx="2909" cy="1258"/>
            </a:xfrm>
            <a:prstGeom prst="rect">
              <a:avLst/>
            </a:prstGeom>
            <a:noFill/>
          </p:spPr>
          <p:txBody>
            <a:bodyPr wrap="square" rtlCol="0">
              <a:spAutoFit/>
            </a:bodyPr>
            <a:lstStyle/>
            <a:p>
              <a:r>
                <a:rPr lang="en-US" altLang="zh-CN" sz="2000" b="1" dirty="0">
                  <a:cs typeface="+mn-lt"/>
                </a:rPr>
                <a:t>AS S</a:t>
              </a:r>
            </a:p>
          </p:txBody>
        </p:sp>
        <p:sp>
          <p:nvSpPr>
            <p:cNvPr id="87" name="文本框 86"/>
            <p:cNvSpPr txBox="1"/>
            <p:nvPr/>
          </p:nvSpPr>
          <p:spPr>
            <a:xfrm>
              <a:off x="7266" y="3612"/>
              <a:ext cx="1763" cy="1258"/>
            </a:xfrm>
            <a:prstGeom prst="rect">
              <a:avLst/>
            </a:prstGeom>
            <a:noFill/>
          </p:spPr>
          <p:txBody>
            <a:bodyPr wrap="square" rtlCol="0">
              <a:spAutoFit/>
            </a:bodyPr>
            <a:lstStyle/>
            <a:p>
              <a:r>
                <a:rPr lang="en-US" altLang="zh-CN" sz="2000" b="1" dirty="0">
                  <a:cs typeface="+mn-lt"/>
                </a:rPr>
                <a:t>AS B</a:t>
              </a:r>
            </a:p>
          </p:txBody>
        </p:sp>
        <p:sp>
          <p:nvSpPr>
            <p:cNvPr id="88" name="文本框 87"/>
            <p:cNvSpPr txBox="1"/>
            <p:nvPr/>
          </p:nvSpPr>
          <p:spPr>
            <a:xfrm>
              <a:off x="12006" y="637"/>
              <a:ext cx="2388" cy="1258"/>
            </a:xfrm>
            <a:prstGeom prst="rect">
              <a:avLst/>
            </a:prstGeom>
            <a:noFill/>
          </p:spPr>
          <p:txBody>
            <a:bodyPr wrap="square" rtlCol="0">
              <a:spAutoFit/>
            </a:bodyPr>
            <a:lstStyle/>
            <a:p>
              <a:r>
                <a:rPr lang="en-US" altLang="zh-CN" sz="2000" b="1" dirty="0">
                  <a:cs typeface="+mn-lt"/>
                </a:rPr>
                <a:t>AS C</a:t>
              </a:r>
            </a:p>
          </p:txBody>
        </p:sp>
        <p:sp>
          <p:nvSpPr>
            <p:cNvPr id="90" name="椭圆 89"/>
            <p:cNvSpPr/>
            <p:nvPr/>
          </p:nvSpPr>
          <p:spPr>
            <a:xfrm>
              <a:off x="3692" y="494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485" y="4972"/>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7103" y="497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1481" y="188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1616" y="497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703" y="8230"/>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6245" y="5115"/>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3975" y="3614"/>
              <a:ext cx="1756" cy="1258"/>
            </a:xfrm>
            <a:prstGeom prst="rect">
              <a:avLst/>
            </a:prstGeom>
            <a:noFill/>
          </p:spPr>
          <p:txBody>
            <a:bodyPr wrap="square" rtlCol="0">
              <a:spAutoFit/>
            </a:bodyPr>
            <a:lstStyle/>
            <a:p>
              <a:r>
                <a:rPr lang="en-US" altLang="zh-CN" sz="2000" b="1" dirty="0">
                  <a:cs typeface="+mn-lt"/>
                </a:rPr>
                <a:t>AS A</a:t>
              </a:r>
            </a:p>
          </p:txBody>
        </p:sp>
        <p:sp>
          <p:nvSpPr>
            <p:cNvPr id="98" name="文本框 97"/>
            <p:cNvSpPr txBox="1"/>
            <p:nvPr/>
          </p:nvSpPr>
          <p:spPr>
            <a:xfrm>
              <a:off x="12009" y="3612"/>
              <a:ext cx="2386" cy="1258"/>
            </a:xfrm>
            <a:prstGeom prst="rect">
              <a:avLst/>
            </a:prstGeom>
            <a:noFill/>
          </p:spPr>
          <p:txBody>
            <a:bodyPr wrap="square" rtlCol="0">
              <a:spAutoFit/>
            </a:bodyPr>
            <a:lstStyle/>
            <a:p>
              <a:r>
                <a:rPr lang="en-US" altLang="zh-CN" sz="2000" b="1" dirty="0">
                  <a:cs typeface="+mn-lt"/>
                </a:rPr>
                <a:t>AS E</a:t>
              </a:r>
            </a:p>
          </p:txBody>
        </p:sp>
        <p:sp>
          <p:nvSpPr>
            <p:cNvPr id="99" name="文本框 98"/>
            <p:cNvSpPr txBox="1"/>
            <p:nvPr/>
          </p:nvSpPr>
          <p:spPr>
            <a:xfrm>
              <a:off x="12042" y="6975"/>
              <a:ext cx="2908" cy="1258"/>
            </a:xfrm>
            <a:prstGeom prst="rect">
              <a:avLst/>
            </a:prstGeom>
            <a:noFill/>
          </p:spPr>
          <p:txBody>
            <a:bodyPr wrap="square" rtlCol="0">
              <a:spAutoFit/>
            </a:bodyPr>
            <a:lstStyle/>
            <a:p>
              <a:r>
                <a:rPr lang="en-US" altLang="zh-CN" sz="2000" b="1" dirty="0">
                  <a:cs typeface="+mn-lt"/>
                </a:rPr>
                <a:t>AS F</a:t>
              </a:r>
            </a:p>
          </p:txBody>
        </p:sp>
        <p:cxnSp>
          <p:nvCxnSpPr>
            <p:cNvPr id="100" name="直接连接符 99"/>
            <p:cNvCxnSpPr>
              <a:stCxn id="96" idx="4"/>
              <a:endCxn id="95" idx="6"/>
            </p:cNvCxnSpPr>
            <p:nvPr/>
          </p:nvCxnSpPr>
          <p:spPr>
            <a:xfrm flipH="1">
              <a:off x="14092" y="6716"/>
              <a:ext cx="3348" cy="2315"/>
            </a:xfrm>
            <a:prstGeom prst="line">
              <a:avLst/>
            </a:prstGeom>
            <a:ln w="38100"/>
          </p:spPr>
          <p:style>
            <a:lnRef idx="3">
              <a:schemeClr val="dk1"/>
            </a:lnRef>
            <a:fillRef idx="0">
              <a:schemeClr val="dk1"/>
            </a:fillRef>
            <a:effectRef idx="2">
              <a:schemeClr val="dk1"/>
            </a:effectRef>
            <a:fontRef idx="minor">
              <a:schemeClr val="tx1"/>
            </a:fontRef>
          </p:style>
        </p:cxnSp>
        <p:cxnSp>
          <p:nvCxnSpPr>
            <p:cNvPr id="101" name="直接连接符 100"/>
            <p:cNvCxnSpPr>
              <a:stCxn id="91" idx="6"/>
              <a:endCxn id="90" idx="2"/>
            </p:cNvCxnSpPr>
            <p:nvPr/>
          </p:nvCxnSpPr>
          <p:spPr>
            <a:xfrm flipV="1">
              <a:off x="2874" y="5750"/>
              <a:ext cx="818" cy="23"/>
            </a:xfrm>
            <a:prstGeom prst="line">
              <a:avLst/>
            </a:prstGeom>
            <a:ln w="38100"/>
          </p:spPr>
          <p:style>
            <a:lnRef idx="3">
              <a:schemeClr val="dk1"/>
            </a:lnRef>
            <a:fillRef idx="0">
              <a:schemeClr val="dk1"/>
            </a:fillRef>
            <a:effectRef idx="2">
              <a:schemeClr val="dk1"/>
            </a:effectRef>
            <a:fontRef idx="minor">
              <a:schemeClr val="tx1"/>
            </a:fontRef>
          </p:style>
        </p:cxnSp>
        <p:pic>
          <p:nvPicPr>
            <p:cNvPr id="102" name="图片 101" descr="router"/>
            <p:cNvPicPr>
              <a:picLocks noChangeAspect="1"/>
            </p:cNvPicPr>
            <p:nvPr/>
          </p:nvPicPr>
          <p:blipFill>
            <a:blip r:embed="rId7"/>
            <a:stretch>
              <a:fillRect/>
            </a:stretch>
          </p:blipFill>
          <p:spPr>
            <a:xfrm>
              <a:off x="906" y="5286"/>
              <a:ext cx="1464" cy="974"/>
            </a:xfrm>
            <a:prstGeom prst="rect">
              <a:avLst/>
            </a:prstGeom>
          </p:spPr>
        </p:pic>
        <p:pic>
          <p:nvPicPr>
            <p:cNvPr id="103" name="图片 102" descr="router"/>
            <p:cNvPicPr>
              <a:picLocks noChangeAspect="1"/>
            </p:cNvPicPr>
            <p:nvPr/>
          </p:nvPicPr>
          <p:blipFill>
            <a:blip r:embed="rId7"/>
            <a:stretch>
              <a:fillRect/>
            </a:stretch>
          </p:blipFill>
          <p:spPr>
            <a:xfrm>
              <a:off x="4172" y="5229"/>
              <a:ext cx="1464" cy="974"/>
            </a:xfrm>
            <a:prstGeom prst="rect">
              <a:avLst/>
            </a:prstGeom>
          </p:spPr>
        </p:pic>
        <p:pic>
          <p:nvPicPr>
            <p:cNvPr id="104" name="图片 103" descr="router"/>
            <p:cNvPicPr>
              <a:picLocks noChangeAspect="1"/>
            </p:cNvPicPr>
            <p:nvPr/>
          </p:nvPicPr>
          <p:blipFill>
            <a:blip r:embed="rId7"/>
            <a:stretch>
              <a:fillRect/>
            </a:stretch>
          </p:blipFill>
          <p:spPr>
            <a:xfrm>
              <a:off x="7565" y="5298"/>
              <a:ext cx="1464" cy="974"/>
            </a:xfrm>
            <a:prstGeom prst="rect">
              <a:avLst/>
            </a:prstGeom>
          </p:spPr>
        </p:pic>
        <p:pic>
          <p:nvPicPr>
            <p:cNvPr id="105" name="图片 104" descr="router"/>
            <p:cNvPicPr>
              <a:picLocks noChangeAspect="1"/>
            </p:cNvPicPr>
            <p:nvPr/>
          </p:nvPicPr>
          <p:blipFill>
            <a:blip r:embed="rId7"/>
            <a:stretch>
              <a:fillRect/>
            </a:stretch>
          </p:blipFill>
          <p:spPr>
            <a:xfrm>
              <a:off x="11944" y="2196"/>
              <a:ext cx="1464" cy="974"/>
            </a:xfrm>
            <a:prstGeom prst="rect">
              <a:avLst/>
            </a:prstGeom>
          </p:spPr>
        </p:pic>
        <p:pic>
          <p:nvPicPr>
            <p:cNvPr id="106" name="图片 105" descr="router"/>
            <p:cNvPicPr>
              <a:picLocks noChangeAspect="1"/>
            </p:cNvPicPr>
            <p:nvPr/>
          </p:nvPicPr>
          <p:blipFill>
            <a:blip r:embed="rId7"/>
            <a:stretch>
              <a:fillRect/>
            </a:stretch>
          </p:blipFill>
          <p:spPr>
            <a:xfrm>
              <a:off x="12080" y="5262"/>
              <a:ext cx="1464" cy="974"/>
            </a:xfrm>
            <a:prstGeom prst="rect">
              <a:avLst/>
            </a:prstGeom>
          </p:spPr>
        </p:pic>
        <p:pic>
          <p:nvPicPr>
            <p:cNvPr id="107" name="图片 106" descr="router"/>
            <p:cNvPicPr>
              <a:picLocks noChangeAspect="1"/>
            </p:cNvPicPr>
            <p:nvPr/>
          </p:nvPicPr>
          <p:blipFill>
            <a:blip r:embed="rId7"/>
            <a:stretch>
              <a:fillRect/>
            </a:stretch>
          </p:blipFill>
          <p:spPr>
            <a:xfrm>
              <a:off x="12208" y="8508"/>
              <a:ext cx="1464" cy="974"/>
            </a:xfrm>
            <a:prstGeom prst="rect">
              <a:avLst/>
            </a:prstGeom>
          </p:spPr>
        </p:pic>
        <p:pic>
          <p:nvPicPr>
            <p:cNvPr id="108" name="图片 107" descr="router"/>
            <p:cNvPicPr>
              <a:picLocks noChangeAspect="1"/>
            </p:cNvPicPr>
            <p:nvPr/>
          </p:nvPicPr>
          <p:blipFill>
            <a:blip r:embed="rId7"/>
            <a:stretch>
              <a:fillRect/>
            </a:stretch>
          </p:blipFill>
          <p:spPr>
            <a:xfrm>
              <a:off x="16820" y="5483"/>
              <a:ext cx="1464" cy="974"/>
            </a:xfrm>
            <a:prstGeom prst="rect">
              <a:avLst/>
            </a:prstGeom>
          </p:spPr>
        </p:pic>
        <p:sp>
          <p:nvSpPr>
            <p:cNvPr id="109" name="文本框 108"/>
            <p:cNvSpPr txBox="1"/>
            <p:nvPr/>
          </p:nvSpPr>
          <p:spPr>
            <a:xfrm>
              <a:off x="5508" y="1431"/>
              <a:ext cx="6672" cy="1258"/>
            </a:xfrm>
            <a:prstGeom prst="rect">
              <a:avLst/>
            </a:prstGeom>
            <a:noFill/>
          </p:spPr>
          <p:txBody>
            <a:bodyPr wrap="square" rtlCol="0">
              <a:spAutoFit/>
            </a:bodyPr>
            <a:lstStyle/>
            <a:p>
              <a:r>
                <a:rPr lang="en-US" altLang="zh-CN" sz="2000" b="1">
                  <a:cs typeface="+mn-lt"/>
                </a:rPr>
                <a:t>prefer E as next hop</a:t>
              </a:r>
            </a:p>
          </p:txBody>
        </p:sp>
        <p:cxnSp>
          <p:nvCxnSpPr>
            <p:cNvPr id="110" name="直接箭头连接符 109"/>
            <p:cNvCxnSpPr/>
            <p:nvPr/>
          </p:nvCxnSpPr>
          <p:spPr>
            <a:xfrm>
              <a:off x="8058" y="2719"/>
              <a:ext cx="0" cy="10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V="1">
              <a:off x="1637" y="6721"/>
              <a:ext cx="0" cy="13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16997" y="3596"/>
              <a:ext cx="2090" cy="1258"/>
            </a:xfrm>
            <a:prstGeom prst="rect">
              <a:avLst/>
            </a:prstGeom>
            <a:noFill/>
          </p:spPr>
          <p:txBody>
            <a:bodyPr wrap="square" rtlCol="0">
              <a:spAutoFit/>
            </a:bodyPr>
            <a:lstStyle/>
            <a:p>
              <a:r>
                <a:rPr lang="en-US" altLang="zh-CN" sz="2000" b="1" dirty="0">
                  <a:cs typeface="+mn-lt"/>
                </a:rPr>
                <a:t>AS D</a:t>
              </a:r>
            </a:p>
          </p:txBody>
        </p:sp>
        <p:sp>
          <p:nvSpPr>
            <p:cNvPr id="113" name="文本框 112"/>
            <p:cNvSpPr txBox="1"/>
            <p:nvPr/>
          </p:nvSpPr>
          <p:spPr>
            <a:xfrm>
              <a:off x="-2312" y="7924"/>
              <a:ext cx="8502" cy="1451"/>
            </a:xfrm>
            <a:prstGeom prst="rect">
              <a:avLst/>
            </a:prstGeom>
            <a:noFill/>
          </p:spPr>
          <p:txBody>
            <a:bodyPr wrap="square" rtlCol="0">
              <a:spAutoFit/>
            </a:bodyPr>
            <a:lstStyle/>
            <a:p>
              <a:r>
                <a:rPr lang="en-US" altLang="zh-CN" sz="2400" b="1" dirty="0">
                  <a:cs typeface="+mn-lt"/>
                </a:rPr>
                <a:t>drop all paths containing E</a:t>
              </a:r>
            </a:p>
          </p:txBody>
        </p:sp>
      </p:grpSp>
      <p:sp>
        <p:nvSpPr>
          <p:cNvPr id="114" name="文本框 113"/>
          <p:cNvSpPr txBox="1"/>
          <p:nvPr/>
        </p:nvSpPr>
        <p:spPr>
          <a:xfrm>
            <a:off x="9032760" y="4329449"/>
            <a:ext cx="1731010" cy="400110"/>
          </a:xfrm>
          <a:prstGeom prst="rect">
            <a:avLst/>
          </a:prstGeom>
          <a:noFill/>
        </p:spPr>
        <p:txBody>
          <a:bodyPr wrap="square" rtlCol="0">
            <a:spAutoFit/>
          </a:bodyPr>
          <a:lstStyle/>
          <a:p>
            <a:r>
              <a:rPr lang="en-US" altLang="zh-CN" sz="2000" b="1" dirty="0">
                <a:cs typeface="+mn-lt"/>
              </a:rPr>
              <a:t>IP prefix P</a:t>
            </a:r>
          </a:p>
        </p:txBody>
      </p:sp>
      <p:sp>
        <p:nvSpPr>
          <p:cNvPr id="115" name="文本框 114"/>
          <p:cNvSpPr txBox="1"/>
          <p:nvPr/>
        </p:nvSpPr>
        <p:spPr>
          <a:xfrm>
            <a:off x="543560" y="1306830"/>
            <a:ext cx="11404600" cy="829945"/>
          </a:xfrm>
          <a:prstGeom prst="rect">
            <a:avLst/>
          </a:prstGeom>
          <a:noFill/>
        </p:spPr>
        <p:txBody>
          <a:bodyPr wrap="square" rtlCol="0" anchor="t">
            <a:spAutoFit/>
          </a:bodyPr>
          <a:lstStyle/>
          <a:p>
            <a:pPr algn="l">
              <a:buClrTx/>
              <a:buSzTx/>
              <a:buFontTx/>
            </a:pPr>
            <a:r>
              <a:rPr lang="en-US" altLang="zh-CN" sz="2400" dirty="0"/>
              <a:t> In real-world operations, AS S can only find that it cannot reach P after all </a:t>
            </a:r>
            <a:r>
              <a:rPr lang="en-US" altLang="zh-CN" sz="2400" dirty="0" err="1"/>
              <a:t>ASes</a:t>
            </a:r>
            <a:r>
              <a:rPr lang="en-US" altLang="zh-CN" sz="2400"/>
              <a:t> deploy their configurations. </a:t>
            </a:r>
          </a:p>
        </p:txBody>
      </p:sp>
      <p:sp>
        <p:nvSpPr>
          <p:cNvPr id="118" name="文本框 117"/>
          <p:cNvSpPr txBox="1"/>
          <p:nvPr/>
        </p:nvSpPr>
        <p:spPr>
          <a:xfrm>
            <a:off x="1498600" y="5387975"/>
            <a:ext cx="9057005" cy="1198880"/>
          </a:xfrm>
          <a:prstGeom prst="rect">
            <a:avLst/>
          </a:prstGeom>
          <a:noFill/>
        </p:spPr>
        <p:txBody>
          <a:bodyPr wrap="square" rtlCol="0">
            <a:spAutoFit/>
          </a:bodyPr>
          <a:lstStyle/>
          <a:p>
            <a:pPr algn="ctr"/>
            <a:r>
              <a:rPr lang="en-US" altLang="zh-CN" sz="3600" b="1" dirty="0"/>
              <a:t>Fundamental challenge</a:t>
            </a:r>
            <a:r>
              <a:rPr lang="en-US" altLang="zh-CN" sz="3600" dirty="0"/>
              <a:t>: each AS treats its configuration as </a:t>
            </a:r>
            <a:r>
              <a:rPr lang="en-US" altLang="zh-CN" sz="3600" b="1" dirty="0">
                <a:solidFill>
                  <a:srgbClr val="FF0000"/>
                </a:solidFill>
              </a:rPr>
              <a:t>private information.</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43</a:t>
            </a:fld>
            <a:endParaRPr lang="zh-CN" altLang="en-US"/>
          </a:p>
        </p:txBody>
      </p:sp>
      <p:sp>
        <p:nvSpPr>
          <p:cNvPr id="44" name="文本框 43">
            <a:extLst>
              <a:ext uri="{FF2B5EF4-FFF2-40B4-BE49-F238E27FC236}">
                <a16:creationId xmlns:a16="http://schemas.microsoft.com/office/drawing/2014/main" id="{7F4F80CD-5B07-480D-A169-5580C7D6AF0D}"/>
              </a:ext>
            </a:extLst>
          </p:cNvPr>
          <p:cNvSpPr txBox="1"/>
          <p:nvPr/>
        </p:nvSpPr>
        <p:spPr>
          <a:xfrm>
            <a:off x="410845" y="248920"/>
            <a:ext cx="9273116" cy="646331"/>
          </a:xfrm>
          <a:prstGeom prst="rect">
            <a:avLst/>
          </a:prstGeom>
          <a:noFill/>
          <a:ln>
            <a:noFill/>
          </a:ln>
        </p:spPr>
        <p:txBody>
          <a:bodyPr wrap="none" rtlCol="0" anchor="t">
            <a:spAutoFit/>
          </a:bodyPr>
          <a:lstStyle/>
          <a:p>
            <a:pPr>
              <a:defRPr/>
            </a:pPr>
            <a:r>
              <a:rPr lang="en-US" altLang="zh-CN" sz="3600" dirty="0">
                <a:latin typeface="+mj-lt"/>
              </a:rPr>
              <a:t>A Case for Interdomain Configuration Verification</a:t>
            </a:r>
          </a:p>
        </p:txBody>
      </p:sp>
    </p:spTree>
    <p:extLst>
      <p:ext uri="{BB962C8B-B14F-4D97-AF65-F5344CB8AC3E}">
        <p14:creationId xmlns:p14="http://schemas.microsoft.com/office/powerpoint/2010/main" val="230952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12"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sp>
        <p:nvSpPr>
          <p:cNvPr id="10" name="流程图: 终止 9"/>
          <p:cNvSpPr/>
          <p:nvPr/>
        </p:nvSpPr>
        <p:spPr>
          <a:xfrm>
            <a:off x="3143885" y="2360295"/>
            <a:ext cx="5363845" cy="927735"/>
          </a:xfrm>
          <a:prstGeom prst="flowChartTerminator">
            <a:avLst/>
          </a:prstGeom>
          <a:solidFill>
            <a:srgbClr val="0B4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lt"/>
              </a:rPr>
              <a:t>Secure multi-party computation</a:t>
            </a:r>
          </a:p>
        </p:txBody>
      </p:sp>
      <p:sp>
        <p:nvSpPr>
          <p:cNvPr id="15" name="文本框 14"/>
          <p:cNvSpPr txBox="1"/>
          <p:nvPr/>
        </p:nvSpPr>
        <p:spPr>
          <a:xfrm>
            <a:off x="410845" y="1264285"/>
            <a:ext cx="10835005" cy="829945"/>
          </a:xfrm>
          <a:prstGeom prst="rect">
            <a:avLst/>
          </a:prstGeom>
          <a:noFill/>
        </p:spPr>
        <p:txBody>
          <a:bodyPr wrap="square" rtlCol="0">
            <a:spAutoFit/>
          </a:bodyPr>
          <a:lstStyle/>
          <a:p>
            <a:r>
              <a:rPr lang="en-US" altLang="zh-CN" sz="2400" dirty="0"/>
              <a:t>Leverage </a:t>
            </a:r>
            <a:r>
              <a:rPr lang="en-US" altLang="zh-CN" sz="2400" b="1" dirty="0"/>
              <a:t>secure multi-party computation</a:t>
            </a:r>
            <a:r>
              <a:rPr lang="en-US" altLang="zh-CN" sz="2400" dirty="0"/>
              <a:t> to allow participating </a:t>
            </a:r>
            <a:r>
              <a:rPr lang="en-US" altLang="zh-CN" sz="2400" dirty="0" err="1"/>
              <a:t>ASes</a:t>
            </a:r>
            <a:r>
              <a:rPr lang="en-US" altLang="zh-CN" sz="2400" dirty="0"/>
              <a:t> to collaboratively verify their BGP configurations while keeping them private. </a:t>
            </a:r>
          </a:p>
        </p:txBody>
      </p:sp>
      <p:sp>
        <p:nvSpPr>
          <p:cNvPr id="28" name="右箭头 27"/>
          <p:cNvSpPr/>
          <p:nvPr/>
        </p:nvSpPr>
        <p:spPr>
          <a:xfrm rot="19080000">
            <a:off x="1489075" y="4051300"/>
            <a:ext cx="2215515"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rot="13800000">
            <a:off x="7901940" y="4092575"/>
            <a:ext cx="2215515"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rot="16200000">
            <a:off x="5038725" y="4240530"/>
            <a:ext cx="1399540"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rot="18240000">
            <a:off x="3230880" y="4162425"/>
            <a:ext cx="1718310"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rot="14580000">
            <a:off x="6645910" y="4161155"/>
            <a:ext cx="1544320"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08475" y="6257290"/>
            <a:ext cx="5159375" cy="521970"/>
          </a:xfrm>
          <a:prstGeom prst="rect">
            <a:avLst/>
          </a:prstGeom>
          <a:noFill/>
        </p:spPr>
        <p:txBody>
          <a:bodyPr wrap="square" rtlCol="0">
            <a:spAutoFit/>
          </a:bodyPr>
          <a:lstStyle/>
          <a:p>
            <a:r>
              <a:rPr lang="en-US" altLang="zh-CN" sz="2800" b="1">
                <a:solidFill>
                  <a:srgbClr val="FF0000"/>
                </a:solidFill>
              </a:rPr>
              <a:t>private configurations</a:t>
            </a:r>
          </a:p>
        </p:txBody>
      </p:sp>
      <p:sp>
        <p:nvSpPr>
          <p:cNvPr id="7" name="灯片编号占位符 6"/>
          <p:cNvSpPr>
            <a:spLocks noGrp="1"/>
          </p:cNvSpPr>
          <p:nvPr>
            <p:ph type="sldNum" sz="quarter" idx="12"/>
          </p:nvPr>
        </p:nvSpPr>
        <p:spPr/>
        <p:txBody>
          <a:bodyPr/>
          <a:lstStyle/>
          <a:p>
            <a:fld id="{7D9BB5D0-35E4-459D-AEF3-FE4D7C45CC19}" type="slidenum">
              <a:rPr lang="zh-CN" altLang="en-US" smtClean="0"/>
              <a:t>44</a:t>
            </a:fld>
            <a:endParaRPr lang="zh-CN" altLang="en-US"/>
          </a:p>
        </p:txBody>
      </p:sp>
      <p:pic>
        <p:nvPicPr>
          <p:cNvPr id="38" name="图片 37" descr="Router"/>
          <p:cNvPicPr>
            <a:picLocks noChangeAspect="1"/>
          </p:cNvPicPr>
          <p:nvPr/>
        </p:nvPicPr>
        <p:blipFill>
          <a:blip r:embed="rId7"/>
          <a:stretch>
            <a:fillRect/>
          </a:stretch>
        </p:blipFill>
        <p:spPr>
          <a:xfrm>
            <a:off x="935990" y="5151755"/>
            <a:ext cx="1059180" cy="806450"/>
          </a:xfrm>
          <a:prstGeom prst="rect">
            <a:avLst/>
          </a:prstGeom>
        </p:spPr>
      </p:pic>
      <p:pic>
        <p:nvPicPr>
          <p:cNvPr id="41" name="图片 40" descr="Router"/>
          <p:cNvPicPr>
            <a:picLocks noChangeAspect="1"/>
          </p:cNvPicPr>
          <p:nvPr/>
        </p:nvPicPr>
        <p:blipFill>
          <a:blip r:embed="rId7"/>
          <a:stretch>
            <a:fillRect/>
          </a:stretch>
        </p:blipFill>
        <p:spPr>
          <a:xfrm>
            <a:off x="2991485" y="5282565"/>
            <a:ext cx="1059180" cy="806450"/>
          </a:xfrm>
          <a:prstGeom prst="rect">
            <a:avLst/>
          </a:prstGeom>
        </p:spPr>
      </p:pic>
      <p:pic>
        <p:nvPicPr>
          <p:cNvPr id="42" name="图片 41" descr="Router"/>
          <p:cNvPicPr>
            <a:picLocks noChangeAspect="1"/>
          </p:cNvPicPr>
          <p:nvPr/>
        </p:nvPicPr>
        <p:blipFill>
          <a:blip r:embed="rId7"/>
          <a:stretch>
            <a:fillRect/>
          </a:stretch>
        </p:blipFill>
        <p:spPr>
          <a:xfrm>
            <a:off x="5209540" y="5450840"/>
            <a:ext cx="1059180" cy="806450"/>
          </a:xfrm>
          <a:prstGeom prst="rect">
            <a:avLst/>
          </a:prstGeom>
        </p:spPr>
      </p:pic>
      <p:pic>
        <p:nvPicPr>
          <p:cNvPr id="44" name="图片 43" descr="Router"/>
          <p:cNvPicPr>
            <a:picLocks noChangeAspect="1"/>
          </p:cNvPicPr>
          <p:nvPr/>
        </p:nvPicPr>
        <p:blipFill>
          <a:blip r:embed="rId7"/>
          <a:stretch>
            <a:fillRect/>
          </a:stretch>
        </p:blipFill>
        <p:spPr>
          <a:xfrm>
            <a:off x="7249160" y="5436235"/>
            <a:ext cx="1059180" cy="806450"/>
          </a:xfrm>
          <a:prstGeom prst="rect">
            <a:avLst/>
          </a:prstGeom>
        </p:spPr>
      </p:pic>
      <p:pic>
        <p:nvPicPr>
          <p:cNvPr id="45" name="图片 44" descr="Router"/>
          <p:cNvPicPr>
            <a:picLocks noChangeAspect="1"/>
          </p:cNvPicPr>
          <p:nvPr/>
        </p:nvPicPr>
        <p:blipFill>
          <a:blip r:embed="rId7"/>
          <a:stretch>
            <a:fillRect/>
          </a:stretch>
        </p:blipFill>
        <p:spPr>
          <a:xfrm>
            <a:off x="9483090" y="5436235"/>
            <a:ext cx="1059180" cy="806450"/>
          </a:xfrm>
          <a:prstGeom prst="rect">
            <a:avLst/>
          </a:prstGeom>
        </p:spPr>
      </p:pic>
      <p:sp>
        <p:nvSpPr>
          <p:cNvPr id="20" name="文本框 19">
            <a:extLst>
              <a:ext uri="{FF2B5EF4-FFF2-40B4-BE49-F238E27FC236}">
                <a16:creationId xmlns:a16="http://schemas.microsoft.com/office/drawing/2014/main" id="{7DAE6E42-0933-4A04-82C6-6BF2938982E6}"/>
              </a:ext>
            </a:extLst>
          </p:cNvPr>
          <p:cNvSpPr txBox="1"/>
          <p:nvPr/>
        </p:nvSpPr>
        <p:spPr>
          <a:xfrm>
            <a:off x="263887" y="248920"/>
            <a:ext cx="10102189" cy="597087"/>
          </a:xfrm>
          <a:prstGeom prst="rect">
            <a:avLst/>
          </a:prstGeom>
          <a:noFill/>
          <a:ln>
            <a:noFill/>
          </a:ln>
        </p:spPr>
        <p:txBody>
          <a:bodyPr wrap="none" rtlCol="0" anchor="t">
            <a:spAutoFit/>
          </a:bodyPr>
          <a:lstStyle/>
          <a:p>
            <a:pPr>
              <a:lnSpc>
                <a:spcPct val="80000"/>
              </a:lnSpc>
              <a:defRPr/>
            </a:pPr>
            <a:r>
              <a:rPr lang="en-US" altLang="zh-CN" sz="3600" dirty="0">
                <a:latin typeface="+mj-lt"/>
              </a:rPr>
              <a:t>Proposal: Privacy-Preserving Interdomain Verification</a:t>
            </a:r>
            <a:r>
              <a:rPr lang="en-US" altLang="zh-CN" sz="4000" dirty="0">
                <a:latin typeface="+mj-lt"/>
              </a:rPr>
              <a:t> </a:t>
            </a:r>
          </a:p>
        </p:txBody>
      </p:sp>
    </p:spTree>
    <p:extLst>
      <p:ext uri="{BB962C8B-B14F-4D97-AF65-F5344CB8AC3E}">
        <p14:creationId xmlns:p14="http://schemas.microsoft.com/office/powerpoint/2010/main" val="3085231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4F312A46-CEF3-18B8-A6CF-057FE89B015A}"/>
              </a:ext>
            </a:extLst>
          </p:cNvPr>
          <p:cNvSpPr txBox="1"/>
          <p:nvPr/>
        </p:nvSpPr>
        <p:spPr>
          <a:xfrm>
            <a:off x="8612835" y="740322"/>
            <a:ext cx="848005" cy="461665"/>
          </a:xfrm>
          <a:prstGeom prst="rect">
            <a:avLst/>
          </a:prstGeom>
          <a:noFill/>
        </p:spPr>
        <p:txBody>
          <a:bodyPr wrap="square" rtlCol="0">
            <a:spAutoFit/>
          </a:bodyPr>
          <a:lstStyle/>
          <a:p>
            <a:r>
              <a:rPr kumimoji="1" lang="en-US" altLang="zh-CN" sz="2400" b="1"/>
              <a:t>E</a:t>
            </a:r>
            <a:endParaRPr kumimoji="1" lang="zh-CN" altLang="en-US" sz="2400" b="1"/>
          </a:p>
        </p:txBody>
      </p:sp>
      <p:sp>
        <p:nvSpPr>
          <p:cNvPr id="46" name="文本框 45">
            <a:extLst>
              <a:ext uri="{FF2B5EF4-FFF2-40B4-BE49-F238E27FC236}">
                <a16:creationId xmlns:a16="http://schemas.microsoft.com/office/drawing/2014/main" id="{E6803648-DAE7-758F-1958-69608A02C2AB}"/>
              </a:ext>
            </a:extLst>
          </p:cNvPr>
          <p:cNvSpPr txBox="1"/>
          <p:nvPr/>
        </p:nvSpPr>
        <p:spPr>
          <a:xfrm>
            <a:off x="6867381" y="743296"/>
            <a:ext cx="848005" cy="461665"/>
          </a:xfrm>
          <a:prstGeom prst="rect">
            <a:avLst/>
          </a:prstGeom>
          <a:noFill/>
        </p:spPr>
        <p:txBody>
          <a:bodyPr wrap="square" rtlCol="0">
            <a:spAutoFit/>
          </a:bodyPr>
          <a:lstStyle/>
          <a:p>
            <a:r>
              <a:rPr kumimoji="1" lang="en-US" altLang="zh-CN" sz="2400" b="1"/>
              <a:t>D</a:t>
            </a:r>
            <a:endParaRPr kumimoji="1" lang="zh-CN" altLang="en-US" sz="2400" b="1"/>
          </a:p>
        </p:txBody>
      </p:sp>
      <p:sp>
        <p:nvSpPr>
          <p:cNvPr id="47" name="文本框 46">
            <a:extLst>
              <a:ext uri="{FF2B5EF4-FFF2-40B4-BE49-F238E27FC236}">
                <a16:creationId xmlns:a16="http://schemas.microsoft.com/office/drawing/2014/main" id="{E0E8AF23-2A5B-9B35-9BCC-B7070DB51F40}"/>
              </a:ext>
            </a:extLst>
          </p:cNvPr>
          <p:cNvSpPr txBox="1"/>
          <p:nvPr/>
        </p:nvSpPr>
        <p:spPr>
          <a:xfrm>
            <a:off x="5862400" y="2139785"/>
            <a:ext cx="848005" cy="461665"/>
          </a:xfrm>
          <a:prstGeom prst="rect">
            <a:avLst/>
          </a:prstGeom>
          <a:noFill/>
        </p:spPr>
        <p:txBody>
          <a:bodyPr wrap="square" rtlCol="0">
            <a:spAutoFit/>
          </a:bodyPr>
          <a:lstStyle/>
          <a:p>
            <a:r>
              <a:rPr kumimoji="1" lang="en-US" altLang="zh-CN" sz="2400" b="1"/>
              <a:t>C</a:t>
            </a:r>
            <a:endParaRPr kumimoji="1" lang="zh-CN" altLang="en-US" sz="2400" b="1"/>
          </a:p>
        </p:txBody>
      </p:sp>
      <p:sp>
        <p:nvSpPr>
          <p:cNvPr id="40" name="文本框 39">
            <a:extLst>
              <a:ext uri="{FF2B5EF4-FFF2-40B4-BE49-F238E27FC236}">
                <a16:creationId xmlns:a16="http://schemas.microsoft.com/office/drawing/2014/main" id="{12AE4804-08FB-614D-3E8A-4C14B5516E10}"/>
              </a:ext>
            </a:extLst>
          </p:cNvPr>
          <p:cNvSpPr txBox="1"/>
          <p:nvPr/>
        </p:nvSpPr>
        <p:spPr>
          <a:xfrm>
            <a:off x="4844575" y="736523"/>
            <a:ext cx="848005" cy="461665"/>
          </a:xfrm>
          <a:prstGeom prst="rect">
            <a:avLst/>
          </a:prstGeom>
          <a:noFill/>
        </p:spPr>
        <p:txBody>
          <a:bodyPr wrap="square" rtlCol="0">
            <a:spAutoFit/>
          </a:bodyPr>
          <a:lstStyle/>
          <a:p>
            <a:r>
              <a:rPr kumimoji="1" lang="en-US" altLang="zh-CN" sz="2400" b="1"/>
              <a:t>B</a:t>
            </a:r>
            <a:endParaRPr kumimoji="1" lang="zh-CN" altLang="en-US" sz="2400" b="1"/>
          </a:p>
        </p:txBody>
      </p:sp>
      <p:sp>
        <p:nvSpPr>
          <p:cNvPr id="33" name="文本框 32">
            <a:extLst>
              <a:ext uri="{FF2B5EF4-FFF2-40B4-BE49-F238E27FC236}">
                <a16:creationId xmlns:a16="http://schemas.microsoft.com/office/drawing/2014/main" id="{BE302F15-62E9-D47F-59D1-CEFD7C7EB4E0}"/>
              </a:ext>
            </a:extLst>
          </p:cNvPr>
          <p:cNvSpPr txBox="1"/>
          <p:nvPr/>
        </p:nvSpPr>
        <p:spPr>
          <a:xfrm>
            <a:off x="2049431" y="747420"/>
            <a:ext cx="1935402" cy="461665"/>
          </a:xfrm>
          <a:prstGeom prst="rect">
            <a:avLst/>
          </a:prstGeom>
          <a:noFill/>
        </p:spPr>
        <p:txBody>
          <a:bodyPr wrap="square" rtlCol="0">
            <a:spAutoFit/>
          </a:bodyPr>
          <a:lstStyle/>
          <a:p>
            <a:r>
              <a:rPr kumimoji="1" lang="en-US" altLang="zh-CN" sz="2400" b="1"/>
              <a:t>AS’s agent  A</a:t>
            </a:r>
            <a:endParaRPr kumimoji="1" lang="zh-CN" altLang="en-US" sz="2400" b="1"/>
          </a:p>
        </p:txBody>
      </p:sp>
      <p:grpSp>
        <p:nvGrpSpPr>
          <p:cNvPr id="1032" name="组合 1031">
            <a:extLst>
              <a:ext uri="{FF2B5EF4-FFF2-40B4-BE49-F238E27FC236}">
                <a16:creationId xmlns:a16="http://schemas.microsoft.com/office/drawing/2014/main" id="{F8EA8FC0-7725-48BD-9C33-EA114BE5907B}"/>
              </a:ext>
            </a:extLst>
          </p:cNvPr>
          <p:cNvGrpSpPr/>
          <p:nvPr/>
        </p:nvGrpSpPr>
        <p:grpSpPr>
          <a:xfrm>
            <a:off x="2323371" y="1084971"/>
            <a:ext cx="7399915" cy="2579368"/>
            <a:chOff x="2291642" y="947619"/>
            <a:chExt cx="7399915" cy="2579368"/>
          </a:xfrm>
        </p:grpSpPr>
        <p:cxnSp>
          <p:nvCxnSpPr>
            <p:cNvPr id="34" name="直接连接符 100">
              <a:extLst>
                <a:ext uri="{FF2B5EF4-FFF2-40B4-BE49-F238E27FC236}">
                  <a16:creationId xmlns:a16="http://schemas.microsoft.com/office/drawing/2014/main" id="{FBA8D288-0E40-C978-2C44-D72E41BBE94D}"/>
                </a:ext>
              </a:extLst>
            </p:cNvPr>
            <p:cNvCxnSpPr>
              <a:cxnSpLocks/>
            </p:cNvCxnSpPr>
            <p:nvPr/>
          </p:nvCxnSpPr>
          <p:spPr>
            <a:xfrm>
              <a:off x="3348681" y="1665742"/>
              <a:ext cx="123567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5" name="直接连接符 100">
              <a:extLst>
                <a:ext uri="{FF2B5EF4-FFF2-40B4-BE49-F238E27FC236}">
                  <a16:creationId xmlns:a16="http://schemas.microsoft.com/office/drawing/2014/main" id="{53EE76D9-C795-3BE9-3DC6-2DBBB004815B}"/>
                </a:ext>
              </a:extLst>
            </p:cNvPr>
            <p:cNvCxnSpPr>
              <a:cxnSpLocks/>
            </p:cNvCxnSpPr>
            <p:nvPr/>
          </p:nvCxnSpPr>
          <p:spPr>
            <a:xfrm>
              <a:off x="5285348" y="1665742"/>
              <a:ext cx="1323975"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6" name="直接连接符 100">
              <a:extLst>
                <a:ext uri="{FF2B5EF4-FFF2-40B4-BE49-F238E27FC236}">
                  <a16:creationId xmlns:a16="http://schemas.microsoft.com/office/drawing/2014/main" id="{DB1F5334-FFEB-F24B-8634-820627DC392A}"/>
                </a:ext>
              </a:extLst>
            </p:cNvPr>
            <p:cNvCxnSpPr>
              <a:cxnSpLocks/>
            </p:cNvCxnSpPr>
            <p:nvPr/>
          </p:nvCxnSpPr>
          <p:spPr>
            <a:xfrm>
              <a:off x="7376984" y="1665742"/>
              <a:ext cx="123361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7" name="直接连接符 100">
              <a:extLst>
                <a:ext uri="{FF2B5EF4-FFF2-40B4-BE49-F238E27FC236}">
                  <a16:creationId xmlns:a16="http://schemas.microsoft.com/office/drawing/2014/main" id="{650138B3-45FA-6217-3C62-C7F52FE799BA}"/>
                </a:ext>
              </a:extLst>
            </p:cNvPr>
            <p:cNvCxnSpPr>
              <a:cxnSpLocks/>
            </p:cNvCxnSpPr>
            <p:nvPr/>
          </p:nvCxnSpPr>
          <p:spPr>
            <a:xfrm flipV="1">
              <a:off x="6534178" y="2068967"/>
              <a:ext cx="2384671"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38" name="直接连接符 100">
              <a:extLst>
                <a:ext uri="{FF2B5EF4-FFF2-40B4-BE49-F238E27FC236}">
                  <a16:creationId xmlns:a16="http://schemas.microsoft.com/office/drawing/2014/main" id="{3BA49542-E21E-719E-2689-73DF2F52DC8F}"/>
                </a:ext>
              </a:extLst>
            </p:cNvPr>
            <p:cNvCxnSpPr>
              <a:cxnSpLocks/>
            </p:cNvCxnSpPr>
            <p:nvPr/>
          </p:nvCxnSpPr>
          <p:spPr>
            <a:xfrm flipV="1">
              <a:off x="6490288" y="2068967"/>
              <a:ext cx="535817"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39" name="直接连接符 100">
              <a:extLst>
                <a:ext uri="{FF2B5EF4-FFF2-40B4-BE49-F238E27FC236}">
                  <a16:creationId xmlns:a16="http://schemas.microsoft.com/office/drawing/2014/main" id="{E5BCC2FD-F27F-CFBE-E90F-88E77C2A3D83}"/>
                </a:ext>
              </a:extLst>
            </p:cNvPr>
            <p:cNvCxnSpPr>
              <a:cxnSpLocks/>
            </p:cNvCxnSpPr>
            <p:nvPr/>
          </p:nvCxnSpPr>
          <p:spPr>
            <a:xfrm flipH="1" flipV="1">
              <a:off x="5020553" y="2068967"/>
              <a:ext cx="693293" cy="886459"/>
            </a:xfrm>
            <a:prstGeom prst="line">
              <a:avLst/>
            </a:prstGeom>
            <a:ln w="38100"/>
          </p:spPr>
          <p:style>
            <a:lnRef idx="3">
              <a:schemeClr val="dk1"/>
            </a:lnRef>
            <a:fillRef idx="0">
              <a:schemeClr val="dk1"/>
            </a:fillRef>
            <a:effectRef idx="2">
              <a:schemeClr val="dk1"/>
            </a:effectRef>
            <a:fontRef idx="minor">
              <a:schemeClr val="tx1"/>
            </a:fontRef>
          </p:style>
        </p:cxnSp>
        <p:pic>
          <p:nvPicPr>
            <p:cNvPr id="1026" name="Picture 2" descr="Desktop, pc, server icon - Free download on Iconfinder">
              <a:extLst>
                <a:ext uri="{FF2B5EF4-FFF2-40B4-BE49-F238E27FC236}">
                  <a16:creationId xmlns:a16="http://schemas.microsoft.com/office/drawing/2014/main" id="{CE110F37-D7F3-8990-BDD3-B287AFD106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91642" y="952382"/>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Desktop, pc, server icon - Free download on Iconfinder">
              <a:extLst>
                <a:ext uri="{FF2B5EF4-FFF2-40B4-BE49-F238E27FC236}">
                  <a16:creationId xmlns:a16="http://schemas.microsoft.com/office/drawing/2014/main" id="{576C66B8-2139-32A1-67D9-3C1159A31E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5127" y="952773"/>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Desktop, pc, server icon - Free download on Iconfinder">
              <a:extLst>
                <a:ext uri="{FF2B5EF4-FFF2-40B4-BE49-F238E27FC236}">
                  <a16:creationId xmlns:a16="http://schemas.microsoft.com/office/drawing/2014/main" id="{2DDB1FC4-16C3-F67E-4419-377323390AA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4528"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Desktop, pc, server icon - Free download on Iconfinder">
              <a:extLst>
                <a:ext uri="{FF2B5EF4-FFF2-40B4-BE49-F238E27FC236}">
                  <a16:creationId xmlns:a16="http://schemas.microsoft.com/office/drawing/2014/main" id="{4602DDD5-4275-071A-0677-BA52579302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1873"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Desktop, pc, server icon - Free download on Iconfinder">
              <a:extLst>
                <a:ext uri="{FF2B5EF4-FFF2-40B4-BE49-F238E27FC236}">
                  <a16:creationId xmlns:a16="http://schemas.microsoft.com/office/drawing/2014/main" id="{C65A6168-BDE0-37BD-E0F7-A4CF6CDEF5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5410" y="2237303"/>
              <a:ext cx="1289684" cy="128968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27" name="直接箭头连接符 40">
            <a:extLst>
              <a:ext uri="{FF2B5EF4-FFF2-40B4-BE49-F238E27FC236}">
                <a16:creationId xmlns:a16="http://schemas.microsoft.com/office/drawing/2014/main" id="{AD38E2AB-AFAE-E896-8A8B-2E034539CD46}"/>
              </a:ext>
            </a:extLst>
          </p:cNvPr>
          <p:cNvCxnSpPr>
            <a:cxnSpLocks/>
          </p:cNvCxnSpPr>
          <p:nvPr/>
        </p:nvCxnSpPr>
        <p:spPr>
          <a:xfrm flipV="1">
            <a:off x="8918849"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24" name="直接箭头连接符 40">
            <a:extLst>
              <a:ext uri="{FF2B5EF4-FFF2-40B4-BE49-F238E27FC236}">
                <a16:creationId xmlns:a16="http://schemas.microsoft.com/office/drawing/2014/main" id="{49B4EB17-F5B5-2042-9AB5-F21D34E2F0CB}"/>
              </a:ext>
            </a:extLst>
          </p:cNvPr>
          <p:cNvCxnSpPr>
            <a:cxnSpLocks/>
          </p:cNvCxnSpPr>
          <p:nvPr/>
        </p:nvCxnSpPr>
        <p:spPr>
          <a:xfrm flipV="1">
            <a:off x="6096000" y="3768811"/>
            <a:ext cx="0" cy="1963651"/>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40">
            <a:extLst>
              <a:ext uri="{FF2B5EF4-FFF2-40B4-BE49-F238E27FC236}">
                <a16:creationId xmlns:a16="http://schemas.microsoft.com/office/drawing/2014/main" id="{12E78F5A-1396-DB0B-0181-F5BC547138D0}"/>
              </a:ext>
            </a:extLst>
          </p:cNvPr>
          <p:cNvCxnSpPr>
            <a:cxnSpLocks/>
            <a:stCxn id="3" idx="0"/>
          </p:cNvCxnSpPr>
          <p:nvPr/>
        </p:nvCxnSpPr>
        <p:spPr>
          <a:xfrm flipV="1">
            <a:off x="3015001"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04FA75B0-B56C-EC05-4DA9-32E231236A76}"/>
              </a:ext>
            </a:extLst>
          </p:cNvPr>
          <p:cNvSpPr>
            <a:spLocks noGrp="1"/>
          </p:cNvSpPr>
          <p:nvPr>
            <p:ph type="sldNum" sz="quarter" idx="12"/>
          </p:nvPr>
        </p:nvSpPr>
        <p:spPr/>
        <p:txBody>
          <a:bodyPr/>
          <a:lstStyle/>
          <a:p>
            <a:fld id="{7D9BB5D0-35E4-459D-AEF3-FE4D7C45CC19}" type="slidenum">
              <a:rPr lang="zh-CN" altLang="en-US" smtClean="0"/>
              <a:t>45</a:t>
            </a:fld>
            <a:endParaRPr lang="zh-CN" altLang="en-US"/>
          </a:p>
        </p:txBody>
      </p:sp>
      <p:pic>
        <p:nvPicPr>
          <p:cNvPr id="3" name="图片 2" descr="Router">
            <a:extLst>
              <a:ext uri="{FF2B5EF4-FFF2-40B4-BE49-F238E27FC236}">
                <a16:creationId xmlns:a16="http://schemas.microsoft.com/office/drawing/2014/main" id="{7CAFC3DB-0DE1-DBA0-A202-2BB97A8776D3}"/>
              </a:ext>
            </a:extLst>
          </p:cNvPr>
          <p:cNvPicPr>
            <a:picLocks noChangeAspect="1"/>
          </p:cNvPicPr>
          <p:nvPr/>
        </p:nvPicPr>
        <p:blipFill>
          <a:blip r:embed="rId7"/>
          <a:stretch>
            <a:fillRect/>
          </a:stretch>
        </p:blipFill>
        <p:spPr>
          <a:xfrm>
            <a:off x="2485411" y="4511297"/>
            <a:ext cx="1059180" cy="806450"/>
          </a:xfrm>
          <a:prstGeom prst="rect">
            <a:avLst/>
          </a:prstGeom>
        </p:spPr>
      </p:pic>
      <p:pic>
        <p:nvPicPr>
          <p:cNvPr id="4" name="图片 3" descr="Router">
            <a:extLst>
              <a:ext uri="{FF2B5EF4-FFF2-40B4-BE49-F238E27FC236}">
                <a16:creationId xmlns:a16="http://schemas.microsoft.com/office/drawing/2014/main" id="{084872E6-B99C-BCCF-083B-39DB2EF95FAB}"/>
              </a:ext>
            </a:extLst>
          </p:cNvPr>
          <p:cNvPicPr>
            <a:picLocks noChangeAspect="1"/>
          </p:cNvPicPr>
          <p:nvPr/>
        </p:nvPicPr>
        <p:blipFill>
          <a:blip r:embed="rId7"/>
          <a:stretch>
            <a:fillRect/>
          </a:stretch>
        </p:blipFill>
        <p:spPr>
          <a:xfrm>
            <a:off x="5550143" y="5732462"/>
            <a:ext cx="1059180" cy="806450"/>
          </a:xfrm>
          <a:prstGeom prst="rect">
            <a:avLst/>
          </a:prstGeom>
        </p:spPr>
      </p:pic>
      <p:pic>
        <p:nvPicPr>
          <p:cNvPr id="5" name="图片 4" descr="Router">
            <a:extLst>
              <a:ext uri="{FF2B5EF4-FFF2-40B4-BE49-F238E27FC236}">
                <a16:creationId xmlns:a16="http://schemas.microsoft.com/office/drawing/2014/main" id="{C0DF7748-A7CA-3B98-776F-64E8C7A2EB65}"/>
              </a:ext>
            </a:extLst>
          </p:cNvPr>
          <p:cNvPicPr>
            <a:picLocks noChangeAspect="1"/>
          </p:cNvPicPr>
          <p:nvPr/>
        </p:nvPicPr>
        <p:blipFill>
          <a:blip r:embed="rId7"/>
          <a:stretch>
            <a:fillRect/>
          </a:stretch>
        </p:blipFill>
        <p:spPr>
          <a:xfrm>
            <a:off x="4490963" y="4511297"/>
            <a:ext cx="1059180" cy="806450"/>
          </a:xfrm>
          <a:prstGeom prst="rect">
            <a:avLst/>
          </a:prstGeom>
        </p:spPr>
      </p:pic>
      <p:pic>
        <p:nvPicPr>
          <p:cNvPr id="6" name="图片 5" descr="Router">
            <a:extLst>
              <a:ext uri="{FF2B5EF4-FFF2-40B4-BE49-F238E27FC236}">
                <a16:creationId xmlns:a16="http://schemas.microsoft.com/office/drawing/2014/main" id="{4EF33510-4DD5-877A-F72A-7322E7A48EBD}"/>
              </a:ext>
            </a:extLst>
          </p:cNvPr>
          <p:cNvPicPr>
            <a:picLocks noChangeAspect="1"/>
          </p:cNvPicPr>
          <p:nvPr/>
        </p:nvPicPr>
        <p:blipFill>
          <a:blip r:embed="rId7"/>
          <a:stretch>
            <a:fillRect/>
          </a:stretch>
        </p:blipFill>
        <p:spPr>
          <a:xfrm>
            <a:off x="6496515" y="4511297"/>
            <a:ext cx="1059180" cy="806450"/>
          </a:xfrm>
          <a:prstGeom prst="rect">
            <a:avLst/>
          </a:prstGeom>
        </p:spPr>
      </p:pic>
      <p:pic>
        <p:nvPicPr>
          <p:cNvPr id="7" name="图片 6" descr="Router">
            <a:extLst>
              <a:ext uri="{FF2B5EF4-FFF2-40B4-BE49-F238E27FC236}">
                <a16:creationId xmlns:a16="http://schemas.microsoft.com/office/drawing/2014/main" id="{B5426A41-8026-9561-D27B-806D53C45370}"/>
              </a:ext>
            </a:extLst>
          </p:cNvPr>
          <p:cNvPicPr>
            <a:picLocks noChangeAspect="1"/>
          </p:cNvPicPr>
          <p:nvPr/>
        </p:nvPicPr>
        <p:blipFill>
          <a:blip r:embed="rId7"/>
          <a:stretch>
            <a:fillRect/>
          </a:stretch>
        </p:blipFill>
        <p:spPr>
          <a:xfrm>
            <a:off x="8389259" y="4511297"/>
            <a:ext cx="1059180" cy="806450"/>
          </a:xfrm>
          <a:prstGeom prst="rect">
            <a:avLst/>
          </a:prstGeom>
        </p:spPr>
      </p:pic>
      <p:cxnSp>
        <p:nvCxnSpPr>
          <p:cNvPr id="8" name="直接连接符 100">
            <a:extLst>
              <a:ext uri="{FF2B5EF4-FFF2-40B4-BE49-F238E27FC236}">
                <a16:creationId xmlns:a16="http://schemas.microsoft.com/office/drawing/2014/main" id="{4A4CEA9C-0AC7-4B3B-BB69-F123E2120D88}"/>
              </a:ext>
            </a:extLst>
          </p:cNvPr>
          <p:cNvCxnSpPr>
            <a:cxnSpLocks/>
            <a:stCxn id="3" idx="3"/>
            <a:endCxn id="5" idx="1"/>
          </p:cNvCxnSpPr>
          <p:nvPr/>
        </p:nvCxnSpPr>
        <p:spPr>
          <a:xfrm>
            <a:off x="3544591" y="4914522"/>
            <a:ext cx="946372"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1" name="直接连接符 100">
            <a:extLst>
              <a:ext uri="{FF2B5EF4-FFF2-40B4-BE49-F238E27FC236}">
                <a16:creationId xmlns:a16="http://schemas.microsoft.com/office/drawing/2014/main" id="{085C8D14-8243-589A-760C-CF072E937C3A}"/>
              </a:ext>
            </a:extLst>
          </p:cNvPr>
          <p:cNvCxnSpPr>
            <a:cxnSpLocks/>
            <a:stCxn id="5" idx="3"/>
            <a:endCxn id="6" idx="1"/>
          </p:cNvCxnSpPr>
          <p:nvPr/>
        </p:nvCxnSpPr>
        <p:spPr>
          <a:xfrm>
            <a:off x="5550143" y="4914522"/>
            <a:ext cx="946372"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4" name="直接连接符 100">
            <a:extLst>
              <a:ext uri="{FF2B5EF4-FFF2-40B4-BE49-F238E27FC236}">
                <a16:creationId xmlns:a16="http://schemas.microsoft.com/office/drawing/2014/main" id="{F2DD0B27-B4CB-9C42-75D3-23A7717FDFEC}"/>
              </a:ext>
            </a:extLst>
          </p:cNvPr>
          <p:cNvCxnSpPr>
            <a:cxnSpLocks/>
            <a:stCxn id="6" idx="3"/>
            <a:endCxn id="7" idx="1"/>
          </p:cNvCxnSpPr>
          <p:nvPr/>
        </p:nvCxnSpPr>
        <p:spPr>
          <a:xfrm>
            <a:off x="7555695" y="4914522"/>
            <a:ext cx="833564"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8" name="直接连接符 100">
            <a:extLst>
              <a:ext uri="{FF2B5EF4-FFF2-40B4-BE49-F238E27FC236}">
                <a16:creationId xmlns:a16="http://schemas.microsoft.com/office/drawing/2014/main" id="{5C690A3E-3DD0-C934-CF41-FB65F827BD74}"/>
              </a:ext>
            </a:extLst>
          </p:cNvPr>
          <p:cNvCxnSpPr>
            <a:cxnSpLocks/>
            <a:stCxn id="4" idx="3"/>
            <a:endCxn id="7" idx="2"/>
          </p:cNvCxnSpPr>
          <p:nvPr/>
        </p:nvCxnSpPr>
        <p:spPr>
          <a:xfrm flipV="1">
            <a:off x="6609323" y="5317747"/>
            <a:ext cx="2309526" cy="817940"/>
          </a:xfrm>
          <a:prstGeom prst="line">
            <a:avLst/>
          </a:prstGeom>
          <a:ln w="38100"/>
        </p:spPr>
        <p:style>
          <a:lnRef idx="3">
            <a:schemeClr val="dk1"/>
          </a:lnRef>
          <a:fillRef idx="0">
            <a:schemeClr val="dk1"/>
          </a:fillRef>
          <a:effectRef idx="2">
            <a:schemeClr val="dk1"/>
          </a:effectRef>
          <a:fontRef idx="minor">
            <a:schemeClr val="tx1"/>
          </a:fontRef>
        </p:style>
      </p:cxnSp>
      <p:cxnSp>
        <p:nvCxnSpPr>
          <p:cNvPr id="21" name="直接连接符 100">
            <a:extLst>
              <a:ext uri="{FF2B5EF4-FFF2-40B4-BE49-F238E27FC236}">
                <a16:creationId xmlns:a16="http://schemas.microsoft.com/office/drawing/2014/main" id="{CF37E47D-2958-25A7-1CA7-4CB82E64E733}"/>
              </a:ext>
            </a:extLst>
          </p:cNvPr>
          <p:cNvCxnSpPr>
            <a:cxnSpLocks/>
            <a:stCxn id="4" idx="3"/>
            <a:endCxn id="6" idx="2"/>
          </p:cNvCxnSpPr>
          <p:nvPr/>
        </p:nvCxnSpPr>
        <p:spPr>
          <a:xfrm flipV="1">
            <a:off x="6609323" y="5317747"/>
            <a:ext cx="416782" cy="817940"/>
          </a:xfrm>
          <a:prstGeom prst="line">
            <a:avLst/>
          </a:prstGeom>
          <a:ln w="38100"/>
        </p:spPr>
        <p:style>
          <a:lnRef idx="3">
            <a:schemeClr val="dk1"/>
          </a:lnRef>
          <a:fillRef idx="0">
            <a:schemeClr val="dk1"/>
          </a:fillRef>
          <a:effectRef idx="2">
            <a:schemeClr val="dk1"/>
          </a:effectRef>
          <a:fontRef idx="minor">
            <a:schemeClr val="tx1"/>
          </a:fontRef>
        </p:style>
      </p:cxnSp>
      <p:cxnSp>
        <p:nvCxnSpPr>
          <p:cNvPr id="24" name="直接连接符 100">
            <a:extLst>
              <a:ext uri="{FF2B5EF4-FFF2-40B4-BE49-F238E27FC236}">
                <a16:creationId xmlns:a16="http://schemas.microsoft.com/office/drawing/2014/main" id="{A99D98F6-7107-E697-02D5-4C6C157B0FAF}"/>
              </a:ext>
            </a:extLst>
          </p:cNvPr>
          <p:cNvCxnSpPr>
            <a:cxnSpLocks/>
            <a:stCxn id="4" idx="1"/>
            <a:endCxn id="5" idx="2"/>
          </p:cNvCxnSpPr>
          <p:nvPr/>
        </p:nvCxnSpPr>
        <p:spPr>
          <a:xfrm flipH="1" flipV="1">
            <a:off x="5020553" y="5317747"/>
            <a:ext cx="529590" cy="817940"/>
          </a:xfrm>
          <a:prstGeom prst="line">
            <a:avLst/>
          </a:prstGeom>
          <a:ln w="38100"/>
        </p:spPr>
        <p:style>
          <a:lnRef idx="3">
            <a:schemeClr val="dk1"/>
          </a:lnRef>
          <a:fillRef idx="0">
            <a:schemeClr val="dk1"/>
          </a:fillRef>
          <a:effectRef idx="2">
            <a:schemeClr val="dk1"/>
          </a:effectRef>
          <a:fontRef idx="minor">
            <a:schemeClr val="tx1"/>
          </a:fontRef>
        </p:style>
      </p:cxnSp>
      <p:cxnSp>
        <p:nvCxnSpPr>
          <p:cNvPr id="63" name="直接箭头连接符 40">
            <a:extLst>
              <a:ext uri="{FF2B5EF4-FFF2-40B4-BE49-F238E27FC236}">
                <a16:creationId xmlns:a16="http://schemas.microsoft.com/office/drawing/2014/main" id="{AFF2D12D-BC03-D59B-1E90-5A44E102832F}"/>
              </a:ext>
            </a:extLst>
          </p:cNvPr>
          <p:cNvCxnSpPr>
            <a:cxnSpLocks/>
          </p:cNvCxnSpPr>
          <p:nvPr/>
        </p:nvCxnSpPr>
        <p:spPr>
          <a:xfrm flipV="1">
            <a:off x="4999911"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25" name="直接箭头连接符 40">
            <a:extLst>
              <a:ext uri="{FF2B5EF4-FFF2-40B4-BE49-F238E27FC236}">
                <a16:creationId xmlns:a16="http://schemas.microsoft.com/office/drawing/2014/main" id="{D97F4FEA-2047-7FB6-F84B-811ACAD5425C}"/>
              </a:ext>
            </a:extLst>
          </p:cNvPr>
          <p:cNvCxnSpPr>
            <a:cxnSpLocks/>
          </p:cNvCxnSpPr>
          <p:nvPr/>
        </p:nvCxnSpPr>
        <p:spPr>
          <a:xfrm flipV="1">
            <a:off x="7026105"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9" name="箭头: 右弧形 18">
            <a:extLst>
              <a:ext uri="{FF2B5EF4-FFF2-40B4-BE49-F238E27FC236}">
                <a16:creationId xmlns:a16="http://schemas.microsoft.com/office/drawing/2014/main" id="{3C4CFDA2-10F4-28D7-88C2-FB139C570CAC}"/>
              </a:ext>
            </a:extLst>
          </p:cNvPr>
          <p:cNvSpPr/>
          <p:nvPr/>
        </p:nvSpPr>
        <p:spPr>
          <a:xfrm rot="5400000">
            <a:off x="2586771" y="5214937"/>
            <a:ext cx="763905" cy="1077595"/>
          </a:xfrm>
          <a:prstGeom prst="curved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0" name="文本框 1029">
            <a:extLst>
              <a:ext uri="{FF2B5EF4-FFF2-40B4-BE49-F238E27FC236}">
                <a16:creationId xmlns:a16="http://schemas.microsoft.com/office/drawing/2014/main" id="{971E217B-A9E4-C432-7279-5F0EB744FEA0}"/>
              </a:ext>
            </a:extLst>
          </p:cNvPr>
          <p:cNvSpPr txBox="1"/>
          <p:nvPr/>
        </p:nvSpPr>
        <p:spPr>
          <a:xfrm>
            <a:off x="468558" y="4557858"/>
            <a:ext cx="3120632" cy="707886"/>
          </a:xfrm>
          <a:prstGeom prst="rect">
            <a:avLst/>
          </a:prstGeom>
          <a:noFill/>
        </p:spPr>
        <p:txBody>
          <a:bodyPr wrap="square" rtlCol="0">
            <a:spAutoFit/>
          </a:bodyPr>
          <a:lstStyle/>
          <a:p>
            <a:pPr indent="0">
              <a:buFont typeface="+mj-ea"/>
              <a:buNone/>
            </a:pPr>
            <a:r>
              <a:rPr lang="en-US" altLang="zh-CN" sz="2000" b="1" dirty="0"/>
              <a:t>(1) Configuration transformation</a:t>
            </a:r>
          </a:p>
        </p:txBody>
      </p:sp>
      <p:sp>
        <p:nvSpPr>
          <p:cNvPr id="1043" name="文本框 1042">
            <a:extLst>
              <a:ext uri="{FF2B5EF4-FFF2-40B4-BE49-F238E27FC236}">
                <a16:creationId xmlns:a16="http://schemas.microsoft.com/office/drawing/2014/main" id="{7D0D394B-257C-362D-E4EC-0011D832B85B}"/>
              </a:ext>
            </a:extLst>
          </p:cNvPr>
          <p:cNvSpPr txBox="1"/>
          <p:nvPr/>
        </p:nvSpPr>
        <p:spPr>
          <a:xfrm>
            <a:off x="424621" y="123727"/>
            <a:ext cx="7574959" cy="769441"/>
          </a:xfrm>
          <a:prstGeom prst="rect">
            <a:avLst/>
          </a:prstGeom>
          <a:noFill/>
        </p:spPr>
        <p:txBody>
          <a:bodyPr wrap="none" rtlCol="0" anchor="t">
            <a:spAutoFit/>
          </a:bodyPr>
          <a:lstStyle/>
          <a:p>
            <a:pPr>
              <a:defRPr/>
            </a:pPr>
            <a:r>
              <a:rPr lang="en-US" altLang="zh-CN" sz="4400" dirty="0" err="1">
                <a:latin typeface="+mj-lt"/>
                <a:ea typeface="Calibri" charset="0"/>
                <a:cs typeface="Calibri" charset="0"/>
                <a:sym typeface="+mn-ea"/>
              </a:rPr>
              <a:t>lnCV</a:t>
            </a:r>
            <a:r>
              <a:rPr lang="en-US" altLang="zh-CN" sz="4400" dirty="0">
                <a:latin typeface="+mj-lt"/>
                <a:ea typeface="Calibri" charset="0"/>
                <a:cs typeface="Calibri" charset="0"/>
                <a:sym typeface="+mn-ea"/>
              </a:rPr>
              <a:t>: Architecture and Workflow</a:t>
            </a:r>
            <a:endParaRPr lang="zh-CN" altLang="en-US" sz="4400" dirty="0">
              <a:latin typeface="+mj-lt"/>
            </a:endParaRPr>
          </a:p>
        </p:txBody>
      </p:sp>
      <p:sp>
        <p:nvSpPr>
          <p:cNvPr id="1044" name="任意多边形 7">
            <a:extLst>
              <a:ext uri="{FF2B5EF4-FFF2-40B4-BE49-F238E27FC236}">
                <a16:creationId xmlns:a16="http://schemas.microsoft.com/office/drawing/2014/main" id="{816D7EC0-DF10-2607-79BC-B717F4A92C34}"/>
              </a:ext>
            </a:extLst>
          </p:cNvPr>
          <p:cNvSpPr/>
          <p:nvPr>
            <p:custDataLst>
              <p:tags r:id="rId1"/>
            </p:custDataLst>
          </p:nvPr>
        </p:nvSpPr>
        <p:spPr>
          <a:xfrm flipV="1">
            <a:off x="424931" y="792871"/>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1045" name="任意多边形 8">
            <a:extLst>
              <a:ext uri="{FF2B5EF4-FFF2-40B4-BE49-F238E27FC236}">
                <a16:creationId xmlns:a16="http://schemas.microsoft.com/office/drawing/2014/main" id="{383A8405-1472-AE32-CE9E-A102E7AE80FE}"/>
              </a:ext>
            </a:extLst>
          </p:cNvPr>
          <p:cNvSpPr/>
          <p:nvPr>
            <p:custDataLst>
              <p:tags r:id="rId2"/>
            </p:custDataLst>
          </p:nvPr>
        </p:nvSpPr>
        <p:spPr>
          <a:xfrm>
            <a:off x="14088" y="487342"/>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1046" name="Picture 10">
            <a:extLst>
              <a:ext uri="{FF2B5EF4-FFF2-40B4-BE49-F238E27FC236}">
                <a16:creationId xmlns:a16="http://schemas.microsoft.com/office/drawing/2014/main" id="{C62CB12D-8793-E0B0-D6CE-3CA8769836FE}"/>
              </a:ext>
            </a:extLst>
          </p:cNvPr>
          <p:cNvPicPr>
            <a:picLocks noChangeAspect="1"/>
          </p:cNvPicPr>
          <p:nvPr>
            <p:custDataLst>
              <p:tags r:id="rId3"/>
            </p:custDataLst>
          </p:nvPr>
        </p:nvPicPr>
        <p:blipFill>
          <a:blip r:embed="rId8"/>
          <a:stretch>
            <a:fillRect/>
          </a:stretch>
        </p:blipFill>
        <p:spPr>
          <a:xfrm>
            <a:off x="9899985" y="93893"/>
            <a:ext cx="2062261" cy="803753"/>
          </a:xfrm>
          <a:prstGeom prst="rect">
            <a:avLst/>
          </a:prstGeom>
        </p:spPr>
      </p:pic>
      <p:sp>
        <p:nvSpPr>
          <p:cNvPr id="1054" name="文本框 1053">
            <a:extLst>
              <a:ext uri="{FF2B5EF4-FFF2-40B4-BE49-F238E27FC236}">
                <a16:creationId xmlns:a16="http://schemas.microsoft.com/office/drawing/2014/main" id="{80B41DDF-8C57-F7E4-2A7F-25B681B45482}"/>
              </a:ext>
            </a:extLst>
          </p:cNvPr>
          <p:cNvSpPr txBox="1"/>
          <p:nvPr/>
        </p:nvSpPr>
        <p:spPr>
          <a:xfrm>
            <a:off x="2936644" y="3126870"/>
            <a:ext cx="1613443" cy="829962"/>
          </a:xfrm>
          <a:prstGeom prst="rect">
            <a:avLst/>
          </a:prstGeom>
          <a:noFill/>
        </p:spPr>
        <p:txBody>
          <a:bodyPr wrap="square" rtlCol="0">
            <a:spAutoFit/>
          </a:bodyPr>
          <a:lstStyle/>
          <a:p>
            <a:r>
              <a:rPr lang="en-US" altLang="zh-CN" sz="1600" b="1" dirty="0"/>
              <a:t>Intermidiate</a:t>
            </a:r>
          </a:p>
          <a:p>
            <a:r>
              <a:rPr lang="en-US" altLang="zh-CN" sz="1600" b="1" dirty="0"/>
              <a:t>representation </a:t>
            </a:r>
          </a:p>
          <a:p>
            <a:r>
              <a:rPr lang="en-US" altLang="zh-CN" sz="1600" b="1" dirty="0">
                <a:solidFill>
                  <a:srgbClr val="FF0000"/>
                </a:solidFill>
              </a:rPr>
              <a:t>(private)</a:t>
            </a:r>
          </a:p>
        </p:txBody>
      </p:sp>
      <p:grpSp>
        <p:nvGrpSpPr>
          <p:cNvPr id="49" name="组合 48">
            <a:extLst>
              <a:ext uri="{FF2B5EF4-FFF2-40B4-BE49-F238E27FC236}">
                <a16:creationId xmlns:a16="http://schemas.microsoft.com/office/drawing/2014/main" id="{E0B202DD-DDE9-2791-ABE7-F89A0CD56774}"/>
              </a:ext>
            </a:extLst>
          </p:cNvPr>
          <p:cNvGrpSpPr/>
          <p:nvPr/>
        </p:nvGrpSpPr>
        <p:grpSpPr>
          <a:xfrm>
            <a:off x="1693050" y="538436"/>
            <a:ext cx="8154320" cy="3831246"/>
            <a:chOff x="1658820" y="486532"/>
            <a:chExt cx="8154320" cy="3831246"/>
          </a:xfrm>
        </p:grpSpPr>
        <p:grpSp>
          <p:nvGrpSpPr>
            <p:cNvPr id="1066" name="组合 1065">
              <a:extLst>
                <a:ext uri="{FF2B5EF4-FFF2-40B4-BE49-F238E27FC236}">
                  <a16:creationId xmlns:a16="http://schemas.microsoft.com/office/drawing/2014/main" id="{EB5C2924-1A22-214B-3309-7F4DBD0E7287}"/>
                </a:ext>
              </a:extLst>
            </p:cNvPr>
            <p:cNvGrpSpPr/>
            <p:nvPr/>
          </p:nvGrpSpPr>
          <p:grpSpPr>
            <a:xfrm>
              <a:off x="1658820" y="486532"/>
              <a:ext cx="8154320" cy="3831246"/>
              <a:chOff x="1714309" y="609145"/>
              <a:chExt cx="8154320" cy="3831246"/>
            </a:xfrm>
          </p:grpSpPr>
          <p:sp>
            <p:nvSpPr>
              <p:cNvPr id="1059" name="云形 1058">
                <a:extLst>
                  <a:ext uri="{FF2B5EF4-FFF2-40B4-BE49-F238E27FC236}">
                    <a16:creationId xmlns:a16="http://schemas.microsoft.com/office/drawing/2014/main" id="{0132A169-18D8-C5C3-4A8E-6BFA4A077CDE}"/>
                  </a:ext>
                </a:extLst>
              </p:cNvPr>
              <p:cNvSpPr/>
              <p:nvPr/>
            </p:nvSpPr>
            <p:spPr>
              <a:xfrm>
                <a:off x="1714309" y="609145"/>
                <a:ext cx="8154320" cy="3831246"/>
              </a:xfrm>
              <a:prstGeom prst="cloud">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endParaRPr lang="zh-CN" altLang="en-US"/>
              </a:p>
            </p:txBody>
          </p:sp>
          <p:cxnSp>
            <p:nvCxnSpPr>
              <p:cNvPr id="1062" name="直接箭头连接符 12">
                <a:extLst>
                  <a:ext uri="{FF2B5EF4-FFF2-40B4-BE49-F238E27FC236}">
                    <a16:creationId xmlns:a16="http://schemas.microsoft.com/office/drawing/2014/main" id="{E72F25BF-4F0A-371A-F38F-3201DB1DD97F}"/>
                  </a:ext>
                </a:extLst>
              </p:cNvPr>
              <p:cNvCxnSpPr>
                <a:cxnSpLocks/>
                <a:stCxn id="1060" idx="2"/>
                <a:endCxn id="1061" idx="0"/>
              </p:cNvCxnSpPr>
              <p:nvPr>
                <p:custDataLst>
                  <p:tags r:id="rId4"/>
                </p:custDataLst>
              </p:nvPr>
            </p:nvCxnSpPr>
            <p:spPr>
              <a:xfrm>
                <a:off x="5752262" y="2052544"/>
                <a:ext cx="0" cy="6711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5" name="文本框 1064">
                <a:extLst>
                  <a:ext uri="{FF2B5EF4-FFF2-40B4-BE49-F238E27FC236}">
                    <a16:creationId xmlns:a16="http://schemas.microsoft.com/office/drawing/2014/main" id="{B0AD9C48-050B-148B-B141-3FBE7847E7D5}"/>
                  </a:ext>
                </a:extLst>
              </p:cNvPr>
              <p:cNvSpPr txBox="1"/>
              <p:nvPr/>
            </p:nvSpPr>
            <p:spPr>
              <a:xfrm>
                <a:off x="5731901" y="2122341"/>
                <a:ext cx="3170581" cy="400110"/>
              </a:xfrm>
              <a:prstGeom prst="rect">
                <a:avLst/>
              </a:prstGeom>
              <a:noFill/>
            </p:spPr>
            <p:txBody>
              <a:bodyPr wrap="square" rtlCol="0">
                <a:spAutoFit/>
              </a:bodyPr>
              <a:lstStyle/>
              <a:p>
                <a:r>
                  <a:rPr lang="en-US" altLang="zh-CN" sz="2000" b="1" dirty="0"/>
                  <a:t>Secret data-plane </a:t>
                </a:r>
                <a:r>
                  <a:rPr lang="en-US" altLang="zh-CN" sz="2000" b="1" dirty="0">
                    <a:solidFill>
                      <a:srgbClr val="FF0000"/>
                    </a:solidFill>
                  </a:rPr>
                  <a:t>(private)</a:t>
                </a:r>
                <a:endParaRPr lang="en-US" altLang="zh-CN" sz="2000" b="1" dirty="0"/>
              </a:p>
            </p:txBody>
          </p:sp>
          <p:sp>
            <p:nvSpPr>
              <p:cNvPr id="1060" name="圆角矩形 1059">
                <a:extLst>
                  <a:ext uri="{FF2B5EF4-FFF2-40B4-BE49-F238E27FC236}">
                    <a16:creationId xmlns:a16="http://schemas.microsoft.com/office/drawing/2014/main" id="{202E6BC6-2D66-140A-2A3C-0423D6628125}"/>
                  </a:ext>
                </a:extLst>
              </p:cNvPr>
              <p:cNvSpPr/>
              <p:nvPr/>
            </p:nvSpPr>
            <p:spPr>
              <a:xfrm>
                <a:off x="4411152" y="1047681"/>
                <a:ext cx="2682220" cy="10048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b="1"/>
                  <a:t>(2) DO-Simulation</a:t>
                </a:r>
              </a:p>
            </p:txBody>
          </p:sp>
          <p:sp>
            <p:nvSpPr>
              <p:cNvPr id="1061" name="圆角矩形 1060">
                <a:extLst>
                  <a:ext uri="{FF2B5EF4-FFF2-40B4-BE49-F238E27FC236}">
                    <a16:creationId xmlns:a16="http://schemas.microsoft.com/office/drawing/2014/main" id="{D4B0B6C0-F833-762C-4C9D-4BEC80E37305}"/>
                  </a:ext>
                </a:extLst>
              </p:cNvPr>
              <p:cNvSpPr/>
              <p:nvPr/>
            </p:nvSpPr>
            <p:spPr>
              <a:xfrm>
                <a:off x="4411152" y="2723645"/>
                <a:ext cx="2682220" cy="940693"/>
              </a:xfrm>
              <a:prstGeom prst="roundRect">
                <a:avLst>
                  <a:gd name="adj" fmla="val 2659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b="1"/>
                  <a:t>(3) DO-DPV</a:t>
                </a:r>
              </a:p>
            </p:txBody>
          </p:sp>
        </p:grpSp>
        <p:grpSp>
          <p:nvGrpSpPr>
            <p:cNvPr id="9" name="组合 8">
              <a:extLst>
                <a:ext uri="{FF2B5EF4-FFF2-40B4-BE49-F238E27FC236}">
                  <a16:creationId xmlns:a16="http://schemas.microsoft.com/office/drawing/2014/main" id="{7BEA3F21-05D3-C9F4-0CCF-1A6D384D7051}"/>
                </a:ext>
              </a:extLst>
            </p:cNvPr>
            <p:cNvGrpSpPr/>
            <p:nvPr/>
          </p:nvGrpSpPr>
          <p:grpSpPr>
            <a:xfrm>
              <a:off x="2304076" y="2096318"/>
              <a:ext cx="2272556" cy="1018188"/>
              <a:chOff x="2291642" y="947619"/>
              <a:chExt cx="7399915" cy="2579368"/>
            </a:xfrm>
          </p:grpSpPr>
          <p:cxnSp>
            <p:nvCxnSpPr>
              <p:cNvPr id="10" name="直接连接符 100">
                <a:extLst>
                  <a:ext uri="{FF2B5EF4-FFF2-40B4-BE49-F238E27FC236}">
                    <a16:creationId xmlns:a16="http://schemas.microsoft.com/office/drawing/2014/main" id="{A2160079-6E91-EC88-A77B-A44305C6A86F}"/>
                  </a:ext>
                </a:extLst>
              </p:cNvPr>
              <p:cNvCxnSpPr>
                <a:cxnSpLocks/>
              </p:cNvCxnSpPr>
              <p:nvPr/>
            </p:nvCxnSpPr>
            <p:spPr>
              <a:xfrm>
                <a:off x="3348681" y="1665742"/>
                <a:ext cx="123567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2" name="直接连接符 100">
                <a:extLst>
                  <a:ext uri="{FF2B5EF4-FFF2-40B4-BE49-F238E27FC236}">
                    <a16:creationId xmlns:a16="http://schemas.microsoft.com/office/drawing/2014/main" id="{53E44437-DBD9-53ED-EED1-70021D3883FB}"/>
                  </a:ext>
                </a:extLst>
              </p:cNvPr>
              <p:cNvCxnSpPr>
                <a:cxnSpLocks/>
              </p:cNvCxnSpPr>
              <p:nvPr/>
            </p:nvCxnSpPr>
            <p:spPr>
              <a:xfrm>
                <a:off x="5285348" y="1665742"/>
                <a:ext cx="1323975"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3" name="直接连接符 100">
                <a:extLst>
                  <a:ext uri="{FF2B5EF4-FFF2-40B4-BE49-F238E27FC236}">
                    <a16:creationId xmlns:a16="http://schemas.microsoft.com/office/drawing/2014/main" id="{6F32CF8D-0C25-70D8-CAEA-BA42246287AA}"/>
                  </a:ext>
                </a:extLst>
              </p:cNvPr>
              <p:cNvCxnSpPr>
                <a:cxnSpLocks/>
              </p:cNvCxnSpPr>
              <p:nvPr/>
            </p:nvCxnSpPr>
            <p:spPr>
              <a:xfrm>
                <a:off x="7376984" y="1665742"/>
                <a:ext cx="123361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5" name="直接连接符 100">
                <a:extLst>
                  <a:ext uri="{FF2B5EF4-FFF2-40B4-BE49-F238E27FC236}">
                    <a16:creationId xmlns:a16="http://schemas.microsoft.com/office/drawing/2014/main" id="{FA20DEE9-176F-2DE0-C03F-3D1CF3A057AB}"/>
                  </a:ext>
                </a:extLst>
              </p:cNvPr>
              <p:cNvCxnSpPr>
                <a:cxnSpLocks/>
              </p:cNvCxnSpPr>
              <p:nvPr/>
            </p:nvCxnSpPr>
            <p:spPr>
              <a:xfrm flipV="1">
                <a:off x="6534178" y="2068967"/>
                <a:ext cx="2384671"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16" name="直接连接符 100">
                <a:extLst>
                  <a:ext uri="{FF2B5EF4-FFF2-40B4-BE49-F238E27FC236}">
                    <a16:creationId xmlns:a16="http://schemas.microsoft.com/office/drawing/2014/main" id="{D369BD55-95DB-D8B1-1F4F-414EBD9BB573}"/>
                  </a:ext>
                </a:extLst>
              </p:cNvPr>
              <p:cNvCxnSpPr>
                <a:cxnSpLocks/>
              </p:cNvCxnSpPr>
              <p:nvPr/>
            </p:nvCxnSpPr>
            <p:spPr>
              <a:xfrm flipV="1">
                <a:off x="6490288" y="2068967"/>
                <a:ext cx="535817"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17" name="直接连接符 100">
                <a:extLst>
                  <a:ext uri="{FF2B5EF4-FFF2-40B4-BE49-F238E27FC236}">
                    <a16:creationId xmlns:a16="http://schemas.microsoft.com/office/drawing/2014/main" id="{958421FD-5724-F1EA-2020-56D53C5FE13C}"/>
                  </a:ext>
                </a:extLst>
              </p:cNvPr>
              <p:cNvCxnSpPr>
                <a:cxnSpLocks/>
              </p:cNvCxnSpPr>
              <p:nvPr/>
            </p:nvCxnSpPr>
            <p:spPr>
              <a:xfrm flipH="1" flipV="1">
                <a:off x="5020553" y="2068967"/>
                <a:ext cx="693293" cy="886459"/>
              </a:xfrm>
              <a:prstGeom prst="line">
                <a:avLst/>
              </a:prstGeom>
              <a:ln w="38100"/>
            </p:spPr>
            <p:style>
              <a:lnRef idx="3">
                <a:schemeClr val="dk1"/>
              </a:lnRef>
              <a:fillRef idx="0">
                <a:schemeClr val="dk1"/>
              </a:fillRef>
              <a:effectRef idx="2">
                <a:schemeClr val="dk1"/>
              </a:effectRef>
              <a:fontRef idx="minor">
                <a:schemeClr val="tx1"/>
              </a:fontRef>
            </p:style>
          </p:cxnSp>
          <p:pic>
            <p:nvPicPr>
              <p:cNvPr id="19" name="Picture 2" descr="Desktop, pc, server icon - Free download on Iconfinder">
                <a:extLst>
                  <a:ext uri="{FF2B5EF4-FFF2-40B4-BE49-F238E27FC236}">
                    <a16:creationId xmlns:a16="http://schemas.microsoft.com/office/drawing/2014/main" id="{C921145E-1AA6-D977-5F4F-BFBEB12347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91642" y="952382"/>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esktop, pc, server icon - Free download on Iconfinder">
                <a:extLst>
                  <a:ext uri="{FF2B5EF4-FFF2-40B4-BE49-F238E27FC236}">
                    <a16:creationId xmlns:a16="http://schemas.microsoft.com/office/drawing/2014/main" id="{F898D0F0-BD74-97E5-DD67-451930C9B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05127" y="952773"/>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esktop, pc, server icon - Free download on Iconfinder">
                <a:extLst>
                  <a:ext uri="{FF2B5EF4-FFF2-40B4-BE49-F238E27FC236}">
                    <a16:creationId xmlns:a16="http://schemas.microsoft.com/office/drawing/2014/main" id="{C7EFDB1A-915F-8E51-DA1E-AF8F0EEEE11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4528"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esktop, pc, server icon - Free download on Iconfinder">
                <a:extLst>
                  <a:ext uri="{FF2B5EF4-FFF2-40B4-BE49-F238E27FC236}">
                    <a16:creationId xmlns:a16="http://schemas.microsoft.com/office/drawing/2014/main" id="{2802D782-7026-4B0C-B7A8-06009F4F14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01873"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Desktop, pc, server icon - Free download on Iconfinder">
                <a:extLst>
                  <a:ext uri="{FF2B5EF4-FFF2-40B4-BE49-F238E27FC236}">
                    <a16:creationId xmlns:a16="http://schemas.microsoft.com/office/drawing/2014/main" id="{40132508-9DAE-FAEB-ABAF-E206FB712E8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75410" y="2237303"/>
                <a:ext cx="1289684" cy="12896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文本框 26">
            <a:extLst>
              <a:ext uri="{FF2B5EF4-FFF2-40B4-BE49-F238E27FC236}">
                <a16:creationId xmlns:a16="http://schemas.microsoft.com/office/drawing/2014/main" id="{91F0C391-5338-CB35-FB5F-1F6680B17420}"/>
              </a:ext>
            </a:extLst>
          </p:cNvPr>
          <p:cNvSpPr txBox="1"/>
          <p:nvPr/>
        </p:nvSpPr>
        <p:spPr>
          <a:xfrm>
            <a:off x="2552828" y="4162452"/>
            <a:ext cx="848005" cy="461665"/>
          </a:xfrm>
          <a:prstGeom prst="rect">
            <a:avLst/>
          </a:prstGeom>
          <a:noFill/>
        </p:spPr>
        <p:txBody>
          <a:bodyPr wrap="square" rtlCol="0">
            <a:spAutoFit/>
          </a:bodyPr>
          <a:lstStyle/>
          <a:p>
            <a:r>
              <a:rPr kumimoji="1" lang="en-US" altLang="zh-CN" sz="2400" b="1"/>
              <a:t>AS  A</a:t>
            </a:r>
            <a:endParaRPr kumimoji="1" lang="zh-CN" altLang="en-US" sz="2400" b="1"/>
          </a:p>
        </p:txBody>
      </p:sp>
      <p:sp>
        <p:nvSpPr>
          <p:cNvPr id="28" name="文本框 27">
            <a:extLst>
              <a:ext uri="{FF2B5EF4-FFF2-40B4-BE49-F238E27FC236}">
                <a16:creationId xmlns:a16="http://schemas.microsoft.com/office/drawing/2014/main" id="{986131FD-630D-AF5E-DEE5-415B50B4BBCA}"/>
              </a:ext>
            </a:extLst>
          </p:cNvPr>
          <p:cNvSpPr txBox="1"/>
          <p:nvPr/>
        </p:nvSpPr>
        <p:spPr>
          <a:xfrm>
            <a:off x="4966932" y="4144749"/>
            <a:ext cx="848005" cy="523220"/>
          </a:xfrm>
          <a:prstGeom prst="rect">
            <a:avLst/>
          </a:prstGeom>
          <a:noFill/>
        </p:spPr>
        <p:txBody>
          <a:bodyPr wrap="square" rtlCol="0">
            <a:spAutoFit/>
          </a:bodyPr>
          <a:lstStyle/>
          <a:p>
            <a:r>
              <a:rPr kumimoji="1" lang="en-US" altLang="zh-CN" sz="2800" b="1"/>
              <a:t>B</a:t>
            </a:r>
            <a:endParaRPr kumimoji="1" lang="zh-CN" altLang="en-US" sz="2800" b="1"/>
          </a:p>
        </p:txBody>
      </p:sp>
      <p:sp>
        <p:nvSpPr>
          <p:cNvPr id="30" name="文本框 29">
            <a:extLst>
              <a:ext uri="{FF2B5EF4-FFF2-40B4-BE49-F238E27FC236}">
                <a16:creationId xmlns:a16="http://schemas.microsoft.com/office/drawing/2014/main" id="{ADA4E4D9-166E-1BD8-DDA6-44275146CDA3}"/>
              </a:ext>
            </a:extLst>
          </p:cNvPr>
          <p:cNvSpPr txBox="1"/>
          <p:nvPr/>
        </p:nvSpPr>
        <p:spPr>
          <a:xfrm>
            <a:off x="6081070" y="5350857"/>
            <a:ext cx="848005" cy="523220"/>
          </a:xfrm>
          <a:prstGeom prst="rect">
            <a:avLst/>
          </a:prstGeom>
          <a:noFill/>
        </p:spPr>
        <p:txBody>
          <a:bodyPr wrap="square" rtlCol="0">
            <a:spAutoFit/>
          </a:bodyPr>
          <a:lstStyle/>
          <a:p>
            <a:r>
              <a:rPr kumimoji="1" lang="en-US" altLang="zh-CN" sz="2800" b="1"/>
              <a:t>C</a:t>
            </a:r>
            <a:endParaRPr kumimoji="1" lang="zh-CN" altLang="en-US" sz="2800" b="1"/>
          </a:p>
        </p:txBody>
      </p:sp>
      <p:sp>
        <p:nvSpPr>
          <p:cNvPr id="31" name="文本框 30">
            <a:extLst>
              <a:ext uri="{FF2B5EF4-FFF2-40B4-BE49-F238E27FC236}">
                <a16:creationId xmlns:a16="http://schemas.microsoft.com/office/drawing/2014/main" id="{961C19C1-0AFE-DC78-422B-0830DD2AC093}"/>
              </a:ext>
            </a:extLst>
          </p:cNvPr>
          <p:cNvSpPr txBox="1"/>
          <p:nvPr/>
        </p:nvSpPr>
        <p:spPr>
          <a:xfrm>
            <a:off x="7007106" y="4138469"/>
            <a:ext cx="848005" cy="523220"/>
          </a:xfrm>
          <a:prstGeom prst="rect">
            <a:avLst/>
          </a:prstGeom>
          <a:noFill/>
        </p:spPr>
        <p:txBody>
          <a:bodyPr wrap="square" rtlCol="0">
            <a:spAutoFit/>
          </a:bodyPr>
          <a:lstStyle/>
          <a:p>
            <a:r>
              <a:rPr kumimoji="1" lang="en-US" altLang="zh-CN" sz="2800" b="1"/>
              <a:t>D</a:t>
            </a:r>
            <a:endParaRPr kumimoji="1" lang="zh-CN" altLang="en-US" sz="2800" b="1"/>
          </a:p>
        </p:txBody>
      </p:sp>
      <p:sp>
        <p:nvSpPr>
          <p:cNvPr id="32" name="文本框 31">
            <a:extLst>
              <a:ext uri="{FF2B5EF4-FFF2-40B4-BE49-F238E27FC236}">
                <a16:creationId xmlns:a16="http://schemas.microsoft.com/office/drawing/2014/main" id="{CF804AD1-C6BA-CAD0-D0F4-A98E76AECFF0}"/>
              </a:ext>
            </a:extLst>
          </p:cNvPr>
          <p:cNvSpPr txBox="1"/>
          <p:nvPr/>
        </p:nvSpPr>
        <p:spPr>
          <a:xfrm>
            <a:off x="8932226" y="4105122"/>
            <a:ext cx="848005" cy="523220"/>
          </a:xfrm>
          <a:prstGeom prst="rect">
            <a:avLst/>
          </a:prstGeom>
          <a:noFill/>
        </p:spPr>
        <p:txBody>
          <a:bodyPr wrap="square" rtlCol="0">
            <a:spAutoFit/>
          </a:bodyPr>
          <a:lstStyle/>
          <a:p>
            <a:r>
              <a:rPr kumimoji="1" lang="en-US" altLang="zh-CN" sz="2800" b="1"/>
              <a:t>E</a:t>
            </a:r>
            <a:endParaRPr kumimoji="1" lang="zh-CN" altLang="en-US" sz="2800" b="1"/>
          </a:p>
        </p:txBody>
      </p:sp>
      <p:grpSp>
        <p:nvGrpSpPr>
          <p:cNvPr id="1039" name="组合 1038">
            <a:extLst>
              <a:ext uri="{FF2B5EF4-FFF2-40B4-BE49-F238E27FC236}">
                <a16:creationId xmlns:a16="http://schemas.microsoft.com/office/drawing/2014/main" id="{4C5D01CA-80A4-BB13-D4D1-9A43EEE47FE1}"/>
              </a:ext>
            </a:extLst>
          </p:cNvPr>
          <p:cNvGrpSpPr/>
          <p:nvPr/>
        </p:nvGrpSpPr>
        <p:grpSpPr>
          <a:xfrm>
            <a:off x="7105092" y="2819323"/>
            <a:ext cx="3468718" cy="685965"/>
            <a:chOff x="7105092" y="2819323"/>
            <a:chExt cx="3468718" cy="685965"/>
          </a:xfrm>
        </p:grpSpPr>
        <p:cxnSp>
          <p:nvCxnSpPr>
            <p:cNvPr id="1055" name="直接箭头连接符 39">
              <a:extLst>
                <a:ext uri="{FF2B5EF4-FFF2-40B4-BE49-F238E27FC236}">
                  <a16:creationId xmlns:a16="http://schemas.microsoft.com/office/drawing/2014/main" id="{B8C9C4BC-1237-E2CA-099D-548294BF2157}"/>
                </a:ext>
              </a:extLst>
            </p:cNvPr>
            <p:cNvCxnSpPr>
              <a:cxnSpLocks/>
            </p:cNvCxnSpPr>
            <p:nvPr/>
          </p:nvCxnSpPr>
          <p:spPr>
            <a:xfrm>
              <a:off x="7105092" y="3171551"/>
              <a:ext cx="3468718" cy="3337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8" name="文本框 1057">
              <a:extLst>
                <a:ext uri="{FF2B5EF4-FFF2-40B4-BE49-F238E27FC236}">
                  <a16:creationId xmlns:a16="http://schemas.microsoft.com/office/drawing/2014/main" id="{1C9A424E-B385-7E4E-6B98-61A7349A3A4A}"/>
                </a:ext>
              </a:extLst>
            </p:cNvPr>
            <p:cNvSpPr txBox="1"/>
            <p:nvPr/>
          </p:nvSpPr>
          <p:spPr>
            <a:xfrm>
              <a:off x="7122481" y="2819323"/>
              <a:ext cx="2179835" cy="369332"/>
            </a:xfrm>
            <a:prstGeom prst="rect">
              <a:avLst/>
            </a:prstGeom>
            <a:noFill/>
          </p:spPr>
          <p:txBody>
            <a:bodyPr wrap="square" rtlCol="0">
              <a:spAutoFit/>
            </a:bodyPr>
            <a:lstStyle/>
            <a:p>
              <a:r>
                <a:rPr lang="en-US" altLang="zh-CN" b="1" dirty="0"/>
                <a:t>Result (public)</a:t>
              </a:r>
            </a:p>
          </p:txBody>
        </p:sp>
      </p:grpSp>
      <p:grpSp>
        <p:nvGrpSpPr>
          <p:cNvPr id="1036" name="组合 1035">
            <a:extLst>
              <a:ext uri="{FF2B5EF4-FFF2-40B4-BE49-F238E27FC236}">
                <a16:creationId xmlns:a16="http://schemas.microsoft.com/office/drawing/2014/main" id="{BDC3146C-31A7-F0A6-DE76-9A76B50C51EB}"/>
              </a:ext>
            </a:extLst>
          </p:cNvPr>
          <p:cNvGrpSpPr/>
          <p:nvPr/>
        </p:nvGrpSpPr>
        <p:grpSpPr>
          <a:xfrm>
            <a:off x="7072113" y="975861"/>
            <a:ext cx="5052556" cy="3434221"/>
            <a:chOff x="7072113" y="975861"/>
            <a:chExt cx="5052556" cy="3434221"/>
          </a:xfrm>
        </p:grpSpPr>
        <p:pic>
          <p:nvPicPr>
            <p:cNvPr id="1047" name="图片 1046" descr="用户">
              <a:extLst>
                <a:ext uri="{FF2B5EF4-FFF2-40B4-BE49-F238E27FC236}">
                  <a16:creationId xmlns:a16="http://schemas.microsoft.com/office/drawing/2014/main" id="{F8188CA8-8559-F290-C864-ABB23C855E2A}"/>
                </a:ext>
              </a:extLst>
            </p:cNvPr>
            <p:cNvPicPr>
              <a:picLocks noChangeAspect="1"/>
            </p:cNvPicPr>
            <p:nvPr/>
          </p:nvPicPr>
          <p:blipFill>
            <a:blip r:embed="rId10"/>
            <a:stretch>
              <a:fillRect/>
            </a:stretch>
          </p:blipFill>
          <p:spPr>
            <a:xfrm>
              <a:off x="10415237" y="2773986"/>
              <a:ext cx="1078230" cy="1078230"/>
            </a:xfrm>
            <a:prstGeom prst="rect">
              <a:avLst/>
            </a:prstGeom>
          </p:spPr>
        </p:pic>
        <p:cxnSp>
          <p:nvCxnSpPr>
            <p:cNvPr id="1048" name="直接箭头连接符 30">
              <a:extLst>
                <a:ext uri="{FF2B5EF4-FFF2-40B4-BE49-F238E27FC236}">
                  <a16:creationId xmlns:a16="http://schemas.microsoft.com/office/drawing/2014/main" id="{11BA3E2E-BF1D-AC81-EBBE-B0C087FEDACF}"/>
                </a:ext>
              </a:extLst>
            </p:cNvPr>
            <p:cNvCxnSpPr>
              <a:cxnSpLocks/>
              <a:endCxn id="1060" idx="3"/>
            </p:cNvCxnSpPr>
            <p:nvPr/>
          </p:nvCxnSpPr>
          <p:spPr>
            <a:xfrm flipH="1" flipV="1">
              <a:off x="7072113" y="1479404"/>
              <a:ext cx="3538318" cy="1625632"/>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049" name="文本框 1048">
              <a:extLst>
                <a:ext uri="{FF2B5EF4-FFF2-40B4-BE49-F238E27FC236}">
                  <a16:creationId xmlns:a16="http://schemas.microsoft.com/office/drawing/2014/main" id="{9675E267-8FE0-385C-B8A7-B3060C54BABD}"/>
                </a:ext>
              </a:extLst>
            </p:cNvPr>
            <p:cNvSpPr txBox="1"/>
            <p:nvPr/>
          </p:nvSpPr>
          <p:spPr>
            <a:xfrm>
              <a:off x="10076652" y="3763751"/>
              <a:ext cx="1963660" cy="646331"/>
            </a:xfrm>
            <a:prstGeom prst="rect">
              <a:avLst/>
            </a:prstGeom>
            <a:noFill/>
          </p:spPr>
          <p:txBody>
            <a:bodyPr wrap="square" rtlCol="0">
              <a:spAutoFit/>
            </a:bodyPr>
            <a:lstStyle/>
            <a:p>
              <a:r>
                <a:rPr lang="en-US" altLang="zh-CN" b="1" dirty="0"/>
                <a:t>User requirement (public)</a:t>
              </a:r>
            </a:p>
          </p:txBody>
        </p:sp>
        <p:grpSp>
          <p:nvGrpSpPr>
            <p:cNvPr id="57" name="组合 56">
              <a:extLst>
                <a:ext uri="{FF2B5EF4-FFF2-40B4-BE49-F238E27FC236}">
                  <a16:creationId xmlns:a16="http://schemas.microsoft.com/office/drawing/2014/main" id="{64964AB6-9E6A-3571-C1E8-28E8D4FCB496}"/>
                </a:ext>
              </a:extLst>
            </p:cNvPr>
            <p:cNvGrpSpPr/>
            <p:nvPr/>
          </p:nvGrpSpPr>
          <p:grpSpPr>
            <a:xfrm>
              <a:off x="7122481" y="975861"/>
              <a:ext cx="5002188" cy="1535385"/>
              <a:chOff x="-2678208" y="3024039"/>
              <a:chExt cx="5002188" cy="1535385"/>
            </a:xfrm>
          </p:grpSpPr>
          <p:pic>
            <p:nvPicPr>
              <p:cNvPr id="59" name="Picture 6" descr="Network topology Icon - Free PNG &amp; SVG 1927721 - Noun Project">
                <a:extLst>
                  <a:ext uri="{FF2B5EF4-FFF2-40B4-BE49-F238E27FC236}">
                    <a16:creationId xmlns:a16="http://schemas.microsoft.com/office/drawing/2014/main" id="{F9547AC5-3E54-D168-CB24-B78597764FD1}"/>
                  </a:ext>
                </a:extLst>
              </p:cNvPr>
              <p:cNvPicPr>
                <a:picLocks noChangeAspect="1" noChangeArrowheads="1"/>
              </p:cNvPicPr>
              <p:nvPr/>
            </p:nvPicPr>
            <p:blipFill>
              <a:blip r:embed="rId11">
                <a:alphaModFix amt="66000"/>
                <a:extLst>
                  <a:ext uri="{28A0092B-C50C-407E-A947-70E740481C1C}">
                    <a14:useLocalDpi xmlns:a14="http://schemas.microsoft.com/office/drawing/2010/main" val="0"/>
                  </a:ext>
                </a:extLst>
              </a:blip>
              <a:srcRect/>
              <a:stretch>
                <a:fillRect/>
              </a:stretch>
            </p:blipFill>
            <p:spPr bwMode="auto">
              <a:xfrm>
                <a:off x="598736" y="3024039"/>
                <a:ext cx="948690" cy="948690"/>
              </a:xfrm>
              <a:prstGeom prst="rect">
                <a:avLst/>
              </a:prstGeom>
              <a:noFill/>
              <a:extLst>
                <a:ext uri="{909E8E84-426E-40DD-AFC4-6F175D3DCCD1}">
                  <a14:hiddenFill xmlns:a14="http://schemas.microsoft.com/office/drawing/2010/main">
                    <a:solidFill>
                      <a:srgbClr val="FFFFFF"/>
                    </a:solidFill>
                  </a14:hiddenFill>
                </a:ext>
              </a:extLst>
            </p:spPr>
          </p:pic>
          <p:sp>
            <p:nvSpPr>
              <p:cNvPr id="60" name="文本框 59">
                <a:extLst>
                  <a:ext uri="{FF2B5EF4-FFF2-40B4-BE49-F238E27FC236}">
                    <a16:creationId xmlns:a16="http://schemas.microsoft.com/office/drawing/2014/main" id="{ED9182FB-AC05-DE3C-3FD2-2B34540E1C3D}"/>
                  </a:ext>
                </a:extLst>
              </p:cNvPr>
              <p:cNvSpPr txBox="1"/>
              <p:nvPr/>
            </p:nvSpPr>
            <p:spPr>
              <a:xfrm>
                <a:off x="-32518" y="3913093"/>
                <a:ext cx="2356498" cy="646331"/>
              </a:xfrm>
              <a:prstGeom prst="rect">
                <a:avLst/>
              </a:prstGeom>
              <a:noFill/>
            </p:spPr>
            <p:txBody>
              <a:bodyPr wrap="square" rtlCol="0">
                <a:spAutoFit/>
              </a:bodyPr>
              <a:lstStyle/>
              <a:p>
                <a:r>
                  <a:rPr lang="en-US" altLang="zh-CN" b="1" dirty="0"/>
                  <a:t>Topology information (public)</a:t>
                </a:r>
              </a:p>
            </p:txBody>
          </p:sp>
          <p:cxnSp>
            <p:nvCxnSpPr>
              <p:cNvPr id="61" name="直接箭头连接符 30">
                <a:extLst>
                  <a:ext uri="{FF2B5EF4-FFF2-40B4-BE49-F238E27FC236}">
                    <a16:creationId xmlns:a16="http://schemas.microsoft.com/office/drawing/2014/main" id="{23B8D399-1833-65BB-F00A-9DE96EC4630B}"/>
                  </a:ext>
                </a:extLst>
              </p:cNvPr>
              <p:cNvCxnSpPr>
                <a:cxnSpLocks/>
                <a:stCxn id="59" idx="1"/>
              </p:cNvCxnSpPr>
              <p:nvPr/>
            </p:nvCxnSpPr>
            <p:spPr>
              <a:xfrm flipH="1" flipV="1">
                <a:off x="-2678208" y="3390103"/>
                <a:ext cx="3276944" cy="108281"/>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710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dissolve">
                                      <p:cBhvr>
                                        <p:cTn id="12" dur="500"/>
                                        <p:tgtEl>
                                          <p:spTgt spid="10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39"/>
                                        </p:tgtEl>
                                        <p:attrNameLst>
                                          <p:attrName>style.visibility</p:attrName>
                                        </p:attrNameLst>
                                      </p:cBhvr>
                                      <p:to>
                                        <p:strVal val="visible"/>
                                      </p:to>
                                    </p:set>
                                    <p:animEffect transition="in" filter="dissolve">
                                      <p:cBhvr>
                                        <p:cTn id="17" dur="500"/>
                                        <p:tgtEl>
                                          <p:spTgt spid="1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879141"/>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7789" y="573455"/>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sp>
        <p:nvSpPr>
          <p:cNvPr id="2" name="文本框 1"/>
          <p:cNvSpPr txBox="1"/>
          <p:nvPr/>
        </p:nvSpPr>
        <p:spPr>
          <a:xfrm>
            <a:off x="410845" y="207499"/>
            <a:ext cx="7351884" cy="769441"/>
          </a:xfrm>
          <a:prstGeom prst="rect">
            <a:avLst/>
          </a:prstGeom>
          <a:noFill/>
          <a:ln>
            <a:noFill/>
          </a:ln>
        </p:spPr>
        <p:txBody>
          <a:bodyPr wrap="none" rtlCol="0" anchor="t">
            <a:spAutoFit/>
          </a:bodyPr>
          <a:lstStyle/>
          <a:p>
            <a:pPr>
              <a:defRPr/>
            </a:pPr>
            <a:r>
              <a:rPr lang="en-US" altLang="zh-CN" sz="4400" dirty="0">
                <a:latin typeface="+mj-lt"/>
              </a:rPr>
              <a:t>DO-Simulation: BGP Simulation </a:t>
            </a:r>
          </a:p>
        </p:txBody>
      </p:sp>
      <p:grpSp>
        <p:nvGrpSpPr>
          <p:cNvPr id="7" name="组合 6"/>
          <p:cNvGrpSpPr/>
          <p:nvPr/>
        </p:nvGrpSpPr>
        <p:grpSpPr>
          <a:xfrm>
            <a:off x="5069775" y="3652045"/>
            <a:ext cx="3033312" cy="1333301"/>
            <a:chOff x="5214650" y="1134477"/>
            <a:chExt cx="3033312" cy="1333301"/>
          </a:xfrm>
        </p:grpSpPr>
        <p:sp>
          <p:nvSpPr>
            <p:cNvPr id="8" name="矩形 7"/>
            <p:cNvSpPr/>
            <p:nvPr/>
          </p:nvSpPr>
          <p:spPr>
            <a:xfrm>
              <a:off x="5585552" y="1134477"/>
              <a:ext cx="2291508" cy="1333301"/>
            </a:xfrm>
            <a:prstGeom prst="rect">
              <a:avLst/>
            </a:prstGeom>
            <a:noFill/>
            <a:ln w="19050">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7"/>
            <a:stretch>
              <a:fillRect/>
            </a:stretch>
          </p:blipFill>
          <p:spPr>
            <a:xfrm>
              <a:off x="6429375" y="1171594"/>
              <a:ext cx="559794" cy="559794"/>
            </a:xfrm>
            <a:prstGeom prst="rect">
              <a:avLst/>
            </a:prstGeom>
          </p:spPr>
        </p:pic>
        <p:sp>
          <p:nvSpPr>
            <p:cNvPr id="11" name="文本框 10"/>
            <p:cNvSpPr txBox="1"/>
            <p:nvPr/>
          </p:nvSpPr>
          <p:spPr>
            <a:xfrm>
              <a:off x="6096000" y="1731388"/>
              <a:ext cx="1333042" cy="276999"/>
            </a:xfrm>
            <a:prstGeom prst="rect">
              <a:avLst/>
            </a:prstGeom>
            <a:noFill/>
          </p:spPr>
          <p:txBody>
            <a:bodyPr wrap="square" rtlCol="0">
              <a:spAutoFit/>
            </a:bodyPr>
            <a:lstStyle/>
            <a:p>
              <a:r>
                <a:rPr lang="en-US" altLang="zh-CN" sz="1200" b="1" dirty="0"/>
                <a:t>Route selection</a:t>
              </a:r>
              <a:endParaRPr lang="zh-CN" altLang="en-US" sz="1200" b="1" dirty="0"/>
            </a:p>
          </p:txBody>
        </p:sp>
        <p:sp>
          <p:nvSpPr>
            <p:cNvPr id="12" name="矩形 11"/>
            <p:cNvSpPr/>
            <p:nvPr/>
          </p:nvSpPr>
          <p:spPr>
            <a:xfrm>
              <a:off x="6429375" y="2034480"/>
              <a:ext cx="559794" cy="3199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RIB</a:t>
              </a:r>
              <a:endParaRPr lang="zh-CN" altLang="en-US" sz="1200" b="1" dirty="0">
                <a:solidFill>
                  <a:schemeClr val="tx1"/>
                </a:solidFill>
              </a:endParaRPr>
            </a:p>
          </p:txBody>
        </p:sp>
        <p:sp>
          <p:nvSpPr>
            <p:cNvPr id="13" name="矩形 12"/>
            <p:cNvSpPr/>
            <p:nvPr/>
          </p:nvSpPr>
          <p:spPr>
            <a:xfrm>
              <a:off x="5214650"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Import filter</a:t>
              </a:r>
              <a:endParaRPr lang="zh-CN" altLang="en-US" dirty="0">
                <a:solidFill>
                  <a:schemeClr val="tx1"/>
                </a:solidFill>
              </a:endParaRPr>
            </a:p>
          </p:txBody>
        </p:sp>
        <p:sp>
          <p:nvSpPr>
            <p:cNvPr id="14" name="矩形 13"/>
            <p:cNvSpPr/>
            <p:nvPr/>
          </p:nvSpPr>
          <p:spPr>
            <a:xfrm>
              <a:off x="7366612"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Export filter</a:t>
              </a:r>
              <a:endParaRPr lang="zh-CN" altLang="en-US" dirty="0">
                <a:solidFill>
                  <a:schemeClr val="tx1"/>
                </a:solidFill>
              </a:endParaRPr>
            </a:p>
          </p:txBody>
        </p:sp>
      </p:grpSp>
      <p:grpSp>
        <p:nvGrpSpPr>
          <p:cNvPr id="15" name="组合 14"/>
          <p:cNvGrpSpPr/>
          <p:nvPr/>
        </p:nvGrpSpPr>
        <p:grpSpPr>
          <a:xfrm>
            <a:off x="8480530" y="2846640"/>
            <a:ext cx="3033312" cy="1333301"/>
            <a:chOff x="5214650" y="1134477"/>
            <a:chExt cx="3033312" cy="1333301"/>
          </a:xfrm>
        </p:grpSpPr>
        <p:sp>
          <p:nvSpPr>
            <p:cNvPr id="16" name="矩形 15"/>
            <p:cNvSpPr/>
            <p:nvPr/>
          </p:nvSpPr>
          <p:spPr>
            <a:xfrm>
              <a:off x="5585552" y="1134477"/>
              <a:ext cx="2291508" cy="1333301"/>
            </a:xfrm>
            <a:prstGeom prst="rect">
              <a:avLst/>
            </a:prstGeom>
            <a:noFill/>
            <a:ln w="19050">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7"/>
            <a:stretch>
              <a:fillRect/>
            </a:stretch>
          </p:blipFill>
          <p:spPr>
            <a:xfrm>
              <a:off x="6429375" y="1171594"/>
              <a:ext cx="559794" cy="559794"/>
            </a:xfrm>
            <a:prstGeom prst="rect">
              <a:avLst/>
            </a:prstGeom>
          </p:spPr>
        </p:pic>
        <p:sp>
          <p:nvSpPr>
            <p:cNvPr id="18" name="文本框 17"/>
            <p:cNvSpPr txBox="1"/>
            <p:nvPr/>
          </p:nvSpPr>
          <p:spPr>
            <a:xfrm>
              <a:off x="6096000" y="1731388"/>
              <a:ext cx="1333042" cy="276999"/>
            </a:xfrm>
            <a:prstGeom prst="rect">
              <a:avLst/>
            </a:prstGeom>
            <a:noFill/>
          </p:spPr>
          <p:txBody>
            <a:bodyPr wrap="square" rtlCol="0">
              <a:spAutoFit/>
            </a:bodyPr>
            <a:lstStyle/>
            <a:p>
              <a:r>
                <a:rPr lang="en-US" altLang="zh-CN" sz="1200" b="1" dirty="0"/>
                <a:t>Route selection</a:t>
              </a:r>
              <a:endParaRPr lang="zh-CN" altLang="en-US" sz="1200" b="1" dirty="0"/>
            </a:p>
          </p:txBody>
        </p:sp>
        <p:sp>
          <p:nvSpPr>
            <p:cNvPr id="19" name="矩形 18"/>
            <p:cNvSpPr/>
            <p:nvPr/>
          </p:nvSpPr>
          <p:spPr>
            <a:xfrm>
              <a:off x="6429375" y="2034480"/>
              <a:ext cx="559794" cy="3199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RIB</a:t>
              </a:r>
              <a:endParaRPr lang="zh-CN" altLang="en-US" sz="1200" b="1" dirty="0">
                <a:solidFill>
                  <a:schemeClr val="tx1"/>
                </a:solidFill>
              </a:endParaRPr>
            </a:p>
          </p:txBody>
        </p:sp>
        <p:sp>
          <p:nvSpPr>
            <p:cNvPr id="20" name="矩形 19"/>
            <p:cNvSpPr/>
            <p:nvPr/>
          </p:nvSpPr>
          <p:spPr>
            <a:xfrm>
              <a:off x="5214650"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Import filter</a:t>
              </a:r>
              <a:endParaRPr lang="zh-CN" altLang="en-US" dirty="0">
                <a:solidFill>
                  <a:schemeClr val="tx1"/>
                </a:solidFill>
              </a:endParaRPr>
            </a:p>
          </p:txBody>
        </p:sp>
        <p:sp>
          <p:nvSpPr>
            <p:cNvPr id="21" name="矩形 20"/>
            <p:cNvSpPr/>
            <p:nvPr/>
          </p:nvSpPr>
          <p:spPr>
            <a:xfrm>
              <a:off x="7366612"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Export filter</a:t>
              </a:r>
              <a:endParaRPr lang="zh-CN" altLang="en-US" dirty="0">
                <a:solidFill>
                  <a:schemeClr val="tx1"/>
                </a:solidFill>
              </a:endParaRPr>
            </a:p>
          </p:txBody>
        </p:sp>
      </p:grpSp>
      <p:grpSp>
        <p:nvGrpSpPr>
          <p:cNvPr id="22" name="组合 21"/>
          <p:cNvGrpSpPr/>
          <p:nvPr/>
        </p:nvGrpSpPr>
        <p:grpSpPr>
          <a:xfrm>
            <a:off x="8480530" y="5073096"/>
            <a:ext cx="3033312" cy="1333301"/>
            <a:chOff x="5214650" y="1134477"/>
            <a:chExt cx="3033312" cy="1333301"/>
          </a:xfrm>
        </p:grpSpPr>
        <p:sp>
          <p:nvSpPr>
            <p:cNvPr id="23" name="矩形 22"/>
            <p:cNvSpPr/>
            <p:nvPr/>
          </p:nvSpPr>
          <p:spPr>
            <a:xfrm>
              <a:off x="5585552" y="1134477"/>
              <a:ext cx="2291508" cy="1333301"/>
            </a:xfrm>
            <a:prstGeom prst="rect">
              <a:avLst/>
            </a:prstGeom>
            <a:noFill/>
            <a:ln w="19050">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7"/>
            <a:stretch>
              <a:fillRect/>
            </a:stretch>
          </p:blipFill>
          <p:spPr>
            <a:xfrm>
              <a:off x="6429375" y="1171594"/>
              <a:ext cx="559794" cy="559794"/>
            </a:xfrm>
            <a:prstGeom prst="rect">
              <a:avLst/>
            </a:prstGeom>
          </p:spPr>
        </p:pic>
        <p:sp>
          <p:nvSpPr>
            <p:cNvPr id="25" name="文本框 24"/>
            <p:cNvSpPr txBox="1"/>
            <p:nvPr/>
          </p:nvSpPr>
          <p:spPr>
            <a:xfrm>
              <a:off x="6096000" y="1731388"/>
              <a:ext cx="1333042" cy="276999"/>
            </a:xfrm>
            <a:prstGeom prst="rect">
              <a:avLst/>
            </a:prstGeom>
            <a:noFill/>
          </p:spPr>
          <p:txBody>
            <a:bodyPr wrap="square" rtlCol="0">
              <a:spAutoFit/>
            </a:bodyPr>
            <a:lstStyle/>
            <a:p>
              <a:r>
                <a:rPr lang="en-US" altLang="zh-CN" sz="1200" b="1" dirty="0"/>
                <a:t>Route selection</a:t>
              </a:r>
              <a:endParaRPr lang="zh-CN" altLang="en-US" sz="1200" b="1" dirty="0"/>
            </a:p>
          </p:txBody>
        </p:sp>
        <p:sp>
          <p:nvSpPr>
            <p:cNvPr id="26" name="矩形 25"/>
            <p:cNvSpPr/>
            <p:nvPr/>
          </p:nvSpPr>
          <p:spPr>
            <a:xfrm>
              <a:off x="6429375" y="2034480"/>
              <a:ext cx="559794" cy="3199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RIB</a:t>
              </a:r>
              <a:endParaRPr lang="zh-CN" altLang="en-US" sz="1200" b="1" dirty="0">
                <a:solidFill>
                  <a:schemeClr val="tx1"/>
                </a:solidFill>
              </a:endParaRPr>
            </a:p>
          </p:txBody>
        </p:sp>
        <p:sp>
          <p:nvSpPr>
            <p:cNvPr id="27" name="矩形 26"/>
            <p:cNvSpPr/>
            <p:nvPr/>
          </p:nvSpPr>
          <p:spPr>
            <a:xfrm>
              <a:off x="5214650"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Import filter</a:t>
              </a:r>
              <a:endParaRPr lang="zh-CN" altLang="en-US" dirty="0">
                <a:solidFill>
                  <a:schemeClr val="tx1"/>
                </a:solidFill>
              </a:endParaRPr>
            </a:p>
          </p:txBody>
        </p:sp>
        <p:sp>
          <p:nvSpPr>
            <p:cNvPr id="28" name="矩形 27"/>
            <p:cNvSpPr/>
            <p:nvPr/>
          </p:nvSpPr>
          <p:spPr>
            <a:xfrm>
              <a:off x="7366612"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Export filter</a:t>
              </a:r>
              <a:endParaRPr lang="zh-CN" altLang="en-US" dirty="0">
                <a:solidFill>
                  <a:schemeClr val="tx1"/>
                </a:solidFill>
              </a:endParaRPr>
            </a:p>
          </p:txBody>
        </p:sp>
      </p:grpSp>
      <p:sp>
        <p:nvSpPr>
          <p:cNvPr id="29" name="文本框 28"/>
          <p:cNvSpPr txBox="1"/>
          <p:nvPr/>
        </p:nvSpPr>
        <p:spPr>
          <a:xfrm>
            <a:off x="8921205" y="4409838"/>
            <a:ext cx="2114025" cy="461665"/>
          </a:xfrm>
          <a:prstGeom prst="rect">
            <a:avLst/>
          </a:prstGeom>
          <a:noFill/>
        </p:spPr>
        <p:txBody>
          <a:bodyPr wrap="square" rtlCol="0">
            <a:spAutoFit/>
          </a:bodyPr>
          <a:lstStyle/>
          <a:p>
            <a:pPr algn="ctr"/>
            <a:r>
              <a:rPr lang="en-US" altLang="zh-CN" sz="2400" b="1" dirty="0"/>
              <a:t>……</a:t>
            </a:r>
            <a:endParaRPr lang="zh-CN" altLang="en-US" sz="2400" b="1" dirty="0"/>
          </a:p>
        </p:txBody>
      </p:sp>
      <p:graphicFrame>
        <p:nvGraphicFramePr>
          <p:cNvPr id="30" name="表格 29"/>
          <p:cNvGraphicFramePr>
            <a:graphicFrameLocks noGrp="1"/>
          </p:cNvGraphicFramePr>
          <p:nvPr/>
        </p:nvGraphicFramePr>
        <p:xfrm>
          <a:off x="6697011" y="1851422"/>
          <a:ext cx="2882726" cy="365760"/>
        </p:xfrm>
        <a:graphic>
          <a:graphicData uri="http://schemas.openxmlformats.org/drawingml/2006/table">
            <a:tbl>
              <a:tblPr firstRow="1" bandRow="1">
                <a:tableStyleId>{5C22544A-7EE6-4342-B048-85BDC9FD1C3A}</a:tableStyleId>
              </a:tblPr>
              <a:tblGrid>
                <a:gridCol w="411818">
                  <a:extLst>
                    <a:ext uri="{9D8B030D-6E8A-4147-A177-3AD203B41FA5}">
                      <a16:colId xmlns:a16="http://schemas.microsoft.com/office/drawing/2014/main" val="20000"/>
                    </a:ext>
                  </a:extLst>
                </a:gridCol>
                <a:gridCol w="411818">
                  <a:extLst>
                    <a:ext uri="{9D8B030D-6E8A-4147-A177-3AD203B41FA5}">
                      <a16:colId xmlns:a16="http://schemas.microsoft.com/office/drawing/2014/main" val="20001"/>
                    </a:ext>
                  </a:extLst>
                </a:gridCol>
                <a:gridCol w="411818">
                  <a:extLst>
                    <a:ext uri="{9D8B030D-6E8A-4147-A177-3AD203B41FA5}">
                      <a16:colId xmlns:a16="http://schemas.microsoft.com/office/drawing/2014/main" val="20002"/>
                    </a:ext>
                  </a:extLst>
                </a:gridCol>
                <a:gridCol w="411818">
                  <a:extLst>
                    <a:ext uri="{9D8B030D-6E8A-4147-A177-3AD203B41FA5}">
                      <a16:colId xmlns:a16="http://schemas.microsoft.com/office/drawing/2014/main" val="20003"/>
                    </a:ext>
                  </a:extLst>
                </a:gridCol>
                <a:gridCol w="411818">
                  <a:extLst>
                    <a:ext uri="{9D8B030D-6E8A-4147-A177-3AD203B41FA5}">
                      <a16:colId xmlns:a16="http://schemas.microsoft.com/office/drawing/2014/main" val="20004"/>
                    </a:ext>
                  </a:extLst>
                </a:gridCol>
                <a:gridCol w="411818">
                  <a:extLst>
                    <a:ext uri="{9D8B030D-6E8A-4147-A177-3AD203B41FA5}">
                      <a16:colId xmlns:a16="http://schemas.microsoft.com/office/drawing/2014/main" val="20005"/>
                    </a:ext>
                  </a:extLst>
                </a:gridCol>
                <a:gridCol w="411818">
                  <a:extLst>
                    <a:ext uri="{9D8B030D-6E8A-4147-A177-3AD203B41FA5}">
                      <a16:colId xmlns:a16="http://schemas.microsoft.com/office/drawing/2014/main" val="20006"/>
                    </a:ext>
                  </a:extLst>
                </a:gridCol>
              </a:tblGrid>
              <a:tr h="300044">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0"/>
                  </a:ext>
                </a:extLst>
              </a:tr>
            </a:tbl>
          </a:graphicData>
        </a:graphic>
      </p:graphicFrame>
      <p:sp>
        <p:nvSpPr>
          <p:cNvPr id="32" name="矩形 31"/>
          <p:cNvSpPr/>
          <p:nvPr/>
        </p:nvSpPr>
        <p:spPr>
          <a:xfrm>
            <a:off x="4957374" y="2564593"/>
            <a:ext cx="6671521" cy="409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连接符: 肘形 32"/>
          <p:cNvCxnSpPr>
            <a:stCxn id="30" idx="1"/>
            <a:endCxn id="8" idx="0"/>
          </p:cNvCxnSpPr>
          <p:nvPr/>
        </p:nvCxnSpPr>
        <p:spPr>
          <a:xfrm rot="10800000" flipV="1">
            <a:off x="6586431" y="2034301"/>
            <a:ext cx="110580" cy="161774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p:cNvCxnSpPr>
            <a:stCxn id="16" idx="0"/>
            <a:endCxn id="30" idx="3"/>
          </p:cNvCxnSpPr>
          <p:nvPr/>
        </p:nvCxnSpPr>
        <p:spPr>
          <a:xfrm rot="16200000" flipV="1">
            <a:off x="9382293" y="2231746"/>
            <a:ext cx="812338" cy="41744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p:cNvCxnSpPr>
            <a:stCxn id="14" idx="3"/>
            <a:endCxn id="20" idx="1"/>
          </p:cNvCxnSpPr>
          <p:nvPr/>
        </p:nvCxnSpPr>
        <p:spPr>
          <a:xfrm flipV="1">
            <a:off x="8103087" y="3513290"/>
            <a:ext cx="377443" cy="805405"/>
          </a:xfrm>
          <a:prstGeom prst="bentConnector3">
            <a:avLst>
              <a:gd name="adj1" fmla="val 5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p:cNvCxnSpPr>
            <a:stCxn id="14" idx="3"/>
            <a:endCxn id="27" idx="1"/>
          </p:cNvCxnSpPr>
          <p:nvPr/>
        </p:nvCxnSpPr>
        <p:spPr>
          <a:xfrm>
            <a:off x="8103087" y="4318695"/>
            <a:ext cx="377443" cy="1421051"/>
          </a:xfrm>
          <a:prstGeom prst="bentConnector3">
            <a:avLst>
              <a:gd name="adj1" fmla="val 5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67479" y="5110213"/>
            <a:ext cx="45148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Select an AS to process its advertisement message. </a:t>
            </a:r>
          </a:p>
          <a:p>
            <a:pPr marL="285750" indent="-285750">
              <a:buFont typeface="Arial" panose="020B0604020202020204" pitchFamily="34" charset="0"/>
              <a:buChar char="•"/>
            </a:pPr>
            <a:r>
              <a:rPr lang="en-US" altLang="zh-CN" dirty="0"/>
              <a:t>Simulate route advertisement considering export and import filters. </a:t>
            </a:r>
          </a:p>
          <a:p>
            <a:pPr marL="285750" indent="-285750">
              <a:buFont typeface="Arial" panose="020B0604020202020204" pitchFamily="34" charset="0"/>
              <a:buChar char="•"/>
            </a:pPr>
            <a:r>
              <a:rPr lang="en-US" altLang="zh-CN" dirty="0"/>
              <a:t>Simulate route selection &amp; update RIBs.</a:t>
            </a:r>
          </a:p>
        </p:txBody>
      </p:sp>
      <p:sp>
        <p:nvSpPr>
          <p:cNvPr id="38" name="文本框 37"/>
          <p:cNvSpPr txBox="1"/>
          <p:nvPr/>
        </p:nvSpPr>
        <p:spPr>
          <a:xfrm>
            <a:off x="7221737" y="1508074"/>
            <a:ext cx="2291508" cy="369332"/>
          </a:xfrm>
          <a:prstGeom prst="rect">
            <a:avLst/>
          </a:prstGeom>
          <a:noFill/>
        </p:spPr>
        <p:txBody>
          <a:bodyPr wrap="square" rtlCol="0">
            <a:spAutoFit/>
          </a:bodyPr>
          <a:lstStyle/>
          <a:p>
            <a:r>
              <a:rPr lang="en-US" altLang="zh-CN" dirty="0"/>
              <a:t>Global update status</a:t>
            </a:r>
            <a:endParaRPr lang="zh-CN" altLang="en-US" dirty="0"/>
          </a:p>
        </p:txBody>
      </p:sp>
      <p:sp>
        <p:nvSpPr>
          <p:cNvPr id="4" name="灯片编号占位符 3"/>
          <p:cNvSpPr>
            <a:spLocks noGrp="1"/>
          </p:cNvSpPr>
          <p:nvPr>
            <p:ph type="sldNum" sz="quarter" idx="12"/>
          </p:nvPr>
        </p:nvSpPr>
        <p:spPr/>
        <p:txBody>
          <a:bodyPr/>
          <a:lstStyle/>
          <a:p>
            <a:fld id="{7D9BB5D0-35E4-459D-AEF3-FE4D7C45CC19}" type="slidenum">
              <a:rPr lang="zh-CN" altLang="en-US" smtClean="0"/>
              <a:t>46</a:t>
            </a:fld>
            <a:endParaRPr lang="zh-CN" altLang="en-US"/>
          </a:p>
        </p:txBody>
      </p:sp>
      <p:pic>
        <p:nvPicPr>
          <p:cNvPr id="111" name="图片 110"/>
          <p:cNvPicPr>
            <a:picLocks noChangeAspect="1"/>
          </p:cNvPicPr>
          <p:nvPr/>
        </p:nvPicPr>
        <p:blipFill>
          <a:blip r:embed="rId8"/>
          <a:stretch>
            <a:fillRect/>
          </a:stretch>
        </p:blipFill>
        <p:spPr>
          <a:xfrm>
            <a:off x="48561" y="1073119"/>
            <a:ext cx="4842321" cy="1770053"/>
          </a:xfrm>
          <a:prstGeom prst="rect">
            <a:avLst/>
          </a:prstGeom>
        </p:spPr>
      </p:pic>
      <p:sp>
        <p:nvSpPr>
          <p:cNvPr id="112" name="文本框 111"/>
          <p:cNvSpPr txBox="1"/>
          <p:nvPr/>
        </p:nvSpPr>
        <p:spPr>
          <a:xfrm>
            <a:off x="1049060" y="3746643"/>
            <a:ext cx="2291508" cy="369332"/>
          </a:xfrm>
          <a:prstGeom prst="rect">
            <a:avLst/>
          </a:prstGeom>
          <a:noFill/>
        </p:spPr>
        <p:txBody>
          <a:bodyPr wrap="square" rtlCol="0">
            <a:spAutoFit/>
          </a:bodyPr>
          <a:lstStyle/>
          <a:p>
            <a:r>
              <a:rPr lang="en-US" altLang="zh-CN" dirty="0"/>
              <a:t>Global update status</a:t>
            </a:r>
            <a:endParaRPr lang="zh-CN" altLang="en-US" dirty="0"/>
          </a:p>
        </p:txBody>
      </p:sp>
      <p:graphicFrame>
        <p:nvGraphicFramePr>
          <p:cNvPr id="113" name="表格 112"/>
          <p:cNvGraphicFramePr>
            <a:graphicFrameLocks noGrp="1"/>
          </p:cNvGraphicFramePr>
          <p:nvPr/>
        </p:nvGraphicFramePr>
        <p:xfrm>
          <a:off x="774432" y="3399170"/>
          <a:ext cx="2882726" cy="365760"/>
        </p:xfrm>
        <a:graphic>
          <a:graphicData uri="http://schemas.openxmlformats.org/drawingml/2006/table">
            <a:tbl>
              <a:tblPr firstRow="1" bandRow="1">
                <a:tableStyleId>{5C22544A-7EE6-4342-B048-85BDC9FD1C3A}</a:tableStyleId>
              </a:tblPr>
              <a:tblGrid>
                <a:gridCol w="411818">
                  <a:extLst>
                    <a:ext uri="{9D8B030D-6E8A-4147-A177-3AD203B41FA5}">
                      <a16:colId xmlns:a16="http://schemas.microsoft.com/office/drawing/2014/main" val="20000"/>
                    </a:ext>
                  </a:extLst>
                </a:gridCol>
                <a:gridCol w="411818">
                  <a:extLst>
                    <a:ext uri="{9D8B030D-6E8A-4147-A177-3AD203B41FA5}">
                      <a16:colId xmlns:a16="http://schemas.microsoft.com/office/drawing/2014/main" val="20001"/>
                    </a:ext>
                  </a:extLst>
                </a:gridCol>
                <a:gridCol w="411818">
                  <a:extLst>
                    <a:ext uri="{9D8B030D-6E8A-4147-A177-3AD203B41FA5}">
                      <a16:colId xmlns:a16="http://schemas.microsoft.com/office/drawing/2014/main" val="20002"/>
                    </a:ext>
                  </a:extLst>
                </a:gridCol>
                <a:gridCol w="411818">
                  <a:extLst>
                    <a:ext uri="{9D8B030D-6E8A-4147-A177-3AD203B41FA5}">
                      <a16:colId xmlns:a16="http://schemas.microsoft.com/office/drawing/2014/main" val="20003"/>
                    </a:ext>
                  </a:extLst>
                </a:gridCol>
                <a:gridCol w="411818">
                  <a:extLst>
                    <a:ext uri="{9D8B030D-6E8A-4147-A177-3AD203B41FA5}">
                      <a16:colId xmlns:a16="http://schemas.microsoft.com/office/drawing/2014/main" val="20004"/>
                    </a:ext>
                  </a:extLst>
                </a:gridCol>
                <a:gridCol w="411818">
                  <a:extLst>
                    <a:ext uri="{9D8B030D-6E8A-4147-A177-3AD203B41FA5}">
                      <a16:colId xmlns:a16="http://schemas.microsoft.com/office/drawing/2014/main" val="20005"/>
                    </a:ext>
                  </a:extLst>
                </a:gridCol>
                <a:gridCol w="411818">
                  <a:extLst>
                    <a:ext uri="{9D8B030D-6E8A-4147-A177-3AD203B41FA5}">
                      <a16:colId xmlns:a16="http://schemas.microsoft.com/office/drawing/2014/main" val="20006"/>
                    </a:ext>
                  </a:extLst>
                </a:gridCol>
              </a:tblGrid>
              <a:tr h="300044">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0"/>
                  </a:ext>
                </a:extLst>
              </a:tr>
            </a:tbl>
          </a:graphicData>
        </a:graphic>
      </p:graphicFrame>
      <p:cxnSp>
        <p:nvCxnSpPr>
          <p:cNvPr id="114" name="连接符: 肘形 113"/>
          <p:cNvCxnSpPr>
            <a:endCxn id="113" idx="3"/>
          </p:cNvCxnSpPr>
          <p:nvPr/>
        </p:nvCxnSpPr>
        <p:spPr>
          <a:xfrm rot="5400000">
            <a:off x="3369123" y="2852629"/>
            <a:ext cx="1017456" cy="44138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743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1369728"/>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09" y="1064042"/>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5"/>
          <a:stretch>
            <a:fillRect/>
          </a:stretch>
        </p:blipFill>
        <p:spPr>
          <a:xfrm>
            <a:off x="9886209" y="118756"/>
            <a:ext cx="2062261" cy="803753"/>
          </a:xfrm>
          <a:prstGeom prst="rect">
            <a:avLst/>
          </a:prstGeom>
        </p:spPr>
      </p:pic>
      <p:sp>
        <p:nvSpPr>
          <p:cNvPr id="2" name="文本框 1"/>
          <p:cNvSpPr txBox="1"/>
          <p:nvPr/>
        </p:nvSpPr>
        <p:spPr>
          <a:xfrm>
            <a:off x="410845" y="76867"/>
            <a:ext cx="11675312" cy="1446550"/>
          </a:xfrm>
          <a:prstGeom prst="rect">
            <a:avLst/>
          </a:prstGeom>
          <a:noFill/>
          <a:ln>
            <a:noFill/>
          </a:ln>
        </p:spPr>
        <p:txBody>
          <a:bodyPr wrap="none" rtlCol="0" anchor="t">
            <a:spAutoFit/>
          </a:bodyPr>
          <a:lstStyle/>
          <a:p>
            <a:pPr>
              <a:defRPr/>
            </a:pPr>
            <a:r>
              <a:rPr lang="en-US" altLang="zh-CN" sz="4400" dirty="0">
                <a:latin typeface="+mj-lt"/>
              </a:rPr>
              <a:t>DO-Simulation: </a:t>
            </a:r>
          </a:p>
          <a:p>
            <a:pPr>
              <a:defRPr/>
            </a:pPr>
            <a:r>
              <a:rPr lang="en-US" altLang="zh-CN" sz="4400" dirty="0">
                <a:latin typeface="+mj-lt"/>
              </a:rPr>
              <a:t>From BGP Simulation to Data-Oblivious Simulation </a:t>
            </a:r>
          </a:p>
        </p:txBody>
      </p:sp>
      <p:sp>
        <p:nvSpPr>
          <p:cNvPr id="7" name="圆角矩形 7"/>
          <p:cNvSpPr/>
          <p:nvPr/>
        </p:nvSpPr>
        <p:spPr>
          <a:xfrm>
            <a:off x="3437256" y="3226963"/>
            <a:ext cx="1771015" cy="98128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b="1" dirty="0"/>
              <a:t>SMPC</a:t>
            </a:r>
          </a:p>
        </p:txBody>
      </p:sp>
      <p:sp>
        <p:nvSpPr>
          <p:cNvPr id="19" name="圆角矩形 7"/>
          <p:cNvSpPr/>
          <p:nvPr/>
        </p:nvSpPr>
        <p:spPr>
          <a:xfrm>
            <a:off x="416406" y="2264371"/>
            <a:ext cx="2314250" cy="98128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b="1" dirty="0"/>
              <a:t>SMPC</a:t>
            </a:r>
          </a:p>
          <a:p>
            <a:pPr algn="ctr"/>
            <a:r>
              <a:rPr lang="en-US" altLang="zh-CN" sz="2800" b="1" dirty="0"/>
              <a:t>primitives</a:t>
            </a:r>
          </a:p>
        </p:txBody>
      </p:sp>
      <p:sp>
        <p:nvSpPr>
          <p:cNvPr id="20" name="圆角矩形 7"/>
          <p:cNvSpPr/>
          <p:nvPr/>
        </p:nvSpPr>
        <p:spPr>
          <a:xfrm>
            <a:off x="410845" y="4021455"/>
            <a:ext cx="2319655" cy="9810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b="1" dirty="0"/>
              <a:t>Data-obliviousness</a:t>
            </a:r>
          </a:p>
        </p:txBody>
      </p:sp>
      <p:sp>
        <p:nvSpPr>
          <p:cNvPr id="22" name="右大括号 21"/>
          <p:cNvSpPr/>
          <p:nvPr/>
        </p:nvSpPr>
        <p:spPr>
          <a:xfrm>
            <a:off x="2842261" y="2646151"/>
            <a:ext cx="377190" cy="2142913"/>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3" name="文本框 22"/>
          <p:cNvSpPr txBox="1"/>
          <p:nvPr/>
        </p:nvSpPr>
        <p:spPr>
          <a:xfrm>
            <a:off x="6245860" y="1687830"/>
            <a:ext cx="5702300" cy="4523105"/>
          </a:xfrm>
          <a:prstGeom prst="rect">
            <a:avLst/>
          </a:prstGeom>
          <a:noFill/>
        </p:spPr>
        <p:txBody>
          <a:bodyPr wrap="square" rtlCol="0">
            <a:spAutoFit/>
          </a:bodyPr>
          <a:lstStyle/>
          <a:p>
            <a:r>
              <a:rPr lang="en-US" altLang="zh-CN" sz="2400" b="1" dirty="0"/>
              <a:t>SMPC-primitives: </a:t>
            </a:r>
            <a:r>
              <a:rPr lang="zh-CN" altLang="en-US" sz="2400" dirty="0"/>
              <a:t>𝑛</a:t>
            </a:r>
            <a:r>
              <a:rPr lang="en-US" altLang="zh-CN" sz="2400" dirty="0"/>
              <a:t>-party SMPC primitives based on Shamir’s secret sharing. </a:t>
            </a:r>
          </a:p>
          <a:p>
            <a:r>
              <a:rPr lang="en-US" altLang="zh-CN" sz="2400" dirty="0"/>
              <a:t>(e.g. </a:t>
            </a:r>
            <a:r>
              <a:rPr lang="en-US" altLang="zh-CN" sz="2400" dirty="0" err="1"/>
              <a:t>addition,multiplication,comparison</a:t>
            </a:r>
            <a:r>
              <a:rPr lang="en-US" altLang="zh-CN" sz="2400" dirty="0"/>
              <a:t>)</a:t>
            </a:r>
            <a:endParaRPr lang="zh-CN" altLang="en-US" sz="2400" dirty="0"/>
          </a:p>
          <a:p>
            <a:endParaRPr lang="en-US" altLang="zh-CN" sz="2400" b="1" dirty="0"/>
          </a:p>
          <a:p>
            <a:r>
              <a:rPr lang="en-US" altLang="zh-CN" sz="2400" b="1" dirty="0"/>
              <a:t>Data-obliviousness: </a:t>
            </a:r>
          </a:p>
          <a:p>
            <a:pPr marL="342900" indent="-342900">
              <a:buFont typeface="Arial" panose="020B0604020202020204" pitchFamily="34" charset="0"/>
              <a:buChar char="•"/>
            </a:pPr>
            <a:r>
              <a:rPr lang="en-US" altLang="zh-CN" sz="2400" dirty="0"/>
              <a:t>encode key input as data-oblivious data structures (e.g., vectors and matrices).</a:t>
            </a:r>
          </a:p>
          <a:p>
            <a:pPr marL="342900" indent="-342900">
              <a:buFont typeface="Arial" panose="020B0604020202020204" pitchFamily="34" charset="0"/>
              <a:buChar char="•"/>
            </a:pPr>
            <a:r>
              <a:rPr lang="en-US" altLang="zh-CN" sz="2400" dirty="0"/>
              <a:t>execute both branches of conditional statements (i.e., if) to hide actual execution sequence.</a:t>
            </a:r>
            <a:endParaRPr lang="zh-CN" altLang="en-US" dirty="0"/>
          </a:p>
        </p:txBody>
      </p:sp>
      <p:sp>
        <p:nvSpPr>
          <p:cNvPr id="25" name="文本框 24"/>
          <p:cNvSpPr txBox="1"/>
          <p:nvPr/>
        </p:nvSpPr>
        <p:spPr>
          <a:xfrm>
            <a:off x="57786" y="6452890"/>
            <a:ext cx="11018520" cy="306705"/>
          </a:xfrm>
          <a:prstGeom prst="rect">
            <a:avLst/>
          </a:prstGeom>
          <a:noFill/>
        </p:spPr>
        <p:txBody>
          <a:bodyPr wrap="square" rtlCol="0">
            <a:spAutoFit/>
          </a:bodyPr>
          <a:lstStyle/>
          <a:p>
            <a:r>
              <a:rPr lang="en-US" altLang="zh-CN" sz="1400" dirty="0"/>
              <a:t>[1] S. </a:t>
            </a:r>
            <a:r>
              <a:rPr lang="en-US" altLang="zh-CN" sz="1400" dirty="0" err="1"/>
              <a:t>Dov</a:t>
            </a:r>
            <a:r>
              <a:rPr lang="en-US" altLang="zh-CN" sz="1400" dirty="0"/>
              <a:t> Gordon, Jonathan Katz. et al. 2012. Secure Two-Party Computation in Sublinear (Amortized) Time. In CCS ’12. ACM, 513–524. </a:t>
            </a:r>
            <a:endParaRPr lang="zh-CN" altLang="en-US" sz="1400" dirty="0"/>
          </a:p>
        </p:txBody>
      </p:sp>
      <p:sp>
        <p:nvSpPr>
          <p:cNvPr id="26" name="文本框 25"/>
          <p:cNvSpPr txBox="1"/>
          <p:nvPr/>
        </p:nvSpPr>
        <p:spPr>
          <a:xfrm>
            <a:off x="608641" y="5250331"/>
            <a:ext cx="4474535" cy="1200329"/>
          </a:xfrm>
          <a:prstGeom prst="rect">
            <a:avLst/>
          </a:prstGeom>
          <a:noFill/>
        </p:spPr>
        <p:txBody>
          <a:bodyPr wrap="square" rtlCol="0">
            <a:spAutoFit/>
          </a:bodyPr>
          <a:lstStyle/>
          <a:p>
            <a:pPr algn="ctr"/>
            <a:r>
              <a:rPr lang="en-US" altLang="zh-CN" b="1" dirty="0"/>
              <a:t>A data-oblivious algorithm built on SMPC</a:t>
            </a:r>
          </a:p>
          <a:p>
            <a:pPr algn="ctr"/>
            <a:r>
              <a:rPr lang="en-US" altLang="zh-CN" b="1" dirty="0"/>
              <a:t>primitives makes an SMPC [1]</a:t>
            </a:r>
          </a:p>
          <a:p>
            <a:pPr algn="ctr"/>
            <a:r>
              <a:rPr lang="en-US" altLang="zh-CN" b="1" dirty="0"/>
              <a:t> </a:t>
            </a:r>
          </a:p>
          <a:p>
            <a:r>
              <a:rPr lang="en-US" altLang="zh-CN" b="1" dirty="0"/>
              <a:t> </a:t>
            </a:r>
            <a:r>
              <a:rPr lang="en-US" altLang="zh-CN" dirty="0"/>
              <a:t> </a:t>
            </a:r>
            <a:endParaRPr lang="zh-CN" altLang="en-US" dirty="0"/>
          </a:p>
        </p:txBody>
      </p:sp>
      <p:sp>
        <p:nvSpPr>
          <p:cNvPr id="3" name="灯片编号占位符 2"/>
          <p:cNvSpPr>
            <a:spLocks noGrp="1"/>
          </p:cNvSpPr>
          <p:nvPr>
            <p:ph type="sldNum" sz="quarter" idx="12"/>
          </p:nvPr>
        </p:nvSpPr>
        <p:spPr/>
        <p:txBody>
          <a:bodyPr/>
          <a:lstStyle/>
          <a:p>
            <a:fld id="{7D9BB5D0-35E4-459D-AEF3-FE4D7C45CC19}" type="slidenum">
              <a:rPr lang="zh-CN" altLang="en-US" smtClean="0"/>
              <a:t>47</a:t>
            </a:fld>
            <a:endParaRPr lang="zh-CN" altLang="en-US"/>
          </a:p>
        </p:txBody>
      </p:sp>
    </p:spTree>
    <p:extLst>
      <p:ext uri="{BB962C8B-B14F-4D97-AF65-F5344CB8AC3E}">
        <p14:creationId xmlns:p14="http://schemas.microsoft.com/office/powerpoint/2010/main" val="35702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7"/>
                                        </p:tgtEl>
                                        <p:attrNameLst>
                                          <p:attrName>fillcolor</p:attrName>
                                        </p:attrNameLst>
                                      </p:cBhvr>
                                      <p:to>
                                        <a:srgbClr val="F1985D"/>
                                      </p:to>
                                    </p:animClr>
                                    <p:set>
                                      <p:cBhvr>
                                        <p:cTn id="7" dur="500" fill="hold"/>
                                        <p:tgtEl>
                                          <p:spTgt spid="7"/>
                                        </p:tgtEl>
                                        <p:attrNameLst>
                                          <p:attrName>fill.type</p:attrName>
                                        </p:attrNameLst>
                                      </p:cBhvr>
                                      <p:to>
                                        <p:strVal val="solid"/>
                                      </p:to>
                                    </p:set>
                                    <p:set>
                                      <p:cBhvr>
                                        <p:cTn id="8" dur="500" fill="hold"/>
                                        <p:tgtEl>
                                          <p:spTgt spid="7"/>
                                        </p:tgtEl>
                                        <p:attrNameLst>
                                          <p:attrName>fill.on</p:attrName>
                                        </p:attrNameLst>
                                      </p:cBhvr>
                                      <p:to>
                                        <p:strVal val="true"/>
                                      </p:to>
                                    </p:set>
                                  </p:childTnLst>
                                </p:cTn>
                              </p:par>
                            </p:childTnLst>
                          </p:cTn>
                        </p:par>
                        <p:par>
                          <p:cTn id="9" fill="hold">
                            <p:stCondLst>
                              <p:cond delay="500"/>
                            </p:stCondLst>
                            <p:childTnLst>
                              <p:par>
                                <p:cTn id="10" presetID="1" presetClass="emph" presetSubtype="2" fill="hold" nodeType="afterEffect">
                                  <p:stCondLst>
                                    <p:cond delay="0"/>
                                  </p:stCondLst>
                                  <p:childTnLst>
                                    <p:animClr clrSpc="rgb" dir="cw">
                                      <p:cBhvr>
                                        <p:cTn id="11" dur="500" fill="hold"/>
                                        <p:tgtEl>
                                          <p:spTgt spid="19"/>
                                        </p:tgtEl>
                                        <p:attrNameLst>
                                          <p:attrName>fillcolor</p:attrName>
                                        </p:attrNameLst>
                                      </p:cBhvr>
                                      <p:to>
                                        <a:srgbClr val="F1985D"/>
                                      </p:to>
                                    </p:animClr>
                                    <p:set>
                                      <p:cBhvr>
                                        <p:cTn id="12" dur="500" fill="hold"/>
                                        <p:tgtEl>
                                          <p:spTgt spid="19"/>
                                        </p:tgtEl>
                                        <p:attrNameLst>
                                          <p:attrName>fill.type</p:attrName>
                                        </p:attrNameLst>
                                      </p:cBhvr>
                                      <p:to>
                                        <p:strVal val="solid"/>
                                      </p:to>
                                    </p:set>
                                    <p:set>
                                      <p:cBhvr>
                                        <p:cTn id="13" dur="500" fill="hold"/>
                                        <p:tgtEl>
                                          <p:spTgt spid="19"/>
                                        </p:tgtEl>
                                        <p:attrNameLst>
                                          <p:attrName>fill.on</p:attrName>
                                        </p:attrNameLst>
                                      </p:cBhvr>
                                      <p:to>
                                        <p:strVal val="true"/>
                                      </p:to>
                                    </p:set>
                                  </p:childTnLst>
                                </p:cTn>
                              </p:par>
                            </p:childTnLst>
                          </p:cTn>
                        </p:par>
                        <p:par>
                          <p:cTn id="14" fill="hold">
                            <p:stCondLst>
                              <p:cond delay="1000"/>
                            </p:stCondLst>
                            <p:childTnLst>
                              <p:par>
                                <p:cTn id="15" presetID="1" presetClass="emph" presetSubtype="2" fill="hold" nodeType="afterEffect">
                                  <p:stCondLst>
                                    <p:cond delay="0"/>
                                  </p:stCondLst>
                                  <p:childTnLst>
                                    <p:animClr clrSpc="rgb" dir="cw">
                                      <p:cBhvr>
                                        <p:cTn id="16" dur="500" fill="hold"/>
                                        <p:tgtEl>
                                          <p:spTgt spid="20"/>
                                        </p:tgtEl>
                                        <p:attrNameLst>
                                          <p:attrName>fillcolor</p:attrName>
                                        </p:attrNameLst>
                                      </p:cBhvr>
                                      <p:to>
                                        <a:srgbClr val="F1985D"/>
                                      </p:to>
                                    </p:animClr>
                                    <p:set>
                                      <p:cBhvr>
                                        <p:cTn id="17" dur="500" fill="hold"/>
                                        <p:tgtEl>
                                          <p:spTgt spid="20"/>
                                        </p:tgtEl>
                                        <p:attrNameLst>
                                          <p:attrName>fill.type</p:attrName>
                                        </p:attrNameLst>
                                      </p:cBhvr>
                                      <p:to>
                                        <p:strVal val="solid"/>
                                      </p:to>
                                    </p:set>
                                    <p:set>
                                      <p:cBhvr>
                                        <p:cTn id="18" dur="500" fill="hold"/>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1369728"/>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09" y="1064042"/>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5"/>
          <a:stretch>
            <a:fillRect/>
          </a:stretch>
        </p:blipFill>
        <p:spPr>
          <a:xfrm>
            <a:off x="9886209" y="118756"/>
            <a:ext cx="2062261" cy="803753"/>
          </a:xfrm>
          <a:prstGeom prst="rect">
            <a:avLst/>
          </a:prstGeom>
        </p:spPr>
      </p:pic>
      <p:sp>
        <p:nvSpPr>
          <p:cNvPr id="2" name="文本框 1"/>
          <p:cNvSpPr txBox="1"/>
          <p:nvPr/>
        </p:nvSpPr>
        <p:spPr>
          <a:xfrm>
            <a:off x="449972" y="7625"/>
            <a:ext cx="9468746" cy="1446550"/>
          </a:xfrm>
          <a:prstGeom prst="rect">
            <a:avLst/>
          </a:prstGeom>
          <a:noFill/>
          <a:ln>
            <a:noFill/>
          </a:ln>
        </p:spPr>
        <p:txBody>
          <a:bodyPr wrap="none" rtlCol="0" anchor="t">
            <a:spAutoFit/>
          </a:bodyPr>
          <a:lstStyle/>
          <a:p>
            <a:pPr>
              <a:defRPr/>
            </a:pPr>
            <a:r>
              <a:rPr lang="en-US" altLang="zh-CN" sz="4400" dirty="0">
                <a:latin typeface="+mj-lt"/>
              </a:rPr>
              <a:t>Accelerating DO-simulation with</a:t>
            </a:r>
          </a:p>
          <a:p>
            <a:pPr>
              <a:defRPr/>
            </a:pPr>
            <a:r>
              <a:rPr lang="en-US" altLang="zh-CN" sz="4400" dirty="0">
                <a:latin typeface="+mj-lt"/>
              </a:rPr>
              <a:t>Global Optimal Order of Announcements</a:t>
            </a:r>
          </a:p>
        </p:txBody>
      </p:sp>
      <p:sp>
        <p:nvSpPr>
          <p:cNvPr id="3" name="矩形 2"/>
          <p:cNvSpPr/>
          <p:nvPr/>
        </p:nvSpPr>
        <p:spPr>
          <a:xfrm>
            <a:off x="244213" y="1859630"/>
            <a:ext cx="4212189" cy="3323987"/>
          </a:xfrm>
          <a:prstGeom prst="rect">
            <a:avLst/>
          </a:prstGeom>
        </p:spPr>
        <p:txBody>
          <a:bodyPr wrap="square">
            <a:spAutoFit/>
          </a:bodyPr>
          <a:lstStyle/>
          <a:p>
            <a:endParaRPr lang="en-US" altLang="zh-CN" dirty="0"/>
          </a:p>
          <a:p>
            <a:r>
              <a:rPr lang="en-US" altLang="zh-CN" sz="2400" b="1" dirty="0"/>
              <a:t>Key idea: </a:t>
            </a:r>
            <a:r>
              <a:rPr lang="en-US" altLang="zh-CN" sz="2400" dirty="0"/>
              <a:t> Let </a:t>
            </a:r>
            <a:r>
              <a:rPr lang="en-US" altLang="zh-CN" sz="2400" dirty="0" err="1"/>
              <a:t>ASes</a:t>
            </a:r>
            <a:r>
              <a:rPr lang="en-US" altLang="zh-CN" sz="2400" dirty="0"/>
              <a:t> with global optimal route announcements send their updates first.</a:t>
            </a:r>
          </a:p>
          <a:p>
            <a:endParaRPr lang="en-US" altLang="zh-CN" sz="2400" dirty="0"/>
          </a:p>
          <a:p>
            <a:r>
              <a:rPr lang="en-US" altLang="zh-CN" sz="2400" dirty="0"/>
              <a:t>To support the non-monotonic networks, we implement the route withdrawal operation on top of FASTPLANE [2].</a:t>
            </a:r>
            <a:endParaRPr lang="zh-CN" altLang="en-US" sz="2400" dirty="0"/>
          </a:p>
        </p:txBody>
      </p:sp>
      <p:sp>
        <p:nvSpPr>
          <p:cNvPr id="4" name="文本框 3"/>
          <p:cNvSpPr txBox="1"/>
          <p:nvPr/>
        </p:nvSpPr>
        <p:spPr>
          <a:xfrm>
            <a:off x="77470" y="6482080"/>
            <a:ext cx="10610215" cy="306705"/>
          </a:xfrm>
          <a:prstGeom prst="rect">
            <a:avLst/>
          </a:prstGeom>
          <a:noFill/>
        </p:spPr>
        <p:txBody>
          <a:bodyPr wrap="square" rtlCol="0">
            <a:spAutoFit/>
          </a:bodyPr>
          <a:lstStyle/>
          <a:p>
            <a:r>
              <a:rPr lang="en-US" altLang="zh-CN" sz="1400" dirty="0"/>
              <a:t>[2] Nuno P. Lopes and Andrey </a:t>
            </a:r>
            <a:r>
              <a:rPr lang="en-US" altLang="zh-CN" sz="1400" dirty="0" err="1"/>
              <a:t>Rybalchenko</a:t>
            </a:r>
            <a:r>
              <a:rPr lang="en-US" altLang="zh-CN" sz="1400" dirty="0"/>
              <a:t>. 2019. Fast BGP Simulation of Large Datacenters. In VMCAI’19. Springer, 386–408</a:t>
            </a:r>
            <a:endParaRPr lang="zh-CN" altLang="en-US" sz="1400" dirty="0"/>
          </a:p>
        </p:txBody>
      </p:sp>
      <p:sp>
        <p:nvSpPr>
          <p:cNvPr id="7" name="灯片编号占位符 6"/>
          <p:cNvSpPr>
            <a:spLocks noGrp="1"/>
          </p:cNvSpPr>
          <p:nvPr>
            <p:ph type="sldNum" sz="quarter" idx="12"/>
          </p:nvPr>
        </p:nvSpPr>
        <p:spPr/>
        <p:txBody>
          <a:bodyPr/>
          <a:lstStyle/>
          <a:p>
            <a:fld id="{7D9BB5D0-35E4-459D-AEF3-FE4D7C45CC19}" type="slidenum">
              <a:rPr lang="zh-CN" altLang="en-US" smtClean="0"/>
              <a:t>48</a:t>
            </a:fld>
            <a:endParaRPr lang="zh-CN" altLang="en-US"/>
          </a:p>
        </p:txBody>
      </p:sp>
      <p:grpSp>
        <p:nvGrpSpPr>
          <p:cNvPr id="10" name="组合 9"/>
          <p:cNvGrpSpPr/>
          <p:nvPr/>
        </p:nvGrpSpPr>
        <p:grpSpPr>
          <a:xfrm>
            <a:off x="4596612" y="1519294"/>
            <a:ext cx="7351858" cy="2514886"/>
            <a:chOff x="-1600" y="637"/>
            <a:chExt cx="20718" cy="9194"/>
          </a:xfrm>
        </p:grpSpPr>
        <p:cxnSp>
          <p:nvCxnSpPr>
            <p:cNvPr id="11" name="直接连接符 10"/>
            <p:cNvCxnSpPr>
              <a:stCxn id="20" idx="6"/>
              <a:endCxn id="22" idx="2"/>
            </p:cNvCxnSpPr>
            <p:nvPr/>
          </p:nvCxnSpPr>
          <p:spPr>
            <a:xfrm>
              <a:off x="6081" y="5750"/>
              <a:ext cx="1022" cy="30"/>
            </a:xfrm>
            <a:prstGeom prst="line">
              <a:avLst/>
            </a:prstGeom>
            <a:ln w="38100"/>
          </p:spPr>
          <p:style>
            <a:lnRef idx="3">
              <a:schemeClr val="dk1"/>
            </a:lnRef>
            <a:fillRef idx="0">
              <a:schemeClr val="dk1"/>
            </a:fillRef>
            <a:effectRef idx="2">
              <a:schemeClr val="dk1"/>
            </a:effectRef>
            <a:fontRef idx="minor">
              <a:schemeClr val="tx1"/>
            </a:fontRef>
          </p:style>
        </p:cxnSp>
        <p:cxnSp>
          <p:nvCxnSpPr>
            <p:cNvPr id="12" name="直接连接符 11"/>
            <p:cNvCxnSpPr/>
            <p:nvPr/>
          </p:nvCxnSpPr>
          <p:spPr>
            <a:xfrm flipV="1">
              <a:off x="8423" y="2554"/>
              <a:ext cx="3716" cy="2449"/>
            </a:xfrm>
            <a:prstGeom prst="line">
              <a:avLst/>
            </a:prstGeom>
            <a:ln w="38100"/>
          </p:spPr>
          <p:style>
            <a:lnRef idx="3">
              <a:schemeClr val="dk1"/>
            </a:lnRef>
            <a:fillRef idx="0">
              <a:schemeClr val="dk1"/>
            </a:fillRef>
            <a:effectRef idx="2">
              <a:schemeClr val="dk1"/>
            </a:effectRef>
            <a:fontRef idx="minor">
              <a:schemeClr val="tx1"/>
            </a:fontRef>
          </p:style>
        </p:cxnSp>
        <p:cxnSp>
          <p:nvCxnSpPr>
            <p:cNvPr id="13" name="直接连接符 12"/>
            <p:cNvCxnSpPr>
              <a:stCxn id="22" idx="6"/>
              <a:endCxn id="24" idx="2"/>
            </p:cNvCxnSpPr>
            <p:nvPr/>
          </p:nvCxnSpPr>
          <p:spPr>
            <a:xfrm flipV="1">
              <a:off x="9492" y="5774"/>
              <a:ext cx="2124" cy="6"/>
            </a:xfrm>
            <a:prstGeom prst="line">
              <a:avLst/>
            </a:prstGeom>
            <a:ln w="38100"/>
          </p:spPr>
          <p:style>
            <a:lnRef idx="3">
              <a:schemeClr val="dk1"/>
            </a:lnRef>
            <a:fillRef idx="0">
              <a:schemeClr val="dk1"/>
            </a:fillRef>
            <a:effectRef idx="2">
              <a:schemeClr val="dk1"/>
            </a:effectRef>
            <a:fontRef idx="minor">
              <a:schemeClr val="tx1"/>
            </a:fontRef>
          </p:style>
        </p:cxnSp>
        <p:cxnSp>
          <p:nvCxnSpPr>
            <p:cNvPr id="14" name="直接连接符 13"/>
            <p:cNvCxnSpPr>
              <a:stCxn id="22" idx="4"/>
              <a:endCxn id="25" idx="2"/>
            </p:cNvCxnSpPr>
            <p:nvPr/>
          </p:nvCxnSpPr>
          <p:spPr>
            <a:xfrm>
              <a:off x="8298" y="6580"/>
              <a:ext cx="3405" cy="2451"/>
            </a:xfrm>
            <a:prstGeom prst="line">
              <a:avLst/>
            </a:prstGeom>
            <a:ln w="38100"/>
          </p:spPr>
          <p:style>
            <a:lnRef idx="3">
              <a:schemeClr val="dk1"/>
            </a:lnRef>
            <a:fillRef idx="0">
              <a:schemeClr val="dk1"/>
            </a:fillRef>
            <a:effectRef idx="2">
              <a:schemeClr val="dk1"/>
            </a:effectRef>
            <a:fontRef idx="minor">
              <a:schemeClr val="tx1"/>
            </a:fontRef>
          </p:style>
        </p:cxnSp>
        <p:cxnSp>
          <p:nvCxnSpPr>
            <p:cNvPr id="15" name="直接连接符 14"/>
            <p:cNvCxnSpPr>
              <a:stCxn id="24" idx="6"/>
              <a:endCxn id="26" idx="2"/>
            </p:cNvCxnSpPr>
            <p:nvPr/>
          </p:nvCxnSpPr>
          <p:spPr>
            <a:xfrm>
              <a:off x="14005" y="5774"/>
              <a:ext cx="2240" cy="142"/>
            </a:xfrm>
            <a:prstGeom prst="line">
              <a:avLst/>
            </a:prstGeom>
            <a:ln w="38100"/>
          </p:spPr>
          <p:style>
            <a:lnRef idx="3">
              <a:schemeClr val="dk1"/>
            </a:lnRef>
            <a:fillRef idx="0">
              <a:schemeClr val="dk1"/>
            </a:fillRef>
            <a:effectRef idx="2">
              <a:schemeClr val="dk1"/>
            </a:effectRef>
            <a:fontRef idx="minor">
              <a:schemeClr val="tx1"/>
            </a:fontRef>
          </p:style>
        </p:cxnSp>
        <p:cxnSp>
          <p:nvCxnSpPr>
            <p:cNvPr id="16" name="直接连接符 15"/>
            <p:cNvCxnSpPr>
              <a:stCxn id="23" idx="6"/>
            </p:cNvCxnSpPr>
            <p:nvPr/>
          </p:nvCxnSpPr>
          <p:spPr>
            <a:xfrm>
              <a:off x="13870" y="2684"/>
              <a:ext cx="3580" cy="2606"/>
            </a:xfrm>
            <a:prstGeom prst="line">
              <a:avLst/>
            </a:prstGeom>
            <a:ln w="38100"/>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485" y="3806"/>
              <a:ext cx="2909" cy="1233"/>
            </a:xfrm>
            <a:prstGeom prst="rect">
              <a:avLst/>
            </a:prstGeom>
            <a:noFill/>
          </p:spPr>
          <p:txBody>
            <a:bodyPr wrap="square" rtlCol="0">
              <a:spAutoFit/>
            </a:bodyPr>
            <a:lstStyle/>
            <a:p>
              <a:r>
                <a:rPr lang="en-US" altLang="zh-CN" sz="1600" b="1" dirty="0">
                  <a:cs typeface="+mn-lt"/>
                </a:rPr>
                <a:t>AS S</a:t>
              </a:r>
            </a:p>
          </p:txBody>
        </p:sp>
        <p:sp>
          <p:nvSpPr>
            <p:cNvPr id="18" name="文本框 17"/>
            <p:cNvSpPr txBox="1"/>
            <p:nvPr/>
          </p:nvSpPr>
          <p:spPr>
            <a:xfrm>
              <a:off x="7265" y="3810"/>
              <a:ext cx="1763" cy="1233"/>
            </a:xfrm>
            <a:prstGeom prst="rect">
              <a:avLst/>
            </a:prstGeom>
            <a:noFill/>
          </p:spPr>
          <p:txBody>
            <a:bodyPr wrap="square" rtlCol="0">
              <a:spAutoFit/>
            </a:bodyPr>
            <a:lstStyle/>
            <a:p>
              <a:r>
                <a:rPr lang="en-US" altLang="zh-CN" sz="1600" b="1" dirty="0">
                  <a:cs typeface="+mn-lt"/>
                </a:rPr>
                <a:t>AS B</a:t>
              </a:r>
            </a:p>
          </p:txBody>
        </p:sp>
        <p:sp>
          <p:nvSpPr>
            <p:cNvPr id="19" name="文本框 18"/>
            <p:cNvSpPr txBox="1"/>
            <p:nvPr/>
          </p:nvSpPr>
          <p:spPr>
            <a:xfrm>
              <a:off x="12006" y="637"/>
              <a:ext cx="2388" cy="1233"/>
            </a:xfrm>
            <a:prstGeom prst="rect">
              <a:avLst/>
            </a:prstGeom>
            <a:noFill/>
          </p:spPr>
          <p:txBody>
            <a:bodyPr wrap="square" rtlCol="0">
              <a:spAutoFit/>
            </a:bodyPr>
            <a:lstStyle/>
            <a:p>
              <a:r>
                <a:rPr lang="en-US" altLang="zh-CN" sz="1600" b="1" dirty="0">
                  <a:cs typeface="+mn-lt"/>
                </a:rPr>
                <a:t>AS C</a:t>
              </a:r>
            </a:p>
          </p:txBody>
        </p:sp>
        <p:sp>
          <p:nvSpPr>
            <p:cNvPr id="20" name="椭圆 19"/>
            <p:cNvSpPr/>
            <p:nvPr/>
          </p:nvSpPr>
          <p:spPr>
            <a:xfrm>
              <a:off x="3692" y="494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85" y="4972"/>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103" y="497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481" y="188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1616" y="497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703" y="8230"/>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6245" y="5115"/>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137" y="3810"/>
              <a:ext cx="1756" cy="1233"/>
            </a:xfrm>
            <a:prstGeom prst="rect">
              <a:avLst/>
            </a:prstGeom>
            <a:noFill/>
          </p:spPr>
          <p:txBody>
            <a:bodyPr wrap="square" rtlCol="0">
              <a:spAutoFit/>
            </a:bodyPr>
            <a:lstStyle/>
            <a:p>
              <a:r>
                <a:rPr lang="en-US" altLang="zh-CN" sz="1600" b="1" dirty="0">
                  <a:cs typeface="+mn-lt"/>
                </a:rPr>
                <a:t>AS A</a:t>
              </a:r>
            </a:p>
          </p:txBody>
        </p:sp>
        <p:sp>
          <p:nvSpPr>
            <p:cNvPr id="28" name="文本框 27"/>
            <p:cNvSpPr txBox="1"/>
            <p:nvPr/>
          </p:nvSpPr>
          <p:spPr>
            <a:xfrm>
              <a:off x="11990" y="3806"/>
              <a:ext cx="2386" cy="1233"/>
            </a:xfrm>
            <a:prstGeom prst="rect">
              <a:avLst/>
            </a:prstGeom>
            <a:noFill/>
          </p:spPr>
          <p:txBody>
            <a:bodyPr wrap="square" rtlCol="0">
              <a:spAutoFit/>
            </a:bodyPr>
            <a:lstStyle/>
            <a:p>
              <a:r>
                <a:rPr lang="en-US" altLang="zh-CN" sz="1600" b="1" dirty="0">
                  <a:cs typeface="+mn-lt"/>
                </a:rPr>
                <a:t>AS E</a:t>
              </a:r>
            </a:p>
          </p:txBody>
        </p:sp>
        <p:sp>
          <p:nvSpPr>
            <p:cNvPr id="29" name="文本框 28"/>
            <p:cNvSpPr txBox="1"/>
            <p:nvPr/>
          </p:nvSpPr>
          <p:spPr>
            <a:xfrm>
              <a:off x="12080" y="7131"/>
              <a:ext cx="2908" cy="1233"/>
            </a:xfrm>
            <a:prstGeom prst="rect">
              <a:avLst/>
            </a:prstGeom>
            <a:noFill/>
          </p:spPr>
          <p:txBody>
            <a:bodyPr wrap="square" rtlCol="0">
              <a:spAutoFit/>
            </a:bodyPr>
            <a:lstStyle/>
            <a:p>
              <a:r>
                <a:rPr lang="en-US" altLang="zh-CN" sz="1600" b="1" dirty="0">
                  <a:cs typeface="+mn-lt"/>
                </a:rPr>
                <a:t>AS F</a:t>
              </a:r>
            </a:p>
          </p:txBody>
        </p:sp>
        <p:cxnSp>
          <p:nvCxnSpPr>
            <p:cNvPr id="30" name="直接连接符 29"/>
            <p:cNvCxnSpPr>
              <a:stCxn id="26" idx="4"/>
              <a:endCxn id="25" idx="6"/>
            </p:cNvCxnSpPr>
            <p:nvPr/>
          </p:nvCxnSpPr>
          <p:spPr>
            <a:xfrm flipH="1">
              <a:off x="14092" y="6716"/>
              <a:ext cx="3348" cy="2315"/>
            </a:xfrm>
            <a:prstGeom prst="line">
              <a:avLst/>
            </a:prstGeom>
            <a:ln w="38100"/>
          </p:spPr>
          <p:style>
            <a:lnRef idx="3">
              <a:schemeClr val="dk1"/>
            </a:lnRef>
            <a:fillRef idx="0">
              <a:schemeClr val="dk1"/>
            </a:fillRef>
            <a:effectRef idx="2">
              <a:schemeClr val="dk1"/>
            </a:effectRef>
            <a:fontRef idx="minor">
              <a:schemeClr val="tx1"/>
            </a:fontRef>
          </p:style>
        </p:cxnSp>
        <p:cxnSp>
          <p:nvCxnSpPr>
            <p:cNvPr id="31" name="直接连接符 30"/>
            <p:cNvCxnSpPr>
              <a:stCxn id="21" idx="6"/>
              <a:endCxn id="20" idx="2"/>
            </p:cNvCxnSpPr>
            <p:nvPr/>
          </p:nvCxnSpPr>
          <p:spPr>
            <a:xfrm flipV="1">
              <a:off x="2874" y="5750"/>
              <a:ext cx="818" cy="23"/>
            </a:xfrm>
            <a:prstGeom prst="line">
              <a:avLst/>
            </a:prstGeom>
            <a:ln w="38100"/>
          </p:spPr>
          <p:style>
            <a:lnRef idx="3">
              <a:schemeClr val="dk1"/>
            </a:lnRef>
            <a:fillRef idx="0">
              <a:schemeClr val="dk1"/>
            </a:fillRef>
            <a:effectRef idx="2">
              <a:schemeClr val="dk1"/>
            </a:effectRef>
            <a:fontRef idx="minor">
              <a:schemeClr val="tx1"/>
            </a:fontRef>
          </p:style>
        </p:cxnSp>
        <p:pic>
          <p:nvPicPr>
            <p:cNvPr id="32" name="图片 31" descr="router"/>
            <p:cNvPicPr>
              <a:picLocks noChangeAspect="1"/>
            </p:cNvPicPr>
            <p:nvPr/>
          </p:nvPicPr>
          <p:blipFill>
            <a:blip r:embed="rId6"/>
            <a:stretch>
              <a:fillRect/>
            </a:stretch>
          </p:blipFill>
          <p:spPr>
            <a:xfrm>
              <a:off x="906" y="5286"/>
              <a:ext cx="1464" cy="974"/>
            </a:xfrm>
            <a:prstGeom prst="rect">
              <a:avLst/>
            </a:prstGeom>
          </p:spPr>
        </p:pic>
        <p:pic>
          <p:nvPicPr>
            <p:cNvPr id="33" name="图片 32" descr="router"/>
            <p:cNvPicPr>
              <a:picLocks noChangeAspect="1"/>
            </p:cNvPicPr>
            <p:nvPr/>
          </p:nvPicPr>
          <p:blipFill>
            <a:blip r:embed="rId6"/>
            <a:stretch>
              <a:fillRect/>
            </a:stretch>
          </p:blipFill>
          <p:spPr>
            <a:xfrm>
              <a:off x="4172" y="5229"/>
              <a:ext cx="1464" cy="974"/>
            </a:xfrm>
            <a:prstGeom prst="rect">
              <a:avLst/>
            </a:prstGeom>
          </p:spPr>
        </p:pic>
        <p:pic>
          <p:nvPicPr>
            <p:cNvPr id="34" name="图片 33" descr="router"/>
            <p:cNvPicPr>
              <a:picLocks noChangeAspect="1"/>
            </p:cNvPicPr>
            <p:nvPr/>
          </p:nvPicPr>
          <p:blipFill>
            <a:blip r:embed="rId6"/>
            <a:stretch>
              <a:fillRect/>
            </a:stretch>
          </p:blipFill>
          <p:spPr>
            <a:xfrm>
              <a:off x="7565" y="5298"/>
              <a:ext cx="1464" cy="974"/>
            </a:xfrm>
            <a:prstGeom prst="rect">
              <a:avLst/>
            </a:prstGeom>
          </p:spPr>
        </p:pic>
        <p:pic>
          <p:nvPicPr>
            <p:cNvPr id="35" name="图片 34" descr="router"/>
            <p:cNvPicPr>
              <a:picLocks noChangeAspect="1"/>
            </p:cNvPicPr>
            <p:nvPr/>
          </p:nvPicPr>
          <p:blipFill>
            <a:blip r:embed="rId6"/>
            <a:stretch>
              <a:fillRect/>
            </a:stretch>
          </p:blipFill>
          <p:spPr>
            <a:xfrm>
              <a:off x="11944" y="2196"/>
              <a:ext cx="1464" cy="974"/>
            </a:xfrm>
            <a:prstGeom prst="rect">
              <a:avLst/>
            </a:prstGeom>
          </p:spPr>
        </p:pic>
        <p:pic>
          <p:nvPicPr>
            <p:cNvPr id="36" name="图片 35" descr="router"/>
            <p:cNvPicPr>
              <a:picLocks noChangeAspect="1"/>
            </p:cNvPicPr>
            <p:nvPr/>
          </p:nvPicPr>
          <p:blipFill>
            <a:blip r:embed="rId6"/>
            <a:stretch>
              <a:fillRect/>
            </a:stretch>
          </p:blipFill>
          <p:spPr>
            <a:xfrm>
              <a:off x="12080" y="5262"/>
              <a:ext cx="1464" cy="974"/>
            </a:xfrm>
            <a:prstGeom prst="rect">
              <a:avLst/>
            </a:prstGeom>
          </p:spPr>
        </p:pic>
        <p:pic>
          <p:nvPicPr>
            <p:cNvPr id="37" name="图片 36" descr="router"/>
            <p:cNvPicPr>
              <a:picLocks noChangeAspect="1"/>
            </p:cNvPicPr>
            <p:nvPr/>
          </p:nvPicPr>
          <p:blipFill>
            <a:blip r:embed="rId6"/>
            <a:stretch>
              <a:fillRect/>
            </a:stretch>
          </p:blipFill>
          <p:spPr>
            <a:xfrm>
              <a:off x="12208" y="8508"/>
              <a:ext cx="1464" cy="974"/>
            </a:xfrm>
            <a:prstGeom prst="rect">
              <a:avLst/>
            </a:prstGeom>
          </p:spPr>
        </p:pic>
        <p:pic>
          <p:nvPicPr>
            <p:cNvPr id="38" name="图片 37" descr="router"/>
            <p:cNvPicPr>
              <a:picLocks noChangeAspect="1"/>
            </p:cNvPicPr>
            <p:nvPr/>
          </p:nvPicPr>
          <p:blipFill>
            <a:blip r:embed="rId6"/>
            <a:stretch>
              <a:fillRect/>
            </a:stretch>
          </p:blipFill>
          <p:spPr>
            <a:xfrm>
              <a:off x="16820" y="5483"/>
              <a:ext cx="1464" cy="974"/>
            </a:xfrm>
            <a:prstGeom prst="rect">
              <a:avLst/>
            </a:prstGeom>
          </p:spPr>
        </p:pic>
        <p:sp>
          <p:nvSpPr>
            <p:cNvPr id="39" name="文本框 38"/>
            <p:cNvSpPr txBox="1"/>
            <p:nvPr/>
          </p:nvSpPr>
          <p:spPr>
            <a:xfrm>
              <a:off x="5272" y="1705"/>
              <a:ext cx="6672" cy="1233"/>
            </a:xfrm>
            <a:prstGeom prst="rect">
              <a:avLst/>
            </a:prstGeom>
            <a:noFill/>
          </p:spPr>
          <p:txBody>
            <a:bodyPr wrap="square" rtlCol="0">
              <a:spAutoFit/>
            </a:bodyPr>
            <a:lstStyle/>
            <a:p>
              <a:r>
                <a:rPr lang="en-US" altLang="zh-CN" sz="1600" b="1" dirty="0">
                  <a:cs typeface="+mn-lt"/>
                </a:rPr>
                <a:t>prefer E as next hop</a:t>
              </a:r>
            </a:p>
          </p:txBody>
        </p:sp>
        <p:cxnSp>
          <p:nvCxnSpPr>
            <p:cNvPr id="40" name="直接箭头连接符 39"/>
            <p:cNvCxnSpPr/>
            <p:nvPr/>
          </p:nvCxnSpPr>
          <p:spPr>
            <a:xfrm>
              <a:off x="8058" y="2719"/>
              <a:ext cx="0" cy="10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637" y="6721"/>
              <a:ext cx="0" cy="13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7028" y="3834"/>
              <a:ext cx="2090" cy="1233"/>
            </a:xfrm>
            <a:prstGeom prst="rect">
              <a:avLst/>
            </a:prstGeom>
            <a:noFill/>
          </p:spPr>
          <p:txBody>
            <a:bodyPr wrap="square" rtlCol="0">
              <a:spAutoFit/>
            </a:bodyPr>
            <a:lstStyle/>
            <a:p>
              <a:r>
                <a:rPr lang="en-US" altLang="zh-CN" sz="1600" b="1" dirty="0">
                  <a:cs typeface="+mn-lt"/>
                </a:rPr>
                <a:t>AS D</a:t>
              </a:r>
            </a:p>
          </p:txBody>
        </p:sp>
        <p:sp>
          <p:nvSpPr>
            <p:cNvPr id="43" name="文本框 42"/>
            <p:cNvSpPr txBox="1"/>
            <p:nvPr/>
          </p:nvSpPr>
          <p:spPr>
            <a:xfrm>
              <a:off x="-1600" y="8228"/>
              <a:ext cx="7186" cy="1238"/>
            </a:xfrm>
            <a:prstGeom prst="rect">
              <a:avLst/>
            </a:prstGeom>
            <a:noFill/>
          </p:spPr>
          <p:txBody>
            <a:bodyPr wrap="square" rtlCol="0">
              <a:spAutoFit/>
            </a:bodyPr>
            <a:lstStyle/>
            <a:p>
              <a:r>
                <a:rPr lang="en-US" altLang="zh-CN" sz="1600" b="1" dirty="0">
                  <a:cs typeface="+mn-lt"/>
                </a:rPr>
                <a:t>drop all paths containing E</a:t>
              </a:r>
            </a:p>
          </p:txBody>
        </p:sp>
      </p:grpSp>
      <p:sp>
        <p:nvSpPr>
          <p:cNvPr id="44" name="文本框 43"/>
          <p:cNvSpPr txBox="1"/>
          <p:nvPr/>
        </p:nvSpPr>
        <p:spPr>
          <a:xfrm>
            <a:off x="10938762" y="3255482"/>
            <a:ext cx="1731010" cy="337185"/>
          </a:xfrm>
          <a:prstGeom prst="rect">
            <a:avLst/>
          </a:prstGeom>
          <a:noFill/>
        </p:spPr>
        <p:txBody>
          <a:bodyPr wrap="square" rtlCol="0">
            <a:spAutoFit/>
          </a:bodyPr>
          <a:lstStyle/>
          <a:p>
            <a:r>
              <a:rPr lang="en-US" altLang="zh-CN" sz="1600" b="1" dirty="0">
                <a:cs typeface="+mn-lt"/>
              </a:rPr>
              <a:t>IP prefix P</a:t>
            </a:r>
          </a:p>
        </p:txBody>
      </p:sp>
      <p:sp>
        <p:nvSpPr>
          <p:cNvPr id="45" name="文本框 44"/>
          <p:cNvSpPr txBox="1"/>
          <p:nvPr/>
        </p:nvSpPr>
        <p:spPr>
          <a:xfrm>
            <a:off x="8218958" y="4733613"/>
            <a:ext cx="3962400" cy="1198880"/>
          </a:xfrm>
          <a:prstGeom prst="rect">
            <a:avLst/>
          </a:prstGeom>
          <a:noFill/>
        </p:spPr>
        <p:txBody>
          <a:bodyPr wrap="square" rtlCol="0">
            <a:spAutoFit/>
          </a:bodyPr>
          <a:lstStyle/>
          <a:p>
            <a:r>
              <a:rPr lang="en-US" altLang="zh-CN" sz="2400" dirty="0" err="1">
                <a:solidFill>
                  <a:schemeClr val="accent5">
                    <a:lumMod val="75000"/>
                  </a:schemeClr>
                </a:solidFill>
              </a:rPr>
              <a:t>ASes’ </a:t>
            </a:r>
            <a:r>
              <a:rPr lang="en-US" altLang="zh-CN" sz="2400" dirty="0">
                <a:solidFill>
                  <a:schemeClr val="accent5">
                    <a:lumMod val="75000"/>
                  </a:schemeClr>
                </a:solidFill>
              </a:rPr>
              <a:t>order in desecending global priority:</a:t>
            </a:r>
          </a:p>
          <a:p>
            <a:r>
              <a:rPr lang="en-US" altLang="zh-CN" sz="2400" dirty="0">
                <a:solidFill>
                  <a:schemeClr val="accent5">
                    <a:lumMod val="75000"/>
                  </a:schemeClr>
                </a:solidFill>
              </a:rPr>
              <a:t>D </a:t>
            </a:r>
            <a:r>
              <a:rPr lang="en-US" altLang="zh-CN" sz="2400" u="sng" dirty="0">
                <a:solidFill>
                  <a:schemeClr val="accent5">
                    <a:lumMod val="75000"/>
                  </a:schemeClr>
                </a:solidFill>
              </a:rPr>
              <a:t>C E F</a:t>
            </a:r>
            <a:r>
              <a:rPr lang="en-US" altLang="zh-CN" sz="2400" dirty="0">
                <a:solidFill>
                  <a:schemeClr val="accent5">
                    <a:lumMod val="75000"/>
                  </a:schemeClr>
                </a:solidFill>
              </a:rPr>
              <a:t> B A S</a:t>
            </a:r>
            <a:endParaRPr lang="zh-CN" altLang="en-US" sz="2400" dirty="0">
              <a:solidFill>
                <a:schemeClr val="accent5">
                  <a:lumMod val="75000"/>
                </a:schemeClr>
              </a:solidFill>
            </a:endParaRPr>
          </a:p>
        </p:txBody>
      </p:sp>
      <p:sp>
        <p:nvSpPr>
          <p:cNvPr id="8" name="矩形 7">
            <a:extLst>
              <a:ext uri="{FF2B5EF4-FFF2-40B4-BE49-F238E27FC236}">
                <a16:creationId xmlns:a16="http://schemas.microsoft.com/office/drawing/2014/main" id="{18830579-33E0-D8DE-1DDA-314F784E2294}"/>
              </a:ext>
            </a:extLst>
          </p:cNvPr>
          <p:cNvSpPr/>
          <p:nvPr/>
        </p:nvSpPr>
        <p:spPr>
          <a:xfrm>
            <a:off x="10990925" y="2393787"/>
            <a:ext cx="194254" cy="31976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D3DA6BB4-420F-7AB4-1F5B-2D93B9802572}"/>
              </a:ext>
            </a:extLst>
          </p:cNvPr>
          <p:cNvSpPr/>
          <p:nvPr/>
        </p:nvSpPr>
        <p:spPr>
          <a:xfrm>
            <a:off x="10693558" y="2803269"/>
            <a:ext cx="194254" cy="3197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2ABC35DD-0925-2183-776A-35BD940FA148}"/>
              </a:ext>
            </a:extLst>
          </p:cNvPr>
          <p:cNvSpPr/>
          <p:nvPr/>
        </p:nvSpPr>
        <p:spPr>
          <a:xfrm>
            <a:off x="10831848" y="3274950"/>
            <a:ext cx="194254" cy="31976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557EE22F-1541-380C-936E-F662328A7A2E}"/>
              </a:ext>
            </a:extLst>
          </p:cNvPr>
          <p:cNvSpPr/>
          <p:nvPr/>
        </p:nvSpPr>
        <p:spPr>
          <a:xfrm>
            <a:off x="7279252" y="3489215"/>
            <a:ext cx="1292218" cy="900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t>Withdrawal</a:t>
            </a:r>
          </a:p>
          <a:p>
            <a:pPr algn="ctr"/>
            <a:r>
              <a:rPr kumimoji="1" lang="en-US" altLang="zh-CN"/>
              <a:t>happens</a:t>
            </a:r>
            <a:endParaRPr kumimoji="1" lang="zh-CN" altLang="en-US"/>
          </a:p>
        </p:txBody>
      </p:sp>
    </p:spTree>
    <p:extLst>
      <p:ext uri="{BB962C8B-B14F-4D97-AF65-F5344CB8AC3E}">
        <p14:creationId xmlns:p14="http://schemas.microsoft.com/office/powerpoint/2010/main" val="333296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remove" grpId="0" nodeType="clickEffect">
                                  <p:stCondLst>
                                    <p:cond delay="0"/>
                                  </p:stCondLst>
                                  <p:childTnLst>
                                    <p:animMotion origin="layout" path="M 5E-6 -0.00046 C -0.0293 -0.03426 -0.05833 -0.06852 -0.08229 -0.08125 C -0.10652 -0.09375 -0.11459 -0.09606 -0.14297 -0.07569 C -0.17162 -0.05532 -0.23152 0.01945 -0.25235 0.04051 C -0.27318 0.06158 -0.26381 0.04908 -0.26797 0.0507 C -0.27214 0.05232 -0.27175 0.04977 -0.27735 0.05047 C -0.28295 0.05139 -0.29167 0.05625 -0.3017 0.05579 C -0.31524 0.05787 -0.33152 0.06042 -0.33542 0.05301 " pathEditMode="relative" rAng="0" ptsTypes="AAAAAAAA">
                                      <p:cBhvr>
                                        <p:cTn id="6" dur="3000" fill="hold"/>
                                        <p:tgtEl>
                                          <p:spTgt spid="8"/>
                                        </p:tgtEl>
                                        <p:attrNameLst>
                                          <p:attrName>ppt_x</p:attrName>
                                          <p:attrName>ppt_y</p:attrName>
                                        </p:attrNameLst>
                                      </p:cBhvr>
                                      <p:rCtr x="-16771" y="-1597"/>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remove" grpId="0" nodeType="clickEffect">
                                  <p:stCondLst>
                                    <p:cond delay="0"/>
                                  </p:stCondLst>
                                  <p:childTnLst>
                                    <p:animMotion origin="layout" path="M 0 0 L -0.19661 -0.00486 " pathEditMode="relative" ptsTypes="AA">
                                      <p:cBhvr>
                                        <p:cTn id="10" dur="3000" fill="hold"/>
                                        <p:tgtEl>
                                          <p:spTgt spid="46"/>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5E-6 -0.00023 C -0.02786 -0.02963 -0.05572 -0.05903 -0.07904 -0.07222 C -0.10261 -0.08541 -0.11472 -0.1 -0.14102 -0.07963 C -0.16094 -0.05995 -0.18698 -0.01389 -0.203 0.00787 C -0.21902 0.0294 -0.23086 0.04954 -0.23711 0.05047 " pathEditMode="relative" rAng="0" ptsTypes="AAAAA">
                                      <p:cBhvr>
                                        <p:cTn id="18" dur="3000" fill="hold"/>
                                        <p:tgtEl>
                                          <p:spTgt spid="8"/>
                                        </p:tgtEl>
                                        <p:attrNameLst>
                                          <p:attrName>ppt_x</p:attrName>
                                          <p:attrName>ppt_y</p:attrName>
                                        </p:attrNameLst>
                                      </p:cBhvr>
                                      <p:rCtr x="-11862" y="-1944"/>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20208 0 " pathEditMode="relative" ptsTypes="AA">
                                      <p:cBhvr>
                                        <p:cTn id="22" dur="3000" fill="hold"/>
                                        <p:tgtEl>
                                          <p:spTgt spid="4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6" grpId="0" animBg="1"/>
      <p:bldP spid="46" grpId="1" animBg="1"/>
      <p:bldP spid="4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12"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sp>
        <p:nvSpPr>
          <p:cNvPr id="2" name="文本框 1"/>
          <p:cNvSpPr txBox="1"/>
          <p:nvPr/>
        </p:nvSpPr>
        <p:spPr>
          <a:xfrm>
            <a:off x="410845" y="248920"/>
            <a:ext cx="9793130" cy="769441"/>
          </a:xfrm>
          <a:prstGeom prst="rect">
            <a:avLst/>
          </a:prstGeom>
          <a:noFill/>
          <a:ln>
            <a:noFill/>
          </a:ln>
        </p:spPr>
        <p:txBody>
          <a:bodyPr wrap="none" rtlCol="0" anchor="t">
            <a:spAutoFit/>
          </a:bodyPr>
          <a:lstStyle/>
          <a:p>
            <a:pPr>
              <a:defRPr/>
            </a:pPr>
            <a:r>
              <a:rPr lang="en-US" altLang="zh-CN" sz="4400" dirty="0">
                <a:latin typeface="+mj-lt"/>
              </a:rPr>
              <a:t>DO-DPV: Data-Oblivious Property Checking</a:t>
            </a:r>
          </a:p>
        </p:txBody>
      </p:sp>
      <p:sp>
        <p:nvSpPr>
          <p:cNvPr id="3" name="文本框 2"/>
          <p:cNvSpPr txBox="1"/>
          <p:nvPr/>
        </p:nvSpPr>
        <p:spPr>
          <a:xfrm>
            <a:off x="168389" y="2449305"/>
            <a:ext cx="4537710"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DFS-based traversal algorithm on the simulated data-plane [3]</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For some properties (e.g. blacklisting), a linear scan on the source’s RIB would suffice. </a:t>
            </a:r>
            <a:endParaRPr lang="zh-CN" altLang="en-US" sz="2400" dirty="0"/>
          </a:p>
        </p:txBody>
      </p:sp>
      <p:sp>
        <p:nvSpPr>
          <p:cNvPr id="7" name="文本框 6"/>
          <p:cNvSpPr txBox="1"/>
          <p:nvPr/>
        </p:nvSpPr>
        <p:spPr>
          <a:xfrm>
            <a:off x="0" y="6529310"/>
            <a:ext cx="11781155" cy="307777"/>
          </a:xfrm>
          <a:prstGeom prst="rect">
            <a:avLst/>
          </a:prstGeom>
          <a:noFill/>
        </p:spPr>
        <p:txBody>
          <a:bodyPr wrap="square" rtlCol="0">
            <a:spAutoFit/>
          </a:bodyPr>
          <a:lstStyle/>
          <a:p>
            <a:r>
              <a:rPr lang="en-US" altLang="zh-CN" sz="1400" dirty="0"/>
              <a:t>[3] Marina Blanton. et al. 2013. Data-Oblivious Graph Algorithms for Secure Computation and Outsourcing. In ASIA CCS’13. ACM, 207-218. </a:t>
            </a:r>
            <a:endParaRPr lang="zh-CN" altLang="en-US" sz="1400" dirty="0"/>
          </a:p>
        </p:txBody>
      </p:sp>
      <p:sp>
        <p:nvSpPr>
          <p:cNvPr id="4" name="灯片编号占位符 3"/>
          <p:cNvSpPr>
            <a:spLocks noGrp="1"/>
          </p:cNvSpPr>
          <p:nvPr>
            <p:ph type="sldNum" sz="quarter" idx="12"/>
          </p:nvPr>
        </p:nvSpPr>
        <p:spPr/>
        <p:txBody>
          <a:bodyPr/>
          <a:lstStyle/>
          <a:p>
            <a:fld id="{7D9BB5D0-35E4-459D-AEF3-FE4D7C45CC19}" type="slidenum">
              <a:rPr lang="zh-CN" altLang="en-US" smtClean="0"/>
              <a:t>49</a:t>
            </a:fld>
            <a:endParaRPr lang="zh-CN" altLang="en-US"/>
          </a:p>
        </p:txBody>
      </p:sp>
      <p:grpSp>
        <p:nvGrpSpPr>
          <p:cNvPr id="10" name="组合 9"/>
          <p:cNvGrpSpPr/>
          <p:nvPr/>
        </p:nvGrpSpPr>
        <p:grpSpPr>
          <a:xfrm>
            <a:off x="4630161" y="1152975"/>
            <a:ext cx="7351858" cy="2514886"/>
            <a:chOff x="-1600" y="637"/>
            <a:chExt cx="20718" cy="9194"/>
          </a:xfrm>
        </p:grpSpPr>
        <p:cxnSp>
          <p:nvCxnSpPr>
            <p:cNvPr id="11" name="直接连接符 10"/>
            <p:cNvCxnSpPr>
              <a:stCxn id="20" idx="6"/>
              <a:endCxn id="22" idx="2"/>
            </p:cNvCxnSpPr>
            <p:nvPr/>
          </p:nvCxnSpPr>
          <p:spPr>
            <a:xfrm>
              <a:off x="6081" y="5750"/>
              <a:ext cx="1022" cy="30"/>
            </a:xfrm>
            <a:prstGeom prst="line">
              <a:avLst/>
            </a:prstGeom>
            <a:ln w="38100"/>
          </p:spPr>
          <p:style>
            <a:lnRef idx="3">
              <a:schemeClr val="dk1"/>
            </a:lnRef>
            <a:fillRef idx="0">
              <a:schemeClr val="dk1"/>
            </a:fillRef>
            <a:effectRef idx="2">
              <a:schemeClr val="dk1"/>
            </a:effectRef>
            <a:fontRef idx="minor">
              <a:schemeClr val="tx1"/>
            </a:fontRef>
          </p:style>
        </p:cxnSp>
        <p:cxnSp>
          <p:nvCxnSpPr>
            <p:cNvPr id="12" name="直接连接符 11"/>
            <p:cNvCxnSpPr/>
            <p:nvPr/>
          </p:nvCxnSpPr>
          <p:spPr>
            <a:xfrm flipV="1">
              <a:off x="8423" y="2554"/>
              <a:ext cx="3716" cy="2449"/>
            </a:xfrm>
            <a:prstGeom prst="line">
              <a:avLst/>
            </a:prstGeom>
            <a:ln w="38100"/>
          </p:spPr>
          <p:style>
            <a:lnRef idx="3">
              <a:schemeClr val="dk1"/>
            </a:lnRef>
            <a:fillRef idx="0">
              <a:schemeClr val="dk1"/>
            </a:fillRef>
            <a:effectRef idx="2">
              <a:schemeClr val="dk1"/>
            </a:effectRef>
            <a:fontRef idx="minor">
              <a:schemeClr val="tx1"/>
            </a:fontRef>
          </p:style>
        </p:cxnSp>
        <p:cxnSp>
          <p:nvCxnSpPr>
            <p:cNvPr id="13" name="直接连接符 12"/>
            <p:cNvCxnSpPr>
              <a:stCxn id="22" idx="6"/>
              <a:endCxn id="24" idx="2"/>
            </p:cNvCxnSpPr>
            <p:nvPr/>
          </p:nvCxnSpPr>
          <p:spPr>
            <a:xfrm flipV="1">
              <a:off x="9492" y="5774"/>
              <a:ext cx="2124" cy="6"/>
            </a:xfrm>
            <a:prstGeom prst="line">
              <a:avLst/>
            </a:prstGeom>
            <a:ln w="38100"/>
          </p:spPr>
          <p:style>
            <a:lnRef idx="3">
              <a:schemeClr val="dk1"/>
            </a:lnRef>
            <a:fillRef idx="0">
              <a:schemeClr val="dk1"/>
            </a:fillRef>
            <a:effectRef idx="2">
              <a:schemeClr val="dk1"/>
            </a:effectRef>
            <a:fontRef idx="minor">
              <a:schemeClr val="tx1"/>
            </a:fontRef>
          </p:style>
        </p:cxnSp>
        <p:cxnSp>
          <p:nvCxnSpPr>
            <p:cNvPr id="14" name="直接连接符 13"/>
            <p:cNvCxnSpPr>
              <a:stCxn id="22" idx="4"/>
              <a:endCxn id="25" idx="2"/>
            </p:cNvCxnSpPr>
            <p:nvPr/>
          </p:nvCxnSpPr>
          <p:spPr>
            <a:xfrm>
              <a:off x="8298" y="6580"/>
              <a:ext cx="3405" cy="2451"/>
            </a:xfrm>
            <a:prstGeom prst="line">
              <a:avLst/>
            </a:prstGeom>
            <a:ln w="38100"/>
          </p:spPr>
          <p:style>
            <a:lnRef idx="3">
              <a:schemeClr val="dk1"/>
            </a:lnRef>
            <a:fillRef idx="0">
              <a:schemeClr val="dk1"/>
            </a:fillRef>
            <a:effectRef idx="2">
              <a:schemeClr val="dk1"/>
            </a:effectRef>
            <a:fontRef idx="minor">
              <a:schemeClr val="tx1"/>
            </a:fontRef>
          </p:style>
        </p:cxnSp>
        <p:cxnSp>
          <p:nvCxnSpPr>
            <p:cNvPr id="15" name="直接连接符 14"/>
            <p:cNvCxnSpPr>
              <a:stCxn id="24" idx="6"/>
              <a:endCxn id="26" idx="2"/>
            </p:cNvCxnSpPr>
            <p:nvPr/>
          </p:nvCxnSpPr>
          <p:spPr>
            <a:xfrm>
              <a:off x="14005" y="5774"/>
              <a:ext cx="2240" cy="142"/>
            </a:xfrm>
            <a:prstGeom prst="line">
              <a:avLst/>
            </a:prstGeom>
            <a:ln w="38100"/>
          </p:spPr>
          <p:style>
            <a:lnRef idx="3">
              <a:schemeClr val="dk1"/>
            </a:lnRef>
            <a:fillRef idx="0">
              <a:schemeClr val="dk1"/>
            </a:fillRef>
            <a:effectRef idx="2">
              <a:schemeClr val="dk1"/>
            </a:effectRef>
            <a:fontRef idx="minor">
              <a:schemeClr val="tx1"/>
            </a:fontRef>
          </p:style>
        </p:cxnSp>
        <p:cxnSp>
          <p:nvCxnSpPr>
            <p:cNvPr id="16" name="直接连接符 15"/>
            <p:cNvCxnSpPr>
              <a:stCxn id="23" idx="6"/>
            </p:cNvCxnSpPr>
            <p:nvPr/>
          </p:nvCxnSpPr>
          <p:spPr>
            <a:xfrm>
              <a:off x="13870" y="2684"/>
              <a:ext cx="3580" cy="2606"/>
            </a:xfrm>
            <a:prstGeom prst="line">
              <a:avLst/>
            </a:prstGeom>
            <a:ln w="38100"/>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485" y="3806"/>
              <a:ext cx="2909" cy="1233"/>
            </a:xfrm>
            <a:prstGeom prst="rect">
              <a:avLst/>
            </a:prstGeom>
            <a:noFill/>
          </p:spPr>
          <p:txBody>
            <a:bodyPr wrap="square" rtlCol="0">
              <a:spAutoFit/>
            </a:bodyPr>
            <a:lstStyle/>
            <a:p>
              <a:r>
                <a:rPr lang="en-US" altLang="zh-CN" sz="1600" b="1" dirty="0">
                  <a:cs typeface="+mn-lt"/>
                </a:rPr>
                <a:t>AS S</a:t>
              </a:r>
            </a:p>
          </p:txBody>
        </p:sp>
        <p:sp>
          <p:nvSpPr>
            <p:cNvPr id="18" name="文本框 17"/>
            <p:cNvSpPr txBox="1"/>
            <p:nvPr/>
          </p:nvSpPr>
          <p:spPr>
            <a:xfrm>
              <a:off x="7265" y="3810"/>
              <a:ext cx="1763" cy="1233"/>
            </a:xfrm>
            <a:prstGeom prst="rect">
              <a:avLst/>
            </a:prstGeom>
            <a:noFill/>
          </p:spPr>
          <p:txBody>
            <a:bodyPr wrap="square" rtlCol="0">
              <a:spAutoFit/>
            </a:bodyPr>
            <a:lstStyle/>
            <a:p>
              <a:r>
                <a:rPr lang="en-US" altLang="zh-CN" sz="1600" b="1" dirty="0">
                  <a:cs typeface="+mn-lt"/>
                </a:rPr>
                <a:t>AS B</a:t>
              </a:r>
            </a:p>
          </p:txBody>
        </p:sp>
        <p:sp>
          <p:nvSpPr>
            <p:cNvPr id="19" name="文本框 18"/>
            <p:cNvSpPr txBox="1"/>
            <p:nvPr/>
          </p:nvSpPr>
          <p:spPr>
            <a:xfrm>
              <a:off x="12006" y="637"/>
              <a:ext cx="2388" cy="1233"/>
            </a:xfrm>
            <a:prstGeom prst="rect">
              <a:avLst/>
            </a:prstGeom>
            <a:noFill/>
          </p:spPr>
          <p:txBody>
            <a:bodyPr wrap="square" rtlCol="0">
              <a:spAutoFit/>
            </a:bodyPr>
            <a:lstStyle/>
            <a:p>
              <a:r>
                <a:rPr lang="en-US" altLang="zh-CN" sz="1600" b="1" dirty="0">
                  <a:cs typeface="+mn-lt"/>
                </a:rPr>
                <a:t>AS C</a:t>
              </a:r>
            </a:p>
          </p:txBody>
        </p:sp>
        <p:sp>
          <p:nvSpPr>
            <p:cNvPr id="20" name="椭圆 19"/>
            <p:cNvSpPr/>
            <p:nvPr/>
          </p:nvSpPr>
          <p:spPr>
            <a:xfrm>
              <a:off x="3692" y="494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85" y="4972"/>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103" y="497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481" y="188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1616" y="497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703" y="8230"/>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6245" y="5115"/>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137" y="3810"/>
              <a:ext cx="1756" cy="1233"/>
            </a:xfrm>
            <a:prstGeom prst="rect">
              <a:avLst/>
            </a:prstGeom>
            <a:noFill/>
          </p:spPr>
          <p:txBody>
            <a:bodyPr wrap="square" rtlCol="0">
              <a:spAutoFit/>
            </a:bodyPr>
            <a:lstStyle/>
            <a:p>
              <a:r>
                <a:rPr lang="en-US" altLang="zh-CN" sz="1600" b="1" dirty="0">
                  <a:cs typeface="+mn-lt"/>
                </a:rPr>
                <a:t>AS A</a:t>
              </a:r>
            </a:p>
          </p:txBody>
        </p:sp>
        <p:sp>
          <p:nvSpPr>
            <p:cNvPr id="28" name="文本框 27"/>
            <p:cNvSpPr txBox="1"/>
            <p:nvPr/>
          </p:nvSpPr>
          <p:spPr>
            <a:xfrm>
              <a:off x="11990" y="3806"/>
              <a:ext cx="2386" cy="1233"/>
            </a:xfrm>
            <a:prstGeom prst="rect">
              <a:avLst/>
            </a:prstGeom>
            <a:noFill/>
          </p:spPr>
          <p:txBody>
            <a:bodyPr wrap="square" rtlCol="0">
              <a:spAutoFit/>
            </a:bodyPr>
            <a:lstStyle/>
            <a:p>
              <a:r>
                <a:rPr lang="en-US" altLang="zh-CN" sz="1600" b="1" dirty="0">
                  <a:cs typeface="+mn-lt"/>
                </a:rPr>
                <a:t>AS E</a:t>
              </a:r>
            </a:p>
          </p:txBody>
        </p:sp>
        <p:sp>
          <p:nvSpPr>
            <p:cNvPr id="29" name="文本框 28"/>
            <p:cNvSpPr txBox="1"/>
            <p:nvPr/>
          </p:nvSpPr>
          <p:spPr>
            <a:xfrm>
              <a:off x="12080" y="7131"/>
              <a:ext cx="2908" cy="1233"/>
            </a:xfrm>
            <a:prstGeom prst="rect">
              <a:avLst/>
            </a:prstGeom>
            <a:noFill/>
          </p:spPr>
          <p:txBody>
            <a:bodyPr wrap="square" rtlCol="0">
              <a:spAutoFit/>
            </a:bodyPr>
            <a:lstStyle/>
            <a:p>
              <a:r>
                <a:rPr lang="en-US" altLang="zh-CN" sz="1600" b="1" dirty="0">
                  <a:cs typeface="+mn-lt"/>
                </a:rPr>
                <a:t>AS F</a:t>
              </a:r>
            </a:p>
          </p:txBody>
        </p:sp>
        <p:cxnSp>
          <p:nvCxnSpPr>
            <p:cNvPr id="30" name="直接连接符 29"/>
            <p:cNvCxnSpPr>
              <a:stCxn id="26" idx="4"/>
              <a:endCxn id="25" idx="6"/>
            </p:cNvCxnSpPr>
            <p:nvPr/>
          </p:nvCxnSpPr>
          <p:spPr>
            <a:xfrm flipH="1">
              <a:off x="14092" y="6716"/>
              <a:ext cx="3348" cy="2315"/>
            </a:xfrm>
            <a:prstGeom prst="line">
              <a:avLst/>
            </a:prstGeom>
            <a:ln w="38100"/>
          </p:spPr>
          <p:style>
            <a:lnRef idx="3">
              <a:schemeClr val="dk1"/>
            </a:lnRef>
            <a:fillRef idx="0">
              <a:schemeClr val="dk1"/>
            </a:fillRef>
            <a:effectRef idx="2">
              <a:schemeClr val="dk1"/>
            </a:effectRef>
            <a:fontRef idx="minor">
              <a:schemeClr val="tx1"/>
            </a:fontRef>
          </p:style>
        </p:cxnSp>
        <p:cxnSp>
          <p:nvCxnSpPr>
            <p:cNvPr id="31" name="直接连接符 30"/>
            <p:cNvCxnSpPr>
              <a:stCxn id="21" idx="6"/>
              <a:endCxn id="20" idx="2"/>
            </p:cNvCxnSpPr>
            <p:nvPr/>
          </p:nvCxnSpPr>
          <p:spPr>
            <a:xfrm flipV="1">
              <a:off x="2874" y="5750"/>
              <a:ext cx="818" cy="23"/>
            </a:xfrm>
            <a:prstGeom prst="line">
              <a:avLst/>
            </a:prstGeom>
            <a:ln w="38100"/>
          </p:spPr>
          <p:style>
            <a:lnRef idx="3">
              <a:schemeClr val="dk1"/>
            </a:lnRef>
            <a:fillRef idx="0">
              <a:schemeClr val="dk1"/>
            </a:fillRef>
            <a:effectRef idx="2">
              <a:schemeClr val="dk1"/>
            </a:effectRef>
            <a:fontRef idx="minor">
              <a:schemeClr val="tx1"/>
            </a:fontRef>
          </p:style>
        </p:cxnSp>
        <p:pic>
          <p:nvPicPr>
            <p:cNvPr id="32" name="图片 31" descr="router"/>
            <p:cNvPicPr>
              <a:picLocks noChangeAspect="1"/>
            </p:cNvPicPr>
            <p:nvPr/>
          </p:nvPicPr>
          <p:blipFill>
            <a:blip r:embed="rId7"/>
            <a:stretch>
              <a:fillRect/>
            </a:stretch>
          </p:blipFill>
          <p:spPr>
            <a:xfrm>
              <a:off x="906" y="5286"/>
              <a:ext cx="1464" cy="974"/>
            </a:xfrm>
            <a:prstGeom prst="rect">
              <a:avLst/>
            </a:prstGeom>
          </p:spPr>
        </p:pic>
        <p:pic>
          <p:nvPicPr>
            <p:cNvPr id="33" name="图片 32" descr="router"/>
            <p:cNvPicPr>
              <a:picLocks noChangeAspect="1"/>
            </p:cNvPicPr>
            <p:nvPr/>
          </p:nvPicPr>
          <p:blipFill>
            <a:blip r:embed="rId7"/>
            <a:stretch>
              <a:fillRect/>
            </a:stretch>
          </p:blipFill>
          <p:spPr>
            <a:xfrm>
              <a:off x="4172" y="5229"/>
              <a:ext cx="1464" cy="974"/>
            </a:xfrm>
            <a:prstGeom prst="rect">
              <a:avLst/>
            </a:prstGeom>
          </p:spPr>
        </p:pic>
        <p:pic>
          <p:nvPicPr>
            <p:cNvPr id="34" name="图片 33" descr="router"/>
            <p:cNvPicPr>
              <a:picLocks noChangeAspect="1"/>
            </p:cNvPicPr>
            <p:nvPr/>
          </p:nvPicPr>
          <p:blipFill>
            <a:blip r:embed="rId7"/>
            <a:stretch>
              <a:fillRect/>
            </a:stretch>
          </p:blipFill>
          <p:spPr>
            <a:xfrm>
              <a:off x="7565" y="5298"/>
              <a:ext cx="1464" cy="974"/>
            </a:xfrm>
            <a:prstGeom prst="rect">
              <a:avLst/>
            </a:prstGeom>
          </p:spPr>
        </p:pic>
        <p:pic>
          <p:nvPicPr>
            <p:cNvPr id="35" name="图片 34" descr="router"/>
            <p:cNvPicPr>
              <a:picLocks noChangeAspect="1"/>
            </p:cNvPicPr>
            <p:nvPr/>
          </p:nvPicPr>
          <p:blipFill>
            <a:blip r:embed="rId7"/>
            <a:stretch>
              <a:fillRect/>
            </a:stretch>
          </p:blipFill>
          <p:spPr>
            <a:xfrm>
              <a:off x="11944" y="2196"/>
              <a:ext cx="1464" cy="974"/>
            </a:xfrm>
            <a:prstGeom prst="rect">
              <a:avLst/>
            </a:prstGeom>
          </p:spPr>
        </p:pic>
        <p:pic>
          <p:nvPicPr>
            <p:cNvPr id="36" name="图片 35" descr="router"/>
            <p:cNvPicPr>
              <a:picLocks noChangeAspect="1"/>
            </p:cNvPicPr>
            <p:nvPr/>
          </p:nvPicPr>
          <p:blipFill>
            <a:blip r:embed="rId7"/>
            <a:stretch>
              <a:fillRect/>
            </a:stretch>
          </p:blipFill>
          <p:spPr>
            <a:xfrm>
              <a:off x="12080" y="5262"/>
              <a:ext cx="1464" cy="974"/>
            </a:xfrm>
            <a:prstGeom prst="rect">
              <a:avLst/>
            </a:prstGeom>
          </p:spPr>
        </p:pic>
        <p:pic>
          <p:nvPicPr>
            <p:cNvPr id="37" name="图片 36" descr="router"/>
            <p:cNvPicPr>
              <a:picLocks noChangeAspect="1"/>
            </p:cNvPicPr>
            <p:nvPr/>
          </p:nvPicPr>
          <p:blipFill>
            <a:blip r:embed="rId7"/>
            <a:stretch>
              <a:fillRect/>
            </a:stretch>
          </p:blipFill>
          <p:spPr>
            <a:xfrm>
              <a:off x="12208" y="8508"/>
              <a:ext cx="1464" cy="974"/>
            </a:xfrm>
            <a:prstGeom prst="rect">
              <a:avLst/>
            </a:prstGeom>
          </p:spPr>
        </p:pic>
        <p:pic>
          <p:nvPicPr>
            <p:cNvPr id="38" name="图片 37" descr="router"/>
            <p:cNvPicPr>
              <a:picLocks noChangeAspect="1"/>
            </p:cNvPicPr>
            <p:nvPr/>
          </p:nvPicPr>
          <p:blipFill>
            <a:blip r:embed="rId7"/>
            <a:stretch>
              <a:fillRect/>
            </a:stretch>
          </p:blipFill>
          <p:spPr>
            <a:xfrm>
              <a:off x="16820" y="5483"/>
              <a:ext cx="1464" cy="974"/>
            </a:xfrm>
            <a:prstGeom prst="rect">
              <a:avLst/>
            </a:prstGeom>
          </p:spPr>
        </p:pic>
        <p:sp>
          <p:nvSpPr>
            <p:cNvPr id="39" name="文本框 38"/>
            <p:cNvSpPr txBox="1"/>
            <p:nvPr/>
          </p:nvSpPr>
          <p:spPr>
            <a:xfrm>
              <a:off x="5272" y="1705"/>
              <a:ext cx="6672" cy="1233"/>
            </a:xfrm>
            <a:prstGeom prst="rect">
              <a:avLst/>
            </a:prstGeom>
            <a:noFill/>
          </p:spPr>
          <p:txBody>
            <a:bodyPr wrap="square" rtlCol="0">
              <a:spAutoFit/>
            </a:bodyPr>
            <a:lstStyle/>
            <a:p>
              <a:r>
                <a:rPr lang="en-US" altLang="zh-CN" sz="1600" b="1" dirty="0">
                  <a:cs typeface="+mn-lt"/>
                </a:rPr>
                <a:t>prefer E as next hop</a:t>
              </a:r>
            </a:p>
          </p:txBody>
        </p:sp>
        <p:cxnSp>
          <p:nvCxnSpPr>
            <p:cNvPr id="40" name="直接箭头连接符 39"/>
            <p:cNvCxnSpPr/>
            <p:nvPr/>
          </p:nvCxnSpPr>
          <p:spPr>
            <a:xfrm>
              <a:off x="8058" y="2719"/>
              <a:ext cx="0" cy="10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637" y="6721"/>
              <a:ext cx="0" cy="13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7028" y="3834"/>
              <a:ext cx="2090" cy="1233"/>
            </a:xfrm>
            <a:prstGeom prst="rect">
              <a:avLst/>
            </a:prstGeom>
            <a:noFill/>
          </p:spPr>
          <p:txBody>
            <a:bodyPr wrap="square" rtlCol="0">
              <a:spAutoFit/>
            </a:bodyPr>
            <a:lstStyle/>
            <a:p>
              <a:r>
                <a:rPr lang="en-US" altLang="zh-CN" sz="1600" b="1" dirty="0">
                  <a:cs typeface="+mn-lt"/>
                </a:rPr>
                <a:t>AS D</a:t>
              </a:r>
            </a:p>
          </p:txBody>
        </p:sp>
        <p:sp>
          <p:nvSpPr>
            <p:cNvPr id="43" name="文本框 42"/>
            <p:cNvSpPr txBox="1"/>
            <p:nvPr/>
          </p:nvSpPr>
          <p:spPr>
            <a:xfrm>
              <a:off x="-1600" y="8228"/>
              <a:ext cx="7186" cy="1238"/>
            </a:xfrm>
            <a:prstGeom prst="rect">
              <a:avLst/>
            </a:prstGeom>
            <a:noFill/>
          </p:spPr>
          <p:txBody>
            <a:bodyPr wrap="square" rtlCol="0">
              <a:spAutoFit/>
            </a:bodyPr>
            <a:lstStyle/>
            <a:p>
              <a:r>
                <a:rPr lang="en-US" altLang="zh-CN" sz="1600" b="1" dirty="0">
                  <a:cs typeface="+mn-lt"/>
                </a:rPr>
                <a:t>drop all paths containing E</a:t>
              </a:r>
            </a:p>
          </p:txBody>
        </p:sp>
      </p:grpSp>
      <p:sp>
        <p:nvSpPr>
          <p:cNvPr id="44" name="文本框 43"/>
          <p:cNvSpPr txBox="1"/>
          <p:nvPr/>
        </p:nvSpPr>
        <p:spPr>
          <a:xfrm>
            <a:off x="10965903" y="2854647"/>
            <a:ext cx="1731010" cy="337185"/>
          </a:xfrm>
          <a:prstGeom prst="rect">
            <a:avLst/>
          </a:prstGeom>
          <a:noFill/>
        </p:spPr>
        <p:txBody>
          <a:bodyPr wrap="square" rtlCol="0">
            <a:spAutoFit/>
          </a:bodyPr>
          <a:lstStyle/>
          <a:p>
            <a:r>
              <a:rPr lang="en-US" altLang="zh-CN" sz="1600" b="1" dirty="0">
                <a:cs typeface="+mn-lt"/>
              </a:rPr>
              <a:t>IP prefix P</a:t>
            </a:r>
          </a:p>
        </p:txBody>
      </p:sp>
      <p:graphicFrame>
        <p:nvGraphicFramePr>
          <p:cNvPr id="45" name="表格 44"/>
          <p:cNvGraphicFramePr>
            <a:graphicFrameLocks noGrp="1"/>
          </p:cNvGraphicFramePr>
          <p:nvPr>
            <p:custDataLst>
              <p:tags r:id="rId4"/>
            </p:custDataLst>
            <p:extLst/>
          </p:nvPr>
        </p:nvGraphicFramePr>
        <p:xfrm>
          <a:off x="6443342" y="4326793"/>
          <a:ext cx="3487034" cy="1548750"/>
        </p:xfrm>
        <a:graphic>
          <a:graphicData uri="http://schemas.openxmlformats.org/drawingml/2006/table">
            <a:tbl>
              <a:tblPr firstRow="1" bandRow="1">
                <a:tableStyleId>{5C22544A-7EE6-4342-B048-85BDC9FD1C3A}</a:tableStyleId>
              </a:tblPr>
              <a:tblGrid>
                <a:gridCol w="1743517">
                  <a:extLst>
                    <a:ext uri="{9D8B030D-6E8A-4147-A177-3AD203B41FA5}">
                      <a16:colId xmlns:a16="http://schemas.microsoft.com/office/drawing/2014/main" val="20000"/>
                    </a:ext>
                  </a:extLst>
                </a:gridCol>
                <a:gridCol w="1743517">
                  <a:extLst>
                    <a:ext uri="{9D8B030D-6E8A-4147-A177-3AD203B41FA5}">
                      <a16:colId xmlns:a16="http://schemas.microsoft.com/office/drawing/2014/main" val="20001"/>
                    </a:ext>
                  </a:extLst>
                </a:gridCol>
              </a:tblGrid>
              <a:tr h="359427">
                <a:tc>
                  <a:txBody>
                    <a:bodyPr/>
                    <a:lstStyle/>
                    <a:p>
                      <a:r>
                        <a:rPr lang="en-US" altLang="zh-CN" dirty="0"/>
                        <a:t>IP prefix</a:t>
                      </a:r>
                      <a:endParaRPr lang="zh-CN" altLang="en-US" dirty="0"/>
                    </a:p>
                  </a:txBody>
                  <a:tcPr>
                    <a:solidFill>
                      <a:srgbClr val="0B479C"/>
                    </a:solidFill>
                  </a:tcPr>
                </a:tc>
                <a:tc>
                  <a:txBody>
                    <a:bodyPr/>
                    <a:lstStyle/>
                    <a:p>
                      <a:r>
                        <a:rPr lang="en-US" altLang="zh-CN" dirty="0"/>
                        <a:t>AS path</a:t>
                      </a:r>
                      <a:endParaRPr lang="zh-CN" altLang="en-US" dirty="0"/>
                    </a:p>
                  </a:txBody>
                  <a:tcPr>
                    <a:solidFill>
                      <a:srgbClr val="0B479C"/>
                    </a:solidFill>
                  </a:tcPr>
                </a:tc>
                <a:extLst>
                  <a:ext uri="{0D108BD9-81ED-4DB2-BD59-A6C34878D82A}">
                    <a16:rowId xmlns:a16="http://schemas.microsoft.com/office/drawing/2014/main" val="10000"/>
                  </a:ext>
                </a:extLst>
              </a:tr>
              <a:tr h="481950">
                <a:tc>
                  <a:txBody>
                    <a:bodyPr/>
                    <a:lstStyle/>
                    <a:p>
                      <a:r>
                        <a:rPr lang="en-US" altLang="zh-CN" dirty="0"/>
                        <a:t>…</a:t>
                      </a:r>
                      <a:endParaRPr lang="zh-CN" altLang="en-US" dirty="0"/>
                    </a:p>
                  </a:txBody>
                  <a:tcPr>
                    <a:solidFill>
                      <a:srgbClr val="9CADDA"/>
                    </a:solidFill>
                  </a:tcPr>
                </a:tc>
                <a:tc>
                  <a:txBody>
                    <a:bodyPr/>
                    <a:lstStyle/>
                    <a:p>
                      <a:r>
                        <a:rPr lang="en-US" altLang="zh-CN" dirty="0"/>
                        <a:t>…</a:t>
                      </a:r>
                      <a:endParaRPr lang="zh-CN" altLang="en-US" dirty="0"/>
                    </a:p>
                  </a:txBody>
                  <a:tcPr>
                    <a:solidFill>
                      <a:srgbClr val="9CADDA"/>
                    </a:solidFill>
                  </a:tcPr>
                </a:tc>
                <a:extLst>
                  <a:ext uri="{0D108BD9-81ED-4DB2-BD59-A6C34878D82A}">
                    <a16:rowId xmlns:a16="http://schemas.microsoft.com/office/drawing/2014/main" val="10001"/>
                  </a:ext>
                </a:extLst>
              </a:tr>
              <a:tr h="481950">
                <a:tc gridSpan="2">
                  <a:txBody>
                    <a:bodyPr/>
                    <a:lstStyle/>
                    <a:p>
                      <a:r>
                        <a:rPr lang="en-US" altLang="zh-CN" sz="2000" dirty="0"/>
                        <a:t>Encoded by Shamir’s secret sharing</a:t>
                      </a:r>
                      <a:r>
                        <a:rPr lang="en-US" altLang="zh-CN" dirty="0"/>
                        <a:t>.</a:t>
                      </a:r>
                      <a:endParaRPr lang="zh-CN" altLang="en-US" dirty="0"/>
                    </a:p>
                  </a:txBody>
                  <a:tcPr>
                    <a:solidFill>
                      <a:srgbClr val="9CADDA"/>
                    </a:solidFill>
                  </a:tcPr>
                </a:tc>
                <a:tc hMerge="1">
                  <a:txBody>
                    <a:bodyPr/>
                    <a:lstStyle/>
                    <a:p>
                      <a:endParaRPr lang="zh-CN"/>
                    </a:p>
                  </a:txBody>
                  <a:tcPr>
                    <a:solidFill>
                      <a:srgbClr val="9CADDA"/>
                    </a:solidFill>
                  </a:tcPr>
                </a:tc>
                <a:extLst>
                  <a:ext uri="{0D108BD9-81ED-4DB2-BD59-A6C34878D82A}">
                    <a16:rowId xmlns:a16="http://schemas.microsoft.com/office/drawing/2014/main" val="10002"/>
                  </a:ext>
                </a:extLst>
              </a:tr>
            </a:tbl>
          </a:graphicData>
        </a:graphic>
      </p:graphicFrame>
      <p:sp>
        <p:nvSpPr>
          <p:cNvPr id="8" name="矩形 7"/>
          <p:cNvSpPr/>
          <p:nvPr/>
        </p:nvSpPr>
        <p:spPr>
          <a:xfrm>
            <a:off x="5084135" y="6070405"/>
            <a:ext cx="6269665" cy="400110"/>
          </a:xfrm>
          <a:prstGeom prst="rect">
            <a:avLst/>
          </a:prstGeom>
        </p:spPr>
        <p:txBody>
          <a:bodyPr wrap="none">
            <a:spAutoFit/>
          </a:bodyPr>
          <a:lstStyle/>
          <a:p>
            <a:r>
              <a:rPr lang="en-US" altLang="zh-CN" sz="2000" dirty="0"/>
              <a:t>no agent can independently know the network data plane</a:t>
            </a:r>
            <a:endParaRPr lang="zh-CN" altLang="en-US" sz="2000" dirty="0"/>
          </a:p>
        </p:txBody>
      </p:sp>
      <p:sp>
        <p:nvSpPr>
          <p:cNvPr id="46" name="箭头: 下 45"/>
          <p:cNvSpPr/>
          <p:nvPr/>
        </p:nvSpPr>
        <p:spPr>
          <a:xfrm>
            <a:off x="7882395" y="3153512"/>
            <a:ext cx="506021" cy="726886"/>
          </a:xfrm>
          <a:prstGeom prst="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0E051EA0-8720-3E8D-F39D-8CD912F49B8F}"/>
              </a:ext>
            </a:extLst>
          </p:cNvPr>
          <p:cNvSpPr txBox="1"/>
          <p:nvPr/>
        </p:nvSpPr>
        <p:spPr>
          <a:xfrm>
            <a:off x="7381100" y="3915433"/>
            <a:ext cx="1877504" cy="369332"/>
          </a:xfrm>
          <a:prstGeom prst="rect">
            <a:avLst/>
          </a:prstGeom>
          <a:noFill/>
        </p:spPr>
        <p:txBody>
          <a:bodyPr wrap="square" rtlCol="0">
            <a:spAutoFit/>
          </a:bodyPr>
          <a:lstStyle/>
          <a:p>
            <a:r>
              <a:rPr kumimoji="1" lang="en-US" altLang="zh-CN"/>
              <a:t>Secret data-plane</a:t>
            </a:r>
            <a:endParaRPr kumimoji="1" lang="zh-CN" altLang="en-US"/>
          </a:p>
        </p:txBody>
      </p:sp>
    </p:spTree>
    <p:extLst>
      <p:ext uri="{BB962C8B-B14F-4D97-AF65-F5344CB8AC3E}">
        <p14:creationId xmlns:p14="http://schemas.microsoft.com/office/powerpoint/2010/main" val="274521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3AB9-5DA9-C340-9992-A3EA64811EDC}"/>
              </a:ext>
            </a:extLst>
          </p:cNvPr>
          <p:cNvSpPr>
            <a:spLocks noGrp="1"/>
          </p:cNvSpPr>
          <p:nvPr>
            <p:ph type="title"/>
          </p:nvPr>
        </p:nvSpPr>
        <p:spPr/>
        <p:txBody>
          <a:bodyPr/>
          <a:lstStyle/>
          <a:p>
            <a:r>
              <a:rPr lang="en-US" altLang="zh-CN" dirty="0">
                <a:ea typeface="Microsoft YaHei" panose="020B0503020204020204" pitchFamily="34" charset="-122"/>
              </a:rPr>
              <a:t>How</a:t>
            </a:r>
            <a:r>
              <a:rPr lang="zh-CN" altLang="en-US" dirty="0">
                <a:ea typeface="Microsoft YaHei" panose="020B0503020204020204" pitchFamily="34" charset="-122"/>
              </a:rPr>
              <a:t> </a:t>
            </a:r>
            <a:r>
              <a:rPr lang="en-US" altLang="zh-CN" dirty="0">
                <a:ea typeface="Microsoft YaHei" panose="020B0503020204020204" pitchFamily="34" charset="-122"/>
              </a:rPr>
              <a:t>Does</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Usually</a:t>
            </a:r>
            <a:r>
              <a:rPr lang="zh-CN" altLang="en-US" dirty="0">
                <a:ea typeface="Microsoft YaHei" panose="020B0503020204020204" pitchFamily="34" charset="-122"/>
              </a:rPr>
              <a:t> </a:t>
            </a:r>
            <a:r>
              <a:rPr lang="en-US" altLang="zh-CN" dirty="0">
                <a:ea typeface="Microsoft YaHei" panose="020B0503020204020204" pitchFamily="34" charset="-122"/>
              </a:rPr>
              <a:t>Work?</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4BEDDBAF-CF1E-7D48-8391-CCA6E1BE1C37}"/>
              </a:ext>
            </a:extLst>
          </p:cNvPr>
          <p:cNvSpPr>
            <a:spLocks noGrp="1"/>
          </p:cNvSpPr>
          <p:nvPr>
            <p:ph idx="1"/>
          </p:nvPr>
        </p:nvSpPr>
        <p:spPr>
          <a:xfrm>
            <a:off x="838200" y="1825625"/>
            <a:ext cx="6059584" cy="4351338"/>
          </a:xfrm>
        </p:spPr>
        <p:txBody>
          <a:bodyPr lIns="90000">
            <a:noAutofit/>
          </a:bodyPr>
          <a:lstStyle/>
          <a:p>
            <a:pPr>
              <a:lnSpc>
                <a:spcPct val="100000"/>
              </a:lnSpc>
            </a:pPr>
            <a:r>
              <a:rPr lang="en-US" altLang="zh-CN" dirty="0"/>
              <a:t>A</a:t>
            </a:r>
            <a:r>
              <a:rPr lang="zh-CN" altLang="en-US" dirty="0"/>
              <a:t> </a:t>
            </a:r>
            <a:r>
              <a:rPr lang="en-US" altLang="zh-CN" dirty="0"/>
              <a:t>(cluster</a:t>
            </a:r>
            <a:r>
              <a:rPr lang="zh-CN" altLang="en-US" dirty="0"/>
              <a:t> </a:t>
            </a:r>
            <a:r>
              <a:rPr lang="en-US" altLang="zh-CN" dirty="0"/>
              <a:t>of)</a:t>
            </a:r>
            <a:r>
              <a:rPr lang="zh-CN" altLang="en-US" dirty="0"/>
              <a:t> </a:t>
            </a:r>
            <a:r>
              <a:rPr lang="en-US" altLang="zh-CN" dirty="0"/>
              <a:t>server(s)</a:t>
            </a:r>
            <a:r>
              <a:rPr lang="zh-CN" altLang="en-US" dirty="0"/>
              <a:t> </a:t>
            </a:r>
            <a:r>
              <a:rPr lang="en-US" altLang="zh-CN" dirty="0"/>
              <a:t>as</a:t>
            </a:r>
            <a:r>
              <a:rPr lang="zh-CN" altLang="en-US" dirty="0"/>
              <a:t> </a:t>
            </a:r>
            <a:r>
              <a:rPr lang="en-US" altLang="zh-CN" dirty="0"/>
              <a:t>a</a:t>
            </a:r>
            <a:r>
              <a:rPr lang="zh-CN" altLang="en-US" dirty="0"/>
              <a:t> </a:t>
            </a:r>
            <a:r>
              <a:rPr lang="en-US" altLang="zh-CN" b="1" dirty="0"/>
              <a:t>centralized</a:t>
            </a:r>
            <a:r>
              <a:rPr lang="zh-CN" altLang="en-US" dirty="0"/>
              <a:t> </a:t>
            </a:r>
            <a:r>
              <a:rPr lang="en-US" altLang="zh-CN" dirty="0"/>
              <a:t>verifier </a:t>
            </a:r>
          </a:p>
          <a:p>
            <a:pPr lvl="1">
              <a:lnSpc>
                <a:spcPct val="100000"/>
              </a:lnSpc>
            </a:pPr>
            <a:r>
              <a:rPr lang="en-US" altLang="zh-CN" dirty="0"/>
              <a:t>Collect</a:t>
            </a:r>
            <a:r>
              <a:rPr lang="zh-CN" altLang="en-US" dirty="0"/>
              <a:t> </a:t>
            </a:r>
            <a:r>
              <a:rPr lang="en-US" altLang="zh-CN" dirty="0"/>
              <a:t>the</a:t>
            </a:r>
            <a:r>
              <a:rPr lang="zh-CN" altLang="en-US" dirty="0"/>
              <a:t> </a:t>
            </a:r>
            <a:r>
              <a:rPr lang="en-US" altLang="zh-CN" dirty="0"/>
              <a:t>data</a:t>
            </a:r>
            <a:r>
              <a:rPr lang="zh-CN" altLang="en-US" dirty="0"/>
              <a:t> </a:t>
            </a:r>
            <a:r>
              <a:rPr lang="en-US" altLang="zh-CN" dirty="0"/>
              <a:t>plane</a:t>
            </a:r>
            <a:r>
              <a:rPr lang="zh-CN" altLang="en-US" dirty="0"/>
              <a:t> </a:t>
            </a:r>
            <a:r>
              <a:rPr lang="en-US" altLang="zh-CN" dirty="0"/>
              <a:t>(e.g.,</a:t>
            </a:r>
            <a:r>
              <a:rPr lang="zh-CN" altLang="en-US" dirty="0"/>
              <a:t> </a:t>
            </a:r>
            <a:r>
              <a:rPr lang="en-US" altLang="zh-CN" dirty="0"/>
              <a:t>FIB/ACL)</a:t>
            </a:r>
            <a:r>
              <a:rPr lang="zh-CN" altLang="en-US" dirty="0"/>
              <a:t> </a:t>
            </a:r>
            <a:r>
              <a:rPr lang="en-US" altLang="zh-CN" dirty="0"/>
              <a:t>from</a:t>
            </a:r>
            <a:r>
              <a:rPr lang="zh-CN" altLang="en-US" dirty="0"/>
              <a:t> </a:t>
            </a:r>
            <a:r>
              <a:rPr lang="en-US" altLang="zh-CN" dirty="0"/>
              <a:t>routers/switches</a:t>
            </a:r>
            <a:r>
              <a:rPr lang="zh-CN" altLang="en-US" dirty="0"/>
              <a:t> </a:t>
            </a:r>
            <a:r>
              <a:rPr lang="en-US" altLang="zh-CN" dirty="0"/>
              <a:t>through</a:t>
            </a:r>
            <a:r>
              <a:rPr lang="zh-CN" altLang="en-US" dirty="0"/>
              <a:t> </a:t>
            </a:r>
            <a:r>
              <a:rPr lang="en-US" altLang="zh-CN" dirty="0"/>
              <a:t>management</a:t>
            </a:r>
            <a:r>
              <a:rPr lang="zh-CN" altLang="en-US" dirty="0"/>
              <a:t> </a:t>
            </a:r>
            <a:r>
              <a:rPr lang="en-US" altLang="zh-CN" dirty="0"/>
              <a:t>network</a:t>
            </a:r>
          </a:p>
          <a:p>
            <a:pPr lvl="1">
              <a:lnSpc>
                <a:spcPct val="100000"/>
              </a:lnSpc>
            </a:pPr>
            <a:r>
              <a:rPr lang="en-US" altLang="zh-CN" dirty="0"/>
              <a:t>Run</a:t>
            </a:r>
            <a:r>
              <a:rPr lang="zh-CN" altLang="en-US" dirty="0"/>
              <a:t> </a:t>
            </a:r>
            <a:r>
              <a:rPr lang="en-US" altLang="zh-CN" b="1" dirty="0"/>
              <a:t>computation-intensive,</a:t>
            </a:r>
            <a:r>
              <a:rPr lang="zh-CN" altLang="en-US" b="1" dirty="0"/>
              <a:t> </a:t>
            </a:r>
            <a:r>
              <a:rPr lang="en-US" altLang="zh-CN" b="1" dirty="0"/>
              <a:t>memory-intensive</a:t>
            </a:r>
            <a:r>
              <a:rPr lang="zh-CN" altLang="en-US" b="1" dirty="0"/>
              <a:t> </a:t>
            </a:r>
            <a:r>
              <a:rPr lang="en-US" altLang="zh-CN" b="1" dirty="0"/>
              <a:t>computation</a:t>
            </a:r>
            <a:r>
              <a:rPr lang="zh-CN" altLang="en-US" b="1" dirty="0"/>
              <a:t> </a:t>
            </a:r>
            <a:r>
              <a:rPr lang="en-US" altLang="zh-CN" dirty="0"/>
              <a:t>to</a:t>
            </a:r>
            <a:r>
              <a:rPr lang="zh-CN" altLang="en-US" dirty="0"/>
              <a:t> </a:t>
            </a:r>
            <a:r>
              <a:rPr lang="en-US" altLang="zh-CN" dirty="0"/>
              <a:t>verify</a:t>
            </a:r>
            <a:r>
              <a:rPr lang="zh-CN" altLang="en-US" dirty="0"/>
              <a:t> </a:t>
            </a:r>
            <a:r>
              <a:rPr lang="en-US" altLang="zh-CN" dirty="0"/>
              <a:t>the</a:t>
            </a:r>
            <a:r>
              <a:rPr lang="zh-CN" altLang="en-US" dirty="0"/>
              <a:t> </a:t>
            </a:r>
            <a:r>
              <a:rPr lang="en-US" altLang="zh-CN" dirty="0"/>
              <a:t>network</a:t>
            </a:r>
            <a:r>
              <a:rPr lang="zh-CN" altLang="en-US" dirty="0"/>
              <a:t> </a:t>
            </a:r>
            <a:r>
              <a:rPr lang="en-US" altLang="zh-CN" dirty="0"/>
              <a:t>data</a:t>
            </a:r>
            <a:r>
              <a:rPr lang="zh-CN" altLang="en-US" dirty="0"/>
              <a:t> </a:t>
            </a:r>
            <a:r>
              <a:rPr lang="en-US" altLang="zh-CN" dirty="0"/>
              <a:t>plane</a:t>
            </a:r>
            <a:endParaRPr lang="en-US" dirty="0">
              <a:latin typeface="Microsoft YaHei" panose="020B0503020204020204" pitchFamily="34" charset="-122"/>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4110104E-C700-3C47-8F23-EDB887532851}"/>
              </a:ext>
            </a:extLst>
          </p:cNvPr>
          <p:cNvSpPr>
            <a:spLocks noGrp="1"/>
          </p:cNvSpPr>
          <p:nvPr>
            <p:ph type="sldNum" sz="quarter" idx="12"/>
          </p:nvPr>
        </p:nvSpPr>
        <p:spPr/>
        <p:txBody>
          <a:bodyPr/>
          <a:lstStyle/>
          <a:p>
            <a:fld id="{1083CBEB-A62C-7547-B7F6-B847810FF90F}" type="slidenum">
              <a:rPr lang="en-US" smtClean="0"/>
              <a:t>5</a:t>
            </a:fld>
            <a:endParaRPr lang="en-US"/>
          </a:p>
        </p:txBody>
      </p:sp>
      <p:pic>
        <p:nvPicPr>
          <p:cNvPr id="14" name="Picture 13">
            <a:extLst>
              <a:ext uri="{FF2B5EF4-FFF2-40B4-BE49-F238E27FC236}">
                <a16:creationId xmlns:a16="http://schemas.microsoft.com/office/drawing/2014/main" id="{99CF8063-301F-6C4B-B908-AD3E25A57BEB}"/>
              </a:ext>
            </a:extLst>
          </p:cNvPr>
          <p:cNvPicPr>
            <a:picLocks noChangeAspect="1"/>
          </p:cNvPicPr>
          <p:nvPr/>
        </p:nvPicPr>
        <p:blipFill>
          <a:blip r:embed="rId2">
            <a:biLevel thresh="75000"/>
          </a:blip>
          <a:stretch>
            <a:fillRect/>
          </a:stretch>
        </p:blipFill>
        <p:spPr>
          <a:xfrm>
            <a:off x="8200307" y="2816243"/>
            <a:ext cx="1947958" cy="1159273"/>
          </a:xfrm>
          <a:prstGeom prst="rect">
            <a:avLst/>
          </a:prstGeom>
        </p:spPr>
      </p:pic>
      <p:pic>
        <p:nvPicPr>
          <p:cNvPr id="15" name="Picture 14">
            <a:extLst>
              <a:ext uri="{FF2B5EF4-FFF2-40B4-BE49-F238E27FC236}">
                <a16:creationId xmlns:a16="http://schemas.microsoft.com/office/drawing/2014/main" id="{ACE7852F-4112-4349-A8F7-0D18B054FB98}"/>
              </a:ext>
            </a:extLst>
          </p:cNvPr>
          <p:cNvPicPr>
            <a:picLocks noChangeAspect="1"/>
          </p:cNvPicPr>
          <p:nvPr/>
        </p:nvPicPr>
        <p:blipFill>
          <a:blip r:embed="rId3"/>
          <a:stretch>
            <a:fillRect/>
          </a:stretch>
        </p:blipFill>
        <p:spPr>
          <a:xfrm>
            <a:off x="7741711" y="4313634"/>
            <a:ext cx="2690751" cy="1310879"/>
          </a:xfrm>
          <a:prstGeom prst="rect">
            <a:avLst/>
          </a:prstGeom>
        </p:spPr>
      </p:pic>
      <p:sp>
        <p:nvSpPr>
          <p:cNvPr id="16" name="Rectangle 15">
            <a:extLst>
              <a:ext uri="{FF2B5EF4-FFF2-40B4-BE49-F238E27FC236}">
                <a16:creationId xmlns:a16="http://schemas.microsoft.com/office/drawing/2014/main" id="{D83EF2E0-68BD-EB45-BF2A-E07DCBC8210D}"/>
              </a:ext>
            </a:extLst>
          </p:cNvPr>
          <p:cNvSpPr/>
          <p:nvPr/>
        </p:nvSpPr>
        <p:spPr>
          <a:xfrm>
            <a:off x="8380073" y="2137246"/>
            <a:ext cx="1389540"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Microsoft YaHei" panose="020B0503020204020204" pitchFamily="34" charset="-122"/>
              </a:rPr>
              <a:t>Verifier</a:t>
            </a:r>
            <a:endParaRPr lang="en-US" sz="2400" b="1" dirty="0">
              <a:ea typeface="Microsoft YaHei" panose="020B0503020204020204" pitchFamily="34" charset="-122"/>
            </a:endParaRPr>
          </a:p>
        </p:txBody>
      </p:sp>
      <p:pic>
        <p:nvPicPr>
          <p:cNvPr id="17" name="Picture 16">
            <a:extLst>
              <a:ext uri="{FF2B5EF4-FFF2-40B4-BE49-F238E27FC236}">
                <a16:creationId xmlns:a16="http://schemas.microsoft.com/office/drawing/2014/main" id="{663E9742-7B8B-9742-A62C-62C03E70923A}"/>
              </a:ext>
            </a:extLst>
          </p:cNvPr>
          <p:cNvPicPr>
            <a:picLocks noChangeAspect="1"/>
          </p:cNvPicPr>
          <p:nvPr/>
        </p:nvPicPr>
        <p:blipFill>
          <a:blip r:embed="rId4"/>
          <a:stretch>
            <a:fillRect/>
          </a:stretch>
        </p:blipFill>
        <p:spPr>
          <a:xfrm>
            <a:off x="9769613" y="1832446"/>
            <a:ext cx="1018704" cy="1018704"/>
          </a:xfrm>
          <a:prstGeom prst="rect">
            <a:avLst/>
          </a:prstGeom>
        </p:spPr>
      </p:pic>
      <p:cxnSp>
        <p:nvCxnSpPr>
          <p:cNvPr id="18" name="Straight Arrow Connector 17">
            <a:extLst>
              <a:ext uri="{FF2B5EF4-FFF2-40B4-BE49-F238E27FC236}">
                <a16:creationId xmlns:a16="http://schemas.microsoft.com/office/drawing/2014/main" id="{392DA800-4869-EF4A-B949-256874861B42}"/>
              </a:ext>
            </a:extLst>
          </p:cNvPr>
          <p:cNvCxnSpPr>
            <a:cxnSpLocks/>
            <a:stCxn id="15" idx="0"/>
            <a:endCxn id="16" idx="2"/>
          </p:cNvCxnSpPr>
          <p:nvPr/>
        </p:nvCxnSpPr>
        <p:spPr>
          <a:xfrm flipH="1" flipV="1">
            <a:off x="9074843" y="2603822"/>
            <a:ext cx="12244" cy="1709812"/>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95D025E-F146-C549-8F57-AC4C4726AF79}"/>
              </a:ext>
            </a:extLst>
          </p:cNvPr>
          <p:cNvSpPr txBox="1"/>
          <p:nvPr/>
        </p:nvSpPr>
        <p:spPr>
          <a:xfrm>
            <a:off x="8340236" y="3121664"/>
            <a:ext cx="1584408" cy="707886"/>
          </a:xfrm>
          <a:prstGeom prst="rect">
            <a:avLst/>
          </a:prstGeom>
          <a:noFill/>
        </p:spPr>
        <p:txBody>
          <a:bodyPr wrap="none" rtlCol="0">
            <a:spAutoFit/>
          </a:bodyPr>
          <a:lstStyle/>
          <a:p>
            <a:pPr algn="ctr"/>
            <a:r>
              <a:rPr lang="en-US" altLang="zh-CN" sz="2000" dirty="0">
                <a:ea typeface="Microsoft YaHei" panose="020B0503020204020204" pitchFamily="34" charset="-122"/>
              </a:rPr>
              <a:t>Management</a:t>
            </a:r>
          </a:p>
          <a:p>
            <a:pPr algn="ctr"/>
            <a:r>
              <a:rPr lang="en-US" altLang="zh-CN" sz="2000" dirty="0">
                <a:ea typeface="Microsoft YaHei" panose="020B0503020204020204" pitchFamily="34" charset="-122"/>
              </a:rPr>
              <a:t>Network</a:t>
            </a:r>
            <a:endParaRPr lang="en-US" sz="2000" dirty="0">
              <a:ea typeface="Microsoft YaHei" panose="020B0503020204020204" pitchFamily="34" charset="-122"/>
            </a:endParaRPr>
          </a:p>
        </p:txBody>
      </p:sp>
      <p:sp>
        <p:nvSpPr>
          <p:cNvPr id="29" name="Rectangle 28">
            <a:extLst>
              <a:ext uri="{FF2B5EF4-FFF2-40B4-BE49-F238E27FC236}">
                <a16:creationId xmlns:a16="http://schemas.microsoft.com/office/drawing/2014/main" id="{B2E5C6E2-FA21-7D41-A1FB-29DD9F9DA5A3}"/>
              </a:ext>
            </a:extLst>
          </p:cNvPr>
          <p:cNvSpPr/>
          <p:nvPr/>
        </p:nvSpPr>
        <p:spPr>
          <a:xfrm>
            <a:off x="7510152"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0" name="Rectangle 29">
            <a:extLst>
              <a:ext uri="{FF2B5EF4-FFF2-40B4-BE49-F238E27FC236}">
                <a16:creationId xmlns:a16="http://schemas.microsoft.com/office/drawing/2014/main" id="{BE5C20F0-8034-0F46-98EE-3DC76EDA9010}"/>
              </a:ext>
            </a:extLst>
          </p:cNvPr>
          <p:cNvSpPr/>
          <p:nvPr/>
        </p:nvSpPr>
        <p:spPr>
          <a:xfrm>
            <a:off x="7510152" y="56529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1" name="Rectangle 30">
            <a:extLst>
              <a:ext uri="{FF2B5EF4-FFF2-40B4-BE49-F238E27FC236}">
                <a16:creationId xmlns:a16="http://schemas.microsoft.com/office/drawing/2014/main" id="{C64F969C-9DB9-8145-83DF-997B28F39B10}"/>
              </a:ext>
            </a:extLst>
          </p:cNvPr>
          <p:cNvSpPr/>
          <p:nvPr/>
        </p:nvSpPr>
        <p:spPr>
          <a:xfrm>
            <a:off x="9873316"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2" name="Rectangle 31">
            <a:extLst>
              <a:ext uri="{FF2B5EF4-FFF2-40B4-BE49-F238E27FC236}">
                <a16:creationId xmlns:a16="http://schemas.microsoft.com/office/drawing/2014/main" id="{66BF0737-E751-3E4E-96D4-2E79822BAF2C}"/>
              </a:ext>
            </a:extLst>
          </p:cNvPr>
          <p:cNvSpPr/>
          <p:nvPr/>
        </p:nvSpPr>
        <p:spPr>
          <a:xfrm>
            <a:off x="9873316" y="5648225"/>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8389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4.375E-6 3.33333E-6 L 0.09531 -0.275 " pathEditMode="relative" rAng="0" ptsTypes="AA">
                                      <p:cBhvr>
                                        <p:cTn id="6" dur="2000" fill="hold"/>
                                        <p:tgtEl>
                                          <p:spTgt spid="29"/>
                                        </p:tgtEl>
                                        <p:attrNameLst>
                                          <p:attrName>ppt_x</p:attrName>
                                          <p:attrName>ppt_y</p:attrName>
                                        </p:attrNameLst>
                                      </p:cBhvr>
                                      <p:rCtr x="4766" y="-13750"/>
                                    </p:animMotion>
                                  </p:childTnLst>
                                </p:cTn>
                              </p:par>
                              <p:par>
                                <p:cTn id="7" presetID="0" presetClass="path" presetSubtype="0" accel="50000" decel="50000" fill="hold" grpId="1" nodeType="withEffect">
                                  <p:stCondLst>
                                    <p:cond delay="0"/>
                                  </p:stCondLst>
                                  <p:childTnLst>
                                    <p:animMotion origin="layout" path="M 0 0 L -0.10053 -0.27291 " pathEditMode="relative" ptsTypes="AA">
                                      <p:cBhvr>
                                        <p:cTn id="8" dur="2000" fill="hold"/>
                                        <p:tgtEl>
                                          <p:spTgt spid="31"/>
                                        </p:tgtEl>
                                        <p:attrNameLst>
                                          <p:attrName>ppt_x</p:attrName>
                                          <p:attrName>ppt_y</p:attrName>
                                        </p:attrNameLst>
                                      </p:cBhvr>
                                    </p:animMotion>
                                  </p:childTnLst>
                                </p:cTn>
                              </p:par>
                              <p:par>
                                <p:cTn id="9" presetID="0" presetClass="path" presetSubtype="0" accel="50000" decel="50000" fill="hold" grpId="1" nodeType="withEffect">
                                  <p:stCondLst>
                                    <p:cond delay="0"/>
                                  </p:stCondLst>
                                  <p:childTnLst>
                                    <p:animMotion origin="layout" path="M 0 0 L 0.09322 -0.43426 " pathEditMode="relative" ptsTypes="AA">
                                      <p:cBhvr>
                                        <p:cTn id="10" dur="2000" fill="hold"/>
                                        <p:tgtEl>
                                          <p:spTgt spid="30"/>
                                        </p:tgtEl>
                                        <p:attrNameLst>
                                          <p:attrName>ppt_x</p:attrName>
                                          <p:attrName>ppt_y</p:attrName>
                                        </p:attrNameLst>
                                      </p:cBhvr>
                                    </p:animMotion>
                                  </p:childTnLst>
                                </p:cTn>
                              </p:par>
                              <p:par>
                                <p:cTn id="11" presetID="0" presetClass="path" presetSubtype="0" accel="50000" decel="50000" fill="hold" grpId="1" nodeType="withEffect">
                                  <p:stCondLst>
                                    <p:cond delay="0"/>
                                  </p:stCondLst>
                                  <p:childTnLst>
                                    <p:animMotion origin="layout" path="M 0 0 L -0.10053 -0.43426 " pathEditMode="relative" ptsTypes="AA">
                                      <p:cBhvr>
                                        <p:cTn id="12" dur="2000" fill="hold"/>
                                        <p:tgtEl>
                                          <p:spTgt spid="32"/>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30" grpId="1" animBg="1"/>
      <p:bldP spid="31" grpId="1" animBg="1"/>
      <p:bldP spid="32"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nvSpPr>
        <p:spPr>
          <a:xfrm>
            <a:off x="838200" y="1447800"/>
            <a:ext cx="10929620" cy="4742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ym typeface="+mn-ea"/>
              </a:rPr>
              <a:t>Environment:</a:t>
            </a:r>
            <a:endParaRPr lang="en-US" altLang="zh-CN" dirty="0"/>
          </a:p>
          <a:p>
            <a:pPr marL="0" indent="0">
              <a:buNone/>
            </a:pPr>
            <a:r>
              <a:rPr lang="en-US" altLang="zh-CN" dirty="0"/>
              <a:t>We implement our system on MP-SPDZ [4].</a:t>
            </a:r>
          </a:p>
          <a:p>
            <a:pPr marL="0" indent="0">
              <a:buNone/>
            </a:pPr>
            <a:r>
              <a:rPr lang="en-US" altLang="zh-CN" b="1" dirty="0"/>
              <a:t>Topology &amp; configurations:</a:t>
            </a:r>
          </a:p>
          <a:p>
            <a:pPr marL="0" indent="0">
              <a:buNone/>
            </a:pPr>
            <a:r>
              <a:rPr lang="en-US" altLang="zh-CN" dirty="0"/>
              <a:t>27 synthesized networks ranging from 6 to 32 ASes as datasets.</a:t>
            </a:r>
          </a:p>
          <a:p>
            <a:pPr marL="0" indent="0">
              <a:buNone/>
            </a:pPr>
            <a:r>
              <a:rPr lang="en-US" altLang="zh-CN" dirty="0"/>
              <a:t>~100 lines of configuration for each AS</a:t>
            </a:r>
          </a:p>
        </p:txBody>
      </p:sp>
      <p:sp>
        <p:nvSpPr>
          <p:cNvPr id="4" name="灯片编号占位符 3"/>
          <p:cNvSpPr>
            <a:spLocks noGrp="1"/>
          </p:cNvSpPr>
          <p:nvPr>
            <p:ph type="sldNum" sz="quarter" idx="12"/>
          </p:nvPr>
        </p:nvSpPr>
        <p:spPr/>
        <p:txBody>
          <a:bodyPr/>
          <a:lstStyle/>
          <a:p>
            <a:fld id="{1FC953C7-F893-4DE8-A097-4DD7E89E8219}" type="slidenum">
              <a:rPr lang="zh-CN" altLang="en-US" smtClean="0"/>
              <a:t>50</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969" y="428446"/>
            <a:ext cx="499584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Evaluation: Settings</a:t>
            </a:r>
          </a:p>
        </p:txBody>
      </p:sp>
      <p:pic>
        <p:nvPicPr>
          <p:cNvPr id="9" name="Picture 10"/>
          <p:cNvPicPr>
            <a:picLocks noChangeAspect="1"/>
          </p:cNvPicPr>
          <p:nvPr/>
        </p:nvPicPr>
        <p:blipFill>
          <a:blip r:embed="rId7"/>
          <a:stretch>
            <a:fillRect/>
          </a:stretch>
        </p:blipFill>
        <p:spPr>
          <a:xfrm>
            <a:off x="9886209" y="118756"/>
            <a:ext cx="2062261" cy="803753"/>
          </a:xfrm>
          <a:prstGeom prst="rect">
            <a:avLst/>
          </a:prstGeom>
        </p:spPr>
      </p:pic>
      <p:sp>
        <p:nvSpPr>
          <p:cNvPr id="11" name="文本框 10"/>
          <p:cNvSpPr txBox="1"/>
          <p:nvPr>
            <p:custDataLst>
              <p:tags r:id="rId3"/>
            </p:custDataLst>
          </p:nvPr>
        </p:nvSpPr>
        <p:spPr>
          <a:xfrm>
            <a:off x="1563370" y="3803015"/>
            <a:ext cx="9479280" cy="2081530"/>
          </a:xfrm>
          <a:prstGeom prst="rect">
            <a:avLst/>
          </a:prstGeom>
          <a:noFill/>
        </p:spPr>
        <p:txBody>
          <a:bodyPr wrap="square" rtlCol="0" anchor="t">
            <a:noAutofit/>
          </a:bodyPr>
          <a:lstStyle/>
          <a:p>
            <a:pPr marL="514350" indent="-514350">
              <a:buFont typeface="+mj-lt"/>
              <a:buAutoNum type="arabicPeriod"/>
            </a:pPr>
            <a:endParaRPr lang="zh-CN" altLang="en-US" sz="2800">
              <a:cs typeface="Calibri" charset="0"/>
            </a:endParaRPr>
          </a:p>
          <a:p>
            <a:pPr marL="514350" indent="-514350">
              <a:lnSpc>
                <a:spcPct val="120000"/>
              </a:lnSpc>
              <a:buFont typeface="+mj-lt"/>
              <a:buAutoNum type="arabicPeriod"/>
            </a:pPr>
            <a:r>
              <a:rPr lang="en-US" altLang="zh-CN" sz="2800">
                <a:cs typeface="+mn-lt"/>
              </a:rPr>
              <a:t>Correctness of InCV.</a:t>
            </a:r>
          </a:p>
          <a:p>
            <a:pPr marL="514350" indent="-514350">
              <a:lnSpc>
                <a:spcPct val="120000"/>
              </a:lnSpc>
              <a:buFont typeface="+mj-lt"/>
              <a:buAutoNum type="arabicPeriod"/>
            </a:pPr>
            <a:r>
              <a:rPr lang="en-US" altLang="zh-CN" sz="2800">
                <a:cs typeface="Calibri" charset="0"/>
              </a:rPr>
              <a:t>Overhead of InCV.</a:t>
            </a:r>
            <a:endParaRPr lang="zh-CN" altLang="en-US" sz="2800">
              <a:cs typeface="+mn-lt"/>
            </a:endParaRPr>
          </a:p>
          <a:p>
            <a:pPr marL="514350" indent="-514350">
              <a:lnSpc>
                <a:spcPct val="120000"/>
              </a:lnSpc>
              <a:buFont typeface="+mj-lt"/>
              <a:buAutoNum type="arabicPeriod"/>
            </a:pPr>
            <a:r>
              <a:rPr lang="en-US" altLang="zh-CN" sz="2800">
                <a:cs typeface="+mn-lt"/>
              </a:rPr>
              <a:t>Efficacy of simulation acceleration. </a:t>
            </a:r>
            <a:endParaRPr lang="zh-CN" altLang="en-US" sz="2800">
              <a:cs typeface="Calibri" charset="0"/>
            </a:endParaRPr>
          </a:p>
        </p:txBody>
      </p:sp>
      <p:pic>
        <p:nvPicPr>
          <p:cNvPr id="14" name="图片 13" descr="疑问 (1)"/>
          <p:cNvPicPr>
            <a:picLocks noChangeAspect="1"/>
          </p:cNvPicPr>
          <p:nvPr>
            <p:custDataLst>
              <p:tags r:id="rId4"/>
            </p:custDataLst>
          </p:nvPr>
        </p:nvPicPr>
        <p:blipFill>
          <a:blip r:embed="rId8"/>
          <a:stretch>
            <a:fillRect/>
          </a:stretch>
        </p:blipFill>
        <p:spPr>
          <a:xfrm>
            <a:off x="417833" y="4591685"/>
            <a:ext cx="946150" cy="946150"/>
          </a:xfrm>
          <a:prstGeom prst="rect">
            <a:avLst/>
          </a:prstGeom>
        </p:spPr>
      </p:pic>
      <p:sp>
        <p:nvSpPr>
          <p:cNvPr id="12" name="文本框 11"/>
          <p:cNvSpPr txBox="1"/>
          <p:nvPr/>
        </p:nvSpPr>
        <p:spPr>
          <a:xfrm>
            <a:off x="0" y="6529310"/>
            <a:ext cx="11781155" cy="307777"/>
          </a:xfrm>
          <a:prstGeom prst="rect">
            <a:avLst/>
          </a:prstGeom>
          <a:noFill/>
        </p:spPr>
        <p:txBody>
          <a:bodyPr wrap="square" rtlCol="0">
            <a:spAutoFit/>
          </a:bodyPr>
          <a:lstStyle/>
          <a:p>
            <a:r>
              <a:rPr lang="en-US" altLang="zh-CN" sz="1400" dirty="0"/>
              <a:t>[4] Marcel Keller. 2020. MP-SPDZ: A Versatile Framework for Multi-Party Computation. In CCS’20. ACM, 1575–1590. </a:t>
            </a:r>
            <a:endParaRPr lang="zh-CN" altLang="en-US" sz="1400" dirty="0"/>
          </a:p>
        </p:txBody>
      </p:sp>
      <p:sp>
        <p:nvSpPr>
          <p:cNvPr id="10" name="矩形 9"/>
          <p:cNvSpPr/>
          <p:nvPr/>
        </p:nvSpPr>
        <p:spPr>
          <a:xfrm>
            <a:off x="6090920" y="4173855"/>
            <a:ext cx="4789170" cy="946150"/>
          </a:xfrm>
          <a:prstGeom prst="rect">
            <a:avLst/>
          </a:prstGeom>
          <a:solidFill>
            <a:srgbClr val="0B4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Correct in all experiments.</a:t>
            </a:r>
          </a:p>
        </p:txBody>
      </p:sp>
    </p:spTree>
    <p:extLst>
      <p:ext uri="{BB962C8B-B14F-4D97-AF65-F5344CB8AC3E}">
        <p14:creationId xmlns:p14="http://schemas.microsoft.com/office/powerpoint/2010/main" val="176859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FC953C7-F893-4DE8-A097-4DD7E89E8219}" type="slidenum">
              <a:rPr lang="zh-CN" altLang="en-US" smtClean="0"/>
              <a:t>51</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665" y="428625"/>
            <a:ext cx="689673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Overhead of </a:t>
            </a:r>
            <a:r>
              <a:rPr lang="en-US" altLang="zh-CN" sz="4400" dirty="0" err="1">
                <a:solidFill>
                  <a:schemeClr val="tx1"/>
                </a:solidFill>
                <a:latin typeface="+mj-lt"/>
                <a:ea typeface="Calibri" charset="0"/>
                <a:cs typeface="Calibri" charset="0"/>
                <a:sym typeface="+mn-ea"/>
              </a:rPr>
              <a:t>InCV</a:t>
            </a:r>
            <a:endParaRPr lang="en-US" altLang="zh-CN" sz="4400" dirty="0">
              <a:solidFill>
                <a:schemeClr val="tx1"/>
              </a:solidFill>
              <a:latin typeface="+mj-lt"/>
              <a:ea typeface="Calibri" charset="0"/>
              <a:cs typeface="Calibri" charset="0"/>
              <a:sym typeface="+mn-ea"/>
            </a:endParaRP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sp>
        <p:nvSpPr>
          <p:cNvPr id="11" name="文本框 10"/>
          <p:cNvSpPr txBox="1"/>
          <p:nvPr/>
        </p:nvSpPr>
        <p:spPr>
          <a:xfrm>
            <a:off x="2286000" y="5895803"/>
            <a:ext cx="8130540" cy="460375"/>
          </a:xfrm>
          <a:prstGeom prst="rect">
            <a:avLst/>
          </a:prstGeom>
          <a:noFill/>
        </p:spPr>
        <p:txBody>
          <a:bodyPr wrap="square" rtlCol="0">
            <a:spAutoFit/>
          </a:bodyPr>
          <a:lstStyle/>
          <a:p>
            <a:pPr algn="ctr"/>
            <a:r>
              <a:rPr sz="2400" dirty="0">
                <a:cs typeface="Calibri" charset="0"/>
                <a:sym typeface="+mn-ea"/>
              </a:rPr>
              <a:t> </a:t>
            </a:r>
            <a:r>
              <a:rPr lang="en-US" sz="2400" dirty="0" err="1">
                <a:cs typeface="Calibri" charset="0"/>
                <a:sym typeface="+mn-ea"/>
              </a:rPr>
              <a:t>InCV</a:t>
            </a:r>
            <a:r>
              <a:rPr lang="en-US" sz="2400" dirty="0">
                <a:cs typeface="Calibri" charset="0"/>
                <a:sym typeface="+mn-ea"/>
              </a:rPr>
              <a:t> can verify a </a:t>
            </a:r>
            <a:r>
              <a:rPr lang="en-US" sz="2400" dirty="0" err="1">
                <a:cs typeface="Calibri" charset="0"/>
                <a:sym typeface="+mn-ea"/>
              </a:rPr>
              <a:t>network</a:t>
            </a:r>
            <a:r>
              <a:rPr sz="2400" dirty="0">
                <a:cs typeface="Calibri" charset="0"/>
                <a:sym typeface="+mn-ea"/>
              </a:rPr>
              <a:t> </a:t>
            </a:r>
            <a:r>
              <a:rPr lang="en-US" sz="2400" dirty="0">
                <a:cs typeface="Calibri" charset="0"/>
                <a:sym typeface="+mn-ea"/>
              </a:rPr>
              <a:t>of 32 </a:t>
            </a:r>
            <a:r>
              <a:rPr lang="en-US" sz="2400" dirty="0" err="1">
                <a:cs typeface="Calibri" charset="0"/>
                <a:sym typeface="+mn-ea"/>
              </a:rPr>
              <a:t>ASes</a:t>
            </a:r>
            <a:r>
              <a:rPr lang="en-US" sz="2400" dirty="0">
                <a:cs typeface="Calibri" charset="0"/>
                <a:sym typeface="+mn-ea"/>
              </a:rPr>
              <a:t> at ∼52 minutes. </a:t>
            </a:r>
          </a:p>
        </p:txBody>
      </p:sp>
      <p:sp>
        <p:nvSpPr>
          <p:cNvPr id="14" name="文本框 13"/>
          <p:cNvSpPr txBox="1"/>
          <p:nvPr/>
        </p:nvSpPr>
        <p:spPr>
          <a:xfrm>
            <a:off x="4772660" y="5266690"/>
            <a:ext cx="4106545" cy="368300"/>
          </a:xfrm>
          <a:prstGeom prst="rect">
            <a:avLst/>
          </a:prstGeom>
          <a:noFill/>
        </p:spPr>
        <p:txBody>
          <a:bodyPr wrap="square" rtlCol="0" anchor="t">
            <a:noAutofit/>
          </a:bodyPr>
          <a:lstStyle/>
          <a:p>
            <a:r>
              <a:rPr lang="en-US" altLang="zh-CN" sz="2400" b="1" dirty="0"/>
              <a:t>Verification time of </a:t>
            </a:r>
            <a:r>
              <a:rPr lang="en-US" altLang="zh-CN" sz="2400" b="1" dirty="0" err="1"/>
              <a:t>InCV</a:t>
            </a:r>
            <a:endParaRPr lang="en-US" altLang="zh-CN" sz="2400" b="1" dirty="0"/>
          </a:p>
        </p:txBody>
      </p:sp>
      <p:pic>
        <p:nvPicPr>
          <p:cNvPr id="8" name="图片 7"/>
          <p:cNvPicPr>
            <a:picLocks noChangeAspect="1"/>
          </p:cNvPicPr>
          <p:nvPr/>
        </p:nvPicPr>
        <p:blipFill>
          <a:blip r:embed="rId6"/>
          <a:stretch>
            <a:fillRect/>
          </a:stretch>
        </p:blipFill>
        <p:spPr>
          <a:xfrm>
            <a:off x="2901950" y="1395730"/>
            <a:ext cx="6388735" cy="3764915"/>
          </a:xfrm>
          <a:prstGeom prst="rect">
            <a:avLst/>
          </a:prstGeom>
        </p:spPr>
      </p:pic>
    </p:spTree>
    <p:extLst>
      <p:ext uri="{BB962C8B-B14F-4D97-AF65-F5344CB8AC3E}">
        <p14:creationId xmlns:p14="http://schemas.microsoft.com/office/powerpoint/2010/main" val="26147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FC953C7-F893-4DE8-A097-4DD7E89E8219}" type="slidenum">
              <a:rPr lang="zh-CN" altLang="en-US" smtClean="0"/>
              <a:t>52</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665" y="428625"/>
            <a:ext cx="744220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Overhead of </a:t>
            </a:r>
            <a:r>
              <a:rPr lang="en-US" altLang="zh-CN" sz="4400" dirty="0" err="1">
                <a:solidFill>
                  <a:schemeClr val="tx1"/>
                </a:solidFill>
                <a:latin typeface="+mj-lt"/>
                <a:ea typeface="Calibri" charset="0"/>
                <a:cs typeface="Calibri" charset="0"/>
                <a:sym typeface="+mn-ea"/>
              </a:rPr>
              <a:t>InCV</a:t>
            </a:r>
            <a:endParaRPr lang="en-US" altLang="zh-CN" sz="4400" dirty="0">
              <a:solidFill>
                <a:schemeClr val="tx1"/>
              </a:solidFill>
              <a:latin typeface="+mj-lt"/>
              <a:ea typeface="Calibri" charset="0"/>
              <a:cs typeface="Calibri" charset="0"/>
              <a:sym typeface="+mn-ea"/>
            </a:endParaRP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pic>
        <p:nvPicPr>
          <p:cNvPr id="8" name="图片 7"/>
          <p:cNvPicPr>
            <a:picLocks noChangeAspect="1"/>
          </p:cNvPicPr>
          <p:nvPr/>
        </p:nvPicPr>
        <p:blipFill>
          <a:blip r:embed="rId6"/>
          <a:stretch>
            <a:fillRect/>
          </a:stretch>
        </p:blipFill>
        <p:spPr>
          <a:xfrm>
            <a:off x="542925" y="1791335"/>
            <a:ext cx="4859020" cy="2873375"/>
          </a:xfrm>
          <a:prstGeom prst="rect">
            <a:avLst/>
          </a:prstGeom>
        </p:spPr>
      </p:pic>
      <p:pic>
        <p:nvPicPr>
          <p:cNvPr id="10" name="图片 9"/>
          <p:cNvPicPr>
            <a:picLocks noChangeAspect="1"/>
          </p:cNvPicPr>
          <p:nvPr/>
        </p:nvPicPr>
        <p:blipFill>
          <a:blip r:embed="rId7"/>
          <a:stretch>
            <a:fillRect/>
          </a:stretch>
        </p:blipFill>
        <p:spPr>
          <a:xfrm>
            <a:off x="6193790" y="1791970"/>
            <a:ext cx="5034280" cy="3004185"/>
          </a:xfrm>
          <a:prstGeom prst="rect">
            <a:avLst/>
          </a:prstGeom>
        </p:spPr>
      </p:pic>
      <p:sp>
        <p:nvSpPr>
          <p:cNvPr id="12" name="文本框 11"/>
          <p:cNvSpPr txBox="1"/>
          <p:nvPr/>
        </p:nvSpPr>
        <p:spPr>
          <a:xfrm>
            <a:off x="1567815" y="5457190"/>
            <a:ext cx="9660255" cy="460375"/>
          </a:xfrm>
          <a:prstGeom prst="rect">
            <a:avLst/>
          </a:prstGeom>
          <a:noFill/>
        </p:spPr>
        <p:txBody>
          <a:bodyPr wrap="square" rtlCol="0" anchor="t">
            <a:spAutoFit/>
          </a:bodyPr>
          <a:lstStyle/>
          <a:p>
            <a:r>
              <a:rPr lang="en-US" altLang="zh-CN" sz="2400" dirty="0">
                <a:cs typeface="+mn-lt"/>
              </a:rPr>
              <a:t>The </a:t>
            </a:r>
            <a:r>
              <a:rPr lang="zh-CN" altLang="en-US" sz="2400" dirty="0">
                <a:cs typeface="+mn-lt"/>
              </a:rPr>
              <a:t>communicat</a:t>
            </a:r>
            <a:r>
              <a:rPr lang="en-US" altLang="zh-CN" sz="2400" dirty="0">
                <a:cs typeface="+mn-lt"/>
              </a:rPr>
              <a:t>ion overhead of agents is acceptable at </a:t>
            </a:r>
            <a:r>
              <a:rPr lang="en-US" altLang="zh-CN" sz="2400" dirty="0">
                <a:cs typeface="Calibri" charset="0"/>
                <a:sym typeface="+mn-ea"/>
              </a:rPr>
              <a:t>∼ 30 </a:t>
            </a:r>
            <a:r>
              <a:rPr lang="en-US" altLang="zh-CN" sz="2400" dirty="0" err="1">
                <a:cs typeface="Calibri" charset="0"/>
                <a:sym typeface="+mn-ea"/>
              </a:rPr>
              <a:t>ASes</a:t>
            </a:r>
            <a:r>
              <a:rPr lang="zh-CN" altLang="en-US" sz="2400" dirty="0">
                <a:cs typeface="+mn-lt"/>
              </a:rPr>
              <a:t>.</a:t>
            </a:r>
          </a:p>
        </p:txBody>
      </p:sp>
    </p:spTree>
    <p:extLst>
      <p:ext uri="{BB962C8B-B14F-4D97-AF65-F5344CB8AC3E}">
        <p14:creationId xmlns:p14="http://schemas.microsoft.com/office/powerpoint/2010/main" val="538886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FC953C7-F893-4DE8-A097-4DD7E89E8219}" type="slidenum">
              <a:rPr lang="zh-CN" altLang="en-US" smtClean="0"/>
              <a:t>53</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417830" y="175895"/>
            <a:ext cx="10242550" cy="68897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Efficacy of Simulation Acceleration</a:t>
            </a: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pic>
        <p:nvPicPr>
          <p:cNvPr id="2" name="图片 1"/>
          <p:cNvPicPr>
            <a:picLocks noChangeAspect="1"/>
          </p:cNvPicPr>
          <p:nvPr/>
        </p:nvPicPr>
        <p:blipFill>
          <a:blip r:embed="rId6"/>
          <a:stretch>
            <a:fillRect/>
          </a:stretch>
        </p:blipFill>
        <p:spPr>
          <a:xfrm>
            <a:off x="2475230" y="1241425"/>
            <a:ext cx="6933565" cy="4101465"/>
          </a:xfrm>
          <a:prstGeom prst="rect">
            <a:avLst/>
          </a:prstGeom>
        </p:spPr>
      </p:pic>
      <p:sp>
        <p:nvSpPr>
          <p:cNvPr id="3" name="文本框 2"/>
          <p:cNvSpPr txBox="1"/>
          <p:nvPr/>
        </p:nvSpPr>
        <p:spPr>
          <a:xfrm>
            <a:off x="3332480" y="5476875"/>
            <a:ext cx="6719570" cy="460375"/>
          </a:xfrm>
          <a:prstGeom prst="rect">
            <a:avLst/>
          </a:prstGeom>
          <a:noFill/>
        </p:spPr>
        <p:txBody>
          <a:bodyPr wrap="square" rtlCol="0" anchor="t">
            <a:spAutoFit/>
          </a:bodyPr>
          <a:lstStyle/>
          <a:p>
            <a:r>
              <a:rPr lang="zh-CN" altLang="en-US" sz="2400" b="1" dirty="0">
                <a:cs typeface="+mn-lt"/>
              </a:rPr>
              <a:t>The performance of simulation optimization</a:t>
            </a:r>
          </a:p>
        </p:txBody>
      </p:sp>
      <p:sp>
        <p:nvSpPr>
          <p:cNvPr id="8" name="文本框 7"/>
          <p:cNvSpPr txBox="1"/>
          <p:nvPr/>
        </p:nvSpPr>
        <p:spPr>
          <a:xfrm>
            <a:off x="821055" y="5979160"/>
            <a:ext cx="10241915" cy="460375"/>
          </a:xfrm>
          <a:prstGeom prst="rect">
            <a:avLst/>
          </a:prstGeom>
          <a:noFill/>
        </p:spPr>
        <p:txBody>
          <a:bodyPr wrap="square" rtlCol="0" anchor="t">
            <a:spAutoFit/>
          </a:bodyPr>
          <a:lstStyle/>
          <a:p>
            <a:r>
              <a:rPr lang="en-US" altLang="zh-CN" sz="2400">
                <a:cs typeface="+mn-lt"/>
              </a:rPr>
              <a:t>About </a:t>
            </a:r>
            <a:r>
              <a:rPr lang="zh-CN" altLang="en-US" sz="2400">
                <a:cs typeface="+mn-lt"/>
              </a:rPr>
              <a:t>19% acceleration has been achieved for the network with 32 ASes</a:t>
            </a:r>
            <a:r>
              <a:rPr lang="en-US" altLang="zh-CN" sz="2400">
                <a:cs typeface="+mn-lt"/>
              </a:rPr>
              <a:t>.</a:t>
            </a:r>
          </a:p>
        </p:txBody>
      </p:sp>
      <p:sp>
        <p:nvSpPr>
          <p:cNvPr id="11" name="矩形 10"/>
          <p:cNvSpPr/>
          <p:nvPr/>
        </p:nvSpPr>
        <p:spPr>
          <a:xfrm>
            <a:off x="926465" y="4197350"/>
            <a:ext cx="10638155" cy="1358265"/>
          </a:xfrm>
          <a:prstGeom prst="rect">
            <a:avLst/>
          </a:prstGeom>
          <a:solidFill>
            <a:srgbClr val="0B4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cs typeface="Calibri" charset="0"/>
                <a:sym typeface="+mn-ea"/>
              </a:rPr>
              <a:t>Preliminary </a:t>
            </a:r>
            <a:r>
              <a:rPr lang="en-US" altLang="zh-CN" sz="2800" b="1">
                <a:sym typeface="+mn-ea"/>
              </a:rPr>
              <a:t>results show interdomain verification is feasible.</a:t>
            </a:r>
          </a:p>
        </p:txBody>
      </p:sp>
    </p:spTree>
    <p:extLst>
      <p:ext uri="{BB962C8B-B14F-4D97-AF65-F5344CB8AC3E}">
        <p14:creationId xmlns:p14="http://schemas.microsoft.com/office/powerpoint/2010/main" val="150159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3065" y="1626235"/>
            <a:ext cx="11405235" cy="2614295"/>
          </a:xfrm>
        </p:spPr>
        <p:txBody>
          <a:bodyPr>
            <a:noAutofit/>
          </a:bodyPr>
          <a:lstStyle/>
          <a:p>
            <a:pPr lvl="1">
              <a:lnSpc>
                <a:spcPct val="260000"/>
              </a:lnSpc>
            </a:pPr>
            <a:r>
              <a:rPr lang="en-US" altLang="zh-CN" dirty="0"/>
              <a:t>We take a first step to study </a:t>
            </a:r>
            <a:r>
              <a:rPr lang="en-US" altLang="zh-CN" b="1" dirty="0"/>
              <a:t>interdomain network </a:t>
            </a:r>
            <a:r>
              <a:rPr lang="en-GB" altLang="zh-CN" b="1" dirty="0"/>
              <a:t>configuration verification</a:t>
            </a:r>
            <a:r>
              <a:rPr lang="en-US" altLang="zh-CN" dirty="0"/>
              <a:t>.</a:t>
            </a:r>
          </a:p>
          <a:p>
            <a:pPr lvl="1">
              <a:lnSpc>
                <a:spcPct val="260000"/>
              </a:lnSpc>
            </a:pPr>
            <a:r>
              <a:rPr lang="en-US" altLang="zh-CN" dirty="0"/>
              <a:t>We design InCV, a first </a:t>
            </a:r>
            <a:r>
              <a:rPr lang="en-US" altLang="zh-CN" b="1" dirty="0"/>
              <a:t>privacy-preserving</a:t>
            </a:r>
            <a:r>
              <a:rPr lang="en-US" altLang="zh-CN" dirty="0"/>
              <a:t> interdomain network configuration verification system. </a:t>
            </a:r>
          </a:p>
          <a:p>
            <a:pPr lvl="1">
              <a:lnSpc>
                <a:spcPct val="260000"/>
              </a:lnSpc>
            </a:pPr>
            <a:r>
              <a:rPr lang="en-US" altLang="zh-CN" dirty="0"/>
              <a:t>We implement InCV and demonstrate the capability</a:t>
            </a:r>
            <a:r>
              <a:rPr lang="en-US" altLang="zh-CN" dirty="0">
                <a:solidFill>
                  <a:srgbClr val="C00000"/>
                </a:solidFill>
              </a:rPr>
              <a:t> </a:t>
            </a:r>
            <a:r>
              <a:rPr lang="en-US" altLang="zh-CN" dirty="0"/>
              <a:t>of InCV</a:t>
            </a:r>
            <a:r>
              <a:rPr lang="en-US" altLang="zh-CN" sz="2000" dirty="0"/>
              <a:t>.</a:t>
            </a:r>
            <a:endParaRPr lang="en-US" altLang="zh-CN" sz="2000" dirty="0">
              <a:sym typeface="+mn-ea"/>
            </a:endParaRPr>
          </a:p>
        </p:txBody>
      </p:sp>
      <p:sp>
        <p:nvSpPr>
          <p:cNvPr id="4" name="灯片编号占位符 3"/>
          <p:cNvSpPr>
            <a:spLocks noGrp="1"/>
          </p:cNvSpPr>
          <p:nvPr>
            <p:ph type="sldNum" sz="quarter" idx="12"/>
          </p:nvPr>
        </p:nvSpPr>
        <p:spPr/>
        <p:txBody>
          <a:bodyPr/>
          <a:lstStyle/>
          <a:p>
            <a:fld id="{1FC953C7-F893-4DE8-A097-4DD7E89E8219}" type="slidenum">
              <a:rPr lang="zh-CN" altLang="en-US" smtClean="0"/>
              <a:t>54</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543228" y="330656"/>
            <a:ext cx="7116679"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Summary</a:t>
            </a: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spTree>
    <p:extLst>
      <p:ext uri="{BB962C8B-B14F-4D97-AF65-F5344CB8AC3E}">
        <p14:creationId xmlns:p14="http://schemas.microsoft.com/office/powerpoint/2010/main" val="3447585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665" y="1814830"/>
            <a:ext cx="11325860" cy="3724910"/>
          </a:xfrm>
        </p:spPr>
        <p:txBody>
          <a:bodyPr>
            <a:normAutofit lnSpcReduction="10000"/>
          </a:bodyPr>
          <a:lstStyle/>
          <a:p>
            <a:pPr lvl="1">
              <a:lnSpc>
                <a:spcPct val="140000"/>
              </a:lnSpc>
            </a:pPr>
            <a:r>
              <a:rPr lang="en-US" altLang="zh-CN" sz="2800" dirty="0">
                <a:sym typeface="+mn-ea"/>
              </a:rPr>
              <a:t>Optimizations to scale interdomain verification for larger networks</a:t>
            </a:r>
          </a:p>
          <a:p>
            <a:pPr lvl="1">
              <a:lnSpc>
                <a:spcPct val="140000"/>
              </a:lnSpc>
            </a:pPr>
            <a:r>
              <a:rPr lang="en-US" altLang="zh-CN" sz="2800" dirty="0">
                <a:sym typeface="+mn-ea"/>
              </a:rPr>
              <a:t>More complex BGP route attributes and interdomain network properties</a:t>
            </a:r>
          </a:p>
          <a:p>
            <a:pPr lvl="1">
              <a:lnSpc>
                <a:spcPct val="140000"/>
              </a:lnSpc>
            </a:pPr>
            <a:r>
              <a:rPr lang="en-US" altLang="zh-CN" sz="2800" dirty="0">
                <a:sym typeface="+mn-ea"/>
              </a:rPr>
              <a:t>Incremental interdomain configuration verification</a:t>
            </a:r>
          </a:p>
          <a:p>
            <a:pPr lvl="1">
              <a:lnSpc>
                <a:spcPct val="140000"/>
              </a:lnSpc>
            </a:pPr>
            <a:r>
              <a:rPr lang="en-US" altLang="zh-CN" sz="2800" dirty="0">
                <a:sym typeface="+mn-ea"/>
              </a:rPr>
              <a:t>Incremental deployment</a:t>
            </a:r>
          </a:p>
          <a:p>
            <a:pPr lvl="1">
              <a:lnSpc>
                <a:spcPct val="140000"/>
              </a:lnSpc>
            </a:pPr>
            <a:r>
              <a:rPr lang="en-US" altLang="zh-CN" sz="2800" dirty="0">
                <a:sym typeface="+mn-ea"/>
              </a:rPr>
              <a:t>Stronger security model</a:t>
            </a:r>
          </a:p>
        </p:txBody>
      </p:sp>
      <p:sp>
        <p:nvSpPr>
          <p:cNvPr id="4" name="灯片编号占位符 3"/>
          <p:cNvSpPr>
            <a:spLocks noGrp="1"/>
          </p:cNvSpPr>
          <p:nvPr>
            <p:ph type="sldNum" sz="quarter" idx="12"/>
          </p:nvPr>
        </p:nvSpPr>
        <p:spPr/>
        <p:txBody>
          <a:bodyPr/>
          <a:lstStyle/>
          <a:p>
            <a:fld id="{1FC953C7-F893-4DE8-A097-4DD7E89E8219}" type="slidenum">
              <a:rPr lang="zh-CN" altLang="en-US" smtClean="0"/>
              <a:t>55</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665" y="428193"/>
            <a:ext cx="836676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Open</a:t>
            </a:r>
            <a:r>
              <a:rPr lang="zh-CN" altLang="en-US" sz="4400" dirty="0">
                <a:solidFill>
                  <a:schemeClr val="tx1"/>
                </a:solidFill>
                <a:latin typeface="+mj-lt"/>
                <a:ea typeface="Calibri" charset="0"/>
                <a:cs typeface="Calibri" charset="0"/>
                <a:sym typeface="+mn-ea"/>
              </a:rPr>
              <a:t> </a:t>
            </a:r>
            <a:r>
              <a:rPr lang="en-US" altLang="zh-CN" sz="4400" dirty="0">
                <a:solidFill>
                  <a:schemeClr val="tx1"/>
                </a:solidFill>
                <a:latin typeface="+mj-lt"/>
                <a:ea typeface="Calibri" charset="0"/>
                <a:cs typeface="Calibri" charset="0"/>
                <a:sym typeface="+mn-ea"/>
              </a:rPr>
              <a:t>Research</a:t>
            </a:r>
            <a:r>
              <a:rPr lang="zh-CN" altLang="en-US" sz="4400" dirty="0">
                <a:solidFill>
                  <a:schemeClr val="tx1"/>
                </a:solidFill>
                <a:latin typeface="+mj-lt"/>
                <a:ea typeface="Calibri" charset="0"/>
                <a:cs typeface="Calibri" charset="0"/>
                <a:sym typeface="+mn-ea"/>
              </a:rPr>
              <a:t> </a:t>
            </a:r>
            <a:r>
              <a:rPr lang="en-US" altLang="zh-CN" sz="4400" dirty="0">
                <a:solidFill>
                  <a:schemeClr val="tx1"/>
                </a:solidFill>
                <a:latin typeface="+mj-lt"/>
                <a:ea typeface="Calibri" charset="0"/>
                <a:cs typeface="Calibri" charset="0"/>
                <a:sym typeface="+mn-ea"/>
              </a:rPr>
              <a:t>Questions</a:t>
            </a: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spTree>
    <p:extLst>
      <p:ext uri="{BB962C8B-B14F-4D97-AF65-F5344CB8AC3E}">
        <p14:creationId xmlns:p14="http://schemas.microsoft.com/office/powerpoint/2010/main" val="192954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838200" y="365125"/>
            <a:ext cx="11353800" cy="1325563"/>
          </a:xfrm>
        </p:spPr>
        <p:txBody>
          <a:bodyPr>
            <a:normAutofit/>
          </a:bodyPr>
          <a:lstStyle/>
          <a:p>
            <a:r>
              <a:rPr lang="en-US" altLang="zh-CN" dirty="0">
                <a:ea typeface="Microsoft YaHei" panose="020B0503020204020204" pitchFamily="34" charset="-122"/>
              </a:rPr>
              <a:t>Next</a:t>
            </a:r>
            <a:r>
              <a:rPr lang="zh-CN" altLang="en-US" dirty="0">
                <a:ea typeface="Microsoft YaHei" panose="020B0503020204020204" pitchFamily="34" charset="-122"/>
              </a:rPr>
              <a:t> </a:t>
            </a:r>
            <a:r>
              <a:rPr lang="en-US" altLang="zh-CN" dirty="0">
                <a:ea typeface="Microsoft YaHei" panose="020B0503020204020204" pitchFamily="34" charset="-122"/>
              </a:rPr>
              <a:t>Steps:</a:t>
            </a:r>
            <a:r>
              <a:rPr lang="zh-CN" altLang="en-US" dirty="0">
                <a:ea typeface="Microsoft YaHei" panose="020B0503020204020204" pitchFamily="34" charset="-122"/>
              </a:rPr>
              <a:t> </a:t>
            </a:r>
            <a:r>
              <a:rPr lang="en-US" altLang="zh-CN" dirty="0">
                <a:ea typeface="Microsoft YaHei" panose="020B0503020204020204" pitchFamily="34" charset="-122"/>
              </a:rPr>
              <a:t>From</a:t>
            </a:r>
            <a:r>
              <a:rPr lang="zh-CN" altLang="en-US" dirty="0">
                <a:ea typeface="Microsoft YaHei" panose="020B0503020204020204" pitchFamily="34" charset="-122"/>
              </a:rPr>
              <a:t> </a:t>
            </a:r>
            <a:r>
              <a:rPr lang="en-US" altLang="zh-CN" dirty="0">
                <a:ea typeface="Microsoft YaHei" panose="020B0503020204020204" pitchFamily="34" charset="-122"/>
              </a:rPr>
              <a:t>Reliability</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Performance</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56</a:t>
            </a:fld>
            <a:endParaRPr lang="en-US"/>
          </a:p>
        </p:txBody>
      </p:sp>
      <p:sp>
        <p:nvSpPr>
          <p:cNvPr id="13" name="Freeform 12">
            <a:extLst>
              <a:ext uri="{FF2B5EF4-FFF2-40B4-BE49-F238E27FC236}">
                <a16:creationId xmlns:a16="http://schemas.microsoft.com/office/drawing/2014/main" id="{845143E8-8C87-384D-A913-A9C204EF77FF}"/>
              </a:ext>
            </a:extLst>
          </p:cNvPr>
          <p:cNvSpPr/>
          <p:nvPr/>
        </p:nvSpPr>
        <p:spPr>
          <a:xfrm>
            <a:off x="3262924" y="2049459"/>
            <a:ext cx="2225019" cy="1752221"/>
          </a:xfrm>
          <a:custGeom>
            <a:avLst/>
            <a:gdLst>
              <a:gd name="connsiteX0" fmla="*/ 0 w 3691932"/>
              <a:gd name="connsiteY0" fmla="*/ 1177582 h 2355164"/>
              <a:gd name="connsiteX1" fmla="*/ 1845966 w 3691932"/>
              <a:gd name="connsiteY1" fmla="*/ 0 h 2355164"/>
              <a:gd name="connsiteX2" fmla="*/ 3691932 w 3691932"/>
              <a:gd name="connsiteY2" fmla="*/ 1177582 h 2355164"/>
              <a:gd name="connsiteX3" fmla="*/ 1845966 w 3691932"/>
              <a:gd name="connsiteY3" fmla="*/ 2355164 h 2355164"/>
              <a:gd name="connsiteX4" fmla="*/ 0 w 3691932"/>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32" h="2355164">
                <a:moveTo>
                  <a:pt x="0" y="1177582"/>
                </a:moveTo>
                <a:cubicBezTo>
                  <a:pt x="0" y="527221"/>
                  <a:pt x="826467" y="0"/>
                  <a:pt x="1845966" y="0"/>
                </a:cubicBezTo>
                <a:cubicBezTo>
                  <a:pt x="2865465" y="0"/>
                  <a:pt x="3691932" y="527221"/>
                  <a:pt x="3691932" y="1177582"/>
                </a:cubicBezTo>
                <a:cubicBezTo>
                  <a:pt x="3691932" y="1827943"/>
                  <a:pt x="2865465" y="2355164"/>
                  <a:pt x="1845966" y="2355164"/>
                </a:cubicBezTo>
                <a:cubicBezTo>
                  <a:pt x="826467"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Verification</a:t>
            </a:r>
            <a:endParaRPr lang="en-US" sz="3600" b="1" kern="1200" dirty="0">
              <a:ea typeface="Microsoft YaHei" panose="020B0503020204020204" pitchFamily="34" charset="-122"/>
            </a:endParaRPr>
          </a:p>
        </p:txBody>
      </p:sp>
      <p:sp>
        <p:nvSpPr>
          <p:cNvPr id="14" name="Freeform 13">
            <a:extLst>
              <a:ext uri="{FF2B5EF4-FFF2-40B4-BE49-F238E27FC236}">
                <a16:creationId xmlns:a16="http://schemas.microsoft.com/office/drawing/2014/main" id="{453D0543-EB66-4049-A391-8C353D571F4B}"/>
              </a:ext>
            </a:extLst>
          </p:cNvPr>
          <p:cNvSpPr/>
          <p:nvPr/>
        </p:nvSpPr>
        <p:spPr>
          <a:xfrm rot="1735708">
            <a:off x="5412656" y="3497158"/>
            <a:ext cx="675103" cy="591374"/>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5" name="Freeform 14">
            <a:extLst>
              <a:ext uri="{FF2B5EF4-FFF2-40B4-BE49-F238E27FC236}">
                <a16:creationId xmlns:a16="http://schemas.microsoft.com/office/drawing/2014/main" id="{3497F3F1-C360-5A4C-BEAC-C25964B4BC49}"/>
              </a:ext>
            </a:extLst>
          </p:cNvPr>
          <p:cNvSpPr/>
          <p:nvPr/>
        </p:nvSpPr>
        <p:spPr>
          <a:xfrm>
            <a:off x="5025269" y="4089839"/>
            <a:ext cx="2362266" cy="175222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ct val="35000"/>
              </a:spcAft>
              <a:buNone/>
            </a:pPr>
            <a:r>
              <a:rPr lang="en-US" altLang="zh-CN" sz="3200" b="1" kern="1200" dirty="0">
                <a:ea typeface="Microsoft YaHei" panose="020B0503020204020204" pitchFamily="34" charset="-122"/>
              </a:rPr>
              <a:t>Diagnosis</a:t>
            </a:r>
          </a:p>
        </p:txBody>
      </p:sp>
      <p:sp>
        <p:nvSpPr>
          <p:cNvPr id="16" name="Freeform 15">
            <a:extLst>
              <a:ext uri="{FF2B5EF4-FFF2-40B4-BE49-F238E27FC236}">
                <a16:creationId xmlns:a16="http://schemas.microsoft.com/office/drawing/2014/main" id="{B55D6F8A-06B6-6741-A4AC-AD72067EB4B5}"/>
              </a:ext>
            </a:extLst>
          </p:cNvPr>
          <p:cNvSpPr/>
          <p:nvPr/>
        </p:nvSpPr>
        <p:spPr>
          <a:xfrm rot="21599166">
            <a:off x="3983848" y="4670262"/>
            <a:ext cx="831635" cy="591375"/>
          </a:xfrm>
          <a:custGeom>
            <a:avLst/>
            <a:gdLst>
              <a:gd name="connsiteX0" fmla="*/ 0 w 1044594"/>
              <a:gd name="connsiteY0" fmla="*/ 158973 h 794867"/>
              <a:gd name="connsiteX1" fmla="*/ 647161 w 1044594"/>
              <a:gd name="connsiteY1" fmla="*/ 158973 h 794867"/>
              <a:gd name="connsiteX2" fmla="*/ 647161 w 1044594"/>
              <a:gd name="connsiteY2" fmla="*/ 0 h 794867"/>
              <a:gd name="connsiteX3" fmla="*/ 1044594 w 1044594"/>
              <a:gd name="connsiteY3" fmla="*/ 397434 h 794867"/>
              <a:gd name="connsiteX4" fmla="*/ 647161 w 1044594"/>
              <a:gd name="connsiteY4" fmla="*/ 794867 h 794867"/>
              <a:gd name="connsiteX5" fmla="*/ 647161 w 1044594"/>
              <a:gd name="connsiteY5" fmla="*/ 635894 h 794867"/>
              <a:gd name="connsiteX6" fmla="*/ 0 w 1044594"/>
              <a:gd name="connsiteY6" fmla="*/ 635894 h 794867"/>
              <a:gd name="connsiteX7" fmla="*/ 0 w 104459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594" h="794867">
                <a:moveTo>
                  <a:pt x="1044594" y="635894"/>
                </a:moveTo>
                <a:lnTo>
                  <a:pt x="397433" y="635894"/>
                </a:lnTo>
                <a:lnTo>
                  <a:pt x="397433" y="794867"/>
                </a:lnTo>
                <a:lnTo>
                  <a:pt x="0" y="397433"/>
                </a:lnTo>
                <a:lnTo>
                  <a:pt x="397433" y="0"/>
                </a:lnTo>
                <a:lnTo>
                  <a:pt x="397433" y="158973"/>
                </a:lnTo>
                <a:lnTo>
                  <a:pt x="1044594" y="158973"/>
                </a:lnTo>
                <a:lnTo>
                  <a:pt x="1044594" y="635894"/>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238460" tIns="158973" rIns="0"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7" name="Freeform 16">
            <a:extLst>
              <a:ext uri="{FF2B5EF4-FFF2-40B4-BE49-F238E27FC236}">
                <a16:creationId xmlns:a16="http://schemas.microsoft.com/office/drawing/2014/main" id="{C55A96B7-31BA-3A4F-AE82-35D3175859DE}"/>
              </a:ext>
            </a:extLst>
          </p:cNvPr>
          <p:cNvSpPr/>
          <p:nvPr/>
        </p:nvSpPr>
        <p:spPr>
          <a:xfrm>
            <a:off x="1535936" y="4090849"/>
            <a:ext cx="2239419" cy="1752221"/>
          </a:xfrm>
          <a:custGeom>
            <a:avLst/>
            <a:gdLst>
              <a:gd name="connsiteX0" fmla="*/ 0 w 3531239"/>
              <a:gd name="connsiteY0" fmla="*/ 1177582 h 2355164"/>
              <a:gd name="connsiteX1" fmla="*/ 1765620 w 3531239"/>
              <a:gd name="connsiteY1" fmla="*/ 0 h 2355164"/>
              <a:gd name="connsiteX2" fmla="*/ 3531240 w 3531239"/>
              <a:gd name="connsiteY2" fmla="*/ 1177582 h 2355164"/>
              <a:gd name="connsiteX3" fmla="*/ 1765620 w 3531239"/>
              <a:gd name="connsiteY3" fmla="*/ 2355164 h 2355164"/>
              <a:gd name="connsiteX4" fmla="*/ 0 w 3531239"/>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239" h="2355164">
                <a:moveTo>
                  <a:pt x="0" y="1177582"/>
                </a:moveTo>
                <a:cubicBezTo>
                  <a:pt x="0" y="527221"/>
                  <a:pt x="790495" y="0"/>
                  <a:pt x="1765620" y="0"/>
                </a:cubicBezTo>
                <a:cubicBezTo>
                  <a:pt x="2740745" y="0"/>
                  <a:pt x="3531240" y="527221"/>
                  <a:pt x="3531240" y="1177582"/>
                </a:cubicBezTo>
                <a:cubicBezTo>
                  <a:pt x="3531240" y="1827943"/>
                  <a:pt x="2740745" y="2355164"/>
                  <a:pt x="1765620" y="2355164"/>
                </a:cubicBezTo>
                <a:cubicBezTo>
                  <a:pt x="790495"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Repair</a:t>
            </a:r>
            <a:endParaRPr lang="en-US" sz="3600" b="1" kern="1200" dirty="0">
              <a:ea typeface="Microsoft YaHei" panose="020B0503020204020204" pitchFamily="34" charset="-122"/>
            </a:endParaRPr>
          </a:p>
        </p:txBody>
      </p:sp>
      <p:sp>
        <p:nvSpPr>
          <p:cNvPr id="18" name="Freeform 17">
            <a:extLst>
              <a:ext uri="{FF2B5EF4-FFF2-40B4-BE49-F238E27FC236}">
                <a16:creationId xmlns:a16="http://schemas.microsoft.com/office/drawing/2014/main" id="{6779856D-7022-7B4B-AA5E-D686F303C476}"/>
              </a:ext>
            </a:extLst>
          </p:cNvPr>
          <p:cNvSpPr/>
          <p:nvPr/>
        </p:nvSpPr>
        <p:spPr>
          <a:xfrm rot="19877896">
            <a:off x="2689414" y="3432948"/>
            <a:ext cx="700333" cy="591374"/>
          </a:xfrm>
          <a:custGeom>
            <a:avLst/>
            <a:gdLst>
              <a:gd name="connsiteX0" fmla="*/ 0 w 1104324"/>
              <a:gd name="connsiteY0" fmla="*/ 158973 h 794867"/>
              <a:gd name="connsiteX1" fmla="*/ 706891 w 1104324"/>
              <a:gd name="connsiteY1" fmla="*/ 158973 h 794867"/>
              <a:gd name="connsiteX2" fmla="*/ 706891 w 1104324"/>
              <a:gd name="connsiteY2" fmla="*/ 0 h 794867"/>
              <a:gd name="connsiteX3" fmla="*/ 1104324 w 1104324"/>
              <a:gd name="connsiteY3" fmla="*/ 397434 h 794867"/>
              <a:gd name="connsiteX4" fmla="*/ 706891 w 1104324"/>
              <a:gd name="connsiteY4" fmla="*/ 794867 h 794867"/>
              <a:gd name="connsiteX5" fmla="*/ 706891 w 1104324"/>
              <a:gd name="connsiteY5" fmla="*/ 635894 h 794867"/>
              <a:gd name="connsiteX6" fmla="*/ 0 w 1104324"/>
              <a:gd name="connsiteY6" fmla="*/ 635894 h 794867"/>
              <a:gd name="connsiteX7" fmla="*/ 0 w 110432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324" h="794867">
                <a:moveTo>
                  <a:pt x="0" y="158973"/>
                </a:moveTo>
                <a:lnTo>
                  <a:pt x="706891" y="158973"/>
                </a:lnTo>
                <a:lnTo>
                  <a:pt x="706891" y="0"/>
                </a:lnTo>
                <a:lnTo>
                  <a:pt x="1104324" y="397434"/>
                </a:lnTo>
                <a:lnTo>
                  <a:pt x="706891" y="794867"/>
                </a:lnTo>
                <a:lnTo>
                  <a:pt x="706891"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 tIns="158973" rIns="238460" bIns="158972"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
        <p:nvSpPr>
          <p:cNvPr id="20" name="TextBox 19">
            <a:extLst>
              <a:ext uri="{FF2B5EF4-FFF2-40B4-BE49-F238E27FC236}">
                <a16:creationId xmlns:a16="http://schemas.microsoft.com/office/drawing/2014/main" id="{122EEAE8-3DD7-464D-A855-66273F0272E6}"/>
              </a:ext>
            </a:extLst>
          </p:cNvPr>
          <p:cNvSpPr txBox="1"/>
          <p:nvPr/>
        </p:nvSpPr>
        <p:spPr>
          <a:xfrm>
            <a:off x="13273" y="2586022"/>
            <a:ext cx="3205808" cy="1569660"/>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DPV</a:t>
            </a:r>
            <a:endParaRPr lang="en-US" altLang="zh-CN" sz="2400" dirty="0">
              <a:ea typeface="Microsoft YaHei" panose="020B0503020204020204" pitchFamily="34" charset="-122"/>
            </a:endParaRPr>
          </a:p>
          <a:p>
            <a:pPr algn="ctr"/>
            <a:r>
              <a:rPr lang="en-US" altLang="zh-CN" sz="2400" dirty="0">
                <a:ea typeface="Microsoft YaHei" panose="020B0503020204020204" pitchFamily="34" charset="-122"/>
              </a:rPr>
              <a:t>Flash</a:t>
            </a:r>
            <a:r>
              <a:rPr lang="zh-CN" altLang="en-US" sz="2400" dirty="0">
                <a:ea typeface="Microsoft YaHei" panose="020B0503020204020204" pitchFamily="34" charset="-122"/>
              </a:rPr>
              <a:t> </a:t>
            </a:r>
            <a:r>
              <a:rPr lang="en-US" altLang="zh-CN" sz="2400" dirty="0">
                <a:ea typeface="Microsoft YaHei" panose="020B0503020204020204" pitchFamily="34" charset="-122"/>
              </a:rPr>
              <a:t>[SIGCOMM'22]</a:t>
            </a:r>
          </a:p>
          <a:p>
            <a:pPr algn="ctr"/>
            <a:r>
              <a:rPr lang="en-US" altLang="zh-CN" sz="2400" dirty="0">
                <a:ea typeface="Microsoft YaHei" panose="020B0503020204020204" pitchFamily="34" charset="-122"/>
              </a:rPr>
              <a:t>Coral</a:t>
            </a:r>
            <a:r>
              <a:rPr lang="zh-CN" altLang="en-US" sz="2400" dirty="0">
                <a:ea typeface="Microsoft YaHei" panose="020B0503020204020204" pitchFamily="34" charset="-122"/>
              </a:rPr>
              <a:t> </a:t>
            </a:r>
            <a:r>
              <a:rPr lang="en-US" altLang="zh-CN" sz="2400" dirty="0">
                <a:ea typeface="Microsoft YaHei" panose="020B0503020204020204" pitchFamily="34" charset="-122"/>
              </a:rPr>
              <a:t>[HotNets'22]</a:t>
            </a:r>
          </a:p>
          <a:p>
            <a:pPr algn="ctr"/>
            <a:r>
              <a:rPr lang="en-US" altLang="zh-CN" sz="2400" dirty="0">
                <a:ea typeface="Microsoft YaHei" panose="020B0503020204020204" pitchFamily="34" charset="-122"/>
              </a:rPr>
              <a:t>[SIGCOMM'23]</a:t>
            </a:r>
          </a:p>
        </p:txBody>
      </p:sp>
      <p:sp>
        <p:nvSpPr>
          <p:cNvPr id="19" name="TextBox 18">
            <a:extLst>
              <a:ext uri="{FF2B5EF4-FFF2-40B4-BE49-F238E27FC236}">
                <a16:creationId xmlns:a16="http://schemas.microsoft.com/office/drawing/2014/main" id="{7BB609D4-3BC2-674F-BDA6-E64A80F043FD}"/>
              </a:ext>
            </a:extLst>
          </p:cNvPr>
          <p:cNvSpPr txBox="1"/>
          <p:nvPr/>
        </p:nvSpPr>
        <p:spPr>
          <a:xfrm>
            <a:off x="33966" y="1520938"/>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CPV</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a:ea typeface="Microsoft YaHei" panose="020B0503020204020204" pitchFamily="34" charset="-122"/>
              </a:rPr>
              <a:t>A-Graph</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[INFOCOM'21]</a:t>
            </a:r>
          </a:p>
          <a:p>
            <a:pPr algn="ctr"/>
            <a:r>
              <a:rPr lang="en-US" altLang="zh-CN" sz="2400" dirty="0">
                <a:ea typeface="Microsoft YaHei" panose="020B0503020204020204" pitchFamily="34" charset="-122"/>
              </a:rPr>
              <a:t>MS-Accelerator</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23" name="TextBox 22">
            <a:extLst>
              <a:ext uri="{FF2B5EF4-FFF2-40B4-BE49-F238E27FC236}">
                <a16:creationId xmlns:a16="http://schemas.microsoft.com/office/drawing/2014/main" id="{17048F41-22FC-1846-BA42-2789BB080EAF}"/>
              </a:ext>
            </a:extLst>
          </p:cNvPr>
          <p:cNvSpPr txBox="1"/>
          <p:nvPr/>
        </p:nvSpPr>
        <p:spPr>
          <a:xfrm>
            <a:off x="2855314" y="5791685"/>
            <a:ext cx="3205808" cy="830997"/>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Diagnosis</a:t>
            </a:r>
            <a:r>
              <a:rPr lang="zh-CN" altLang="en-US" sz="2400" b="1" dirty="0">
                <a:ea typeface="Microsoft YaHei" panose="020B0503020204020204" pitchFamily="34" charset="-122"/>
              </a:rPr>
              <a:t> </a:t>
            </a:r>
            <a:r>
              <a:rPr lang="en-US" altLang="zh-CN" sz="2400" b="1" dirty="0">
                <a:ea typeface="Microsoft YaHei" panose="020B0503020204020204" pitchFamily="34" charset="-122"/>
              </a:rPr>
              <a:t>/</a:t>
            </a:r>
            <a:r>
              <a:rPr lang="zh-CN" altLang="en-US" sz="2400" b="1" dirty="0">
                <a:ea typeface="Microsoft YaHei" panose="020B0503020204020204" pitchFamily="34" charset="-122"/>
              </a:rPr>
              <a:t> </a:t>
            </a:r>
            <a:r>
              <a:rPr lang="en-US" altLang="zh-CN" sz="2400" b="1" dirty="0">
                <a:ea typeface="Microsoft YaHei" panose="020B0503020204020204" pitchFamily="34" charset="-122"/>
              </a:rPr>
              <a:t>Repair</a:t>
            </a:r>
          </a:p>
          <a:p>
            <a:pPr algn="ctr"/>
            <a:r>
              <a:rPr lang="en-US" altLang="zh-CN" sz="2400" dirty="0">
                <a:ea typeface="Microsoft YaHei" panose="020B0503020204020204" pitchFamily="34" charset="-122"/>
              </a:rPr>
              <a:t>Scalpel</a:t>
            </a:r>
            <a:r>
              <a:rPr lang="zh-CN" altLang="en-US" sz="2400" dirty="0">
                <a:ea typeface="Microsoft YaHei" panose="020B0503020204020204" pitchFamily="34" charset="-122"/>
              </a:rPr>
              <a:t> </a:t>
            </a:r>
            <a:r>
              <a:rPr lang="en-US" altLang="zh-CN" sz="2400" dirty="0">
                <a:ea typeface="Microsoft YaHei" panose="020B0503020204020204" pitchFamily="34" charset="-122"/>
              </a:rPr>
              <a:t>[APNet'23]</a:t>
            </a:r>
          </a:p>
        </p:txBody>
      </p:sp>
      <p:sp>
        <p:nvSpPr>
          <p:cNvPr id="24" name="Freeform 23">
            <a:extLst>
              <a:ext uri="{FF2B5EF4-FFF2-40B4-BE49-F238E27FC236}">
                <a16:creationId xmlns:a16="http://schemas.microsoft.com/office/drawing/2014/main" id="{9F69BBD5-638F-DB49-945D-A6B8BBA7DBAF}"/>
              </a:ext>
            </a:extLst>
          </p:cNvPr>
          <p:cNvSpPr/>
          <p:nvPr/>
        </p:nvSpPr>
        <p:spPr>
          <a:xfrm>
            <a:off x="7639131" y="2050199"/>
            <a:ext cx="2334400" cy="379260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olidFill>
            <a:srgbClr val="7030A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ts val="732"/>
              </a:spcAft>
              <a:buNone/>
            </a:pPr>
            <a:r>
              <a:rPr lang="en-US" altLang="zh-CN" sz="3200" b="1" dirty="0">
                <a:ea typeface="Microsoft YaHei" panose="020B0503020204020204" pitchFamily="34" charset="-122"/>
              </a:rPr>
              <a:t>Interdomain</a:t>
            </a:r>
          </a:p>
          <a:p>
            <a:pPr marL="0" lvl="0" indent="0" algn="ctr" defTabSz="2044700">
              <a:lnSpc>
                <a:spcPct val="90000"/>
              </a:lnSpc>
              <a:spcBef>
                <a:spcPct val="0"/>
              </a:spcBef>
              <a:spcAft>
                <a:spcPts val="732"/>
              </a:spcAft>
              <a:buNone/>
            </a:pPr>
            <a:r>
              <a:rPr lang="en-US" altLang="zh-CN" sz="3200" b="1" kern="1200" dirty="0">
                <a:ea typeface="Microsoft YaHei" panose="020B0503020204020204" pitchFamily="34" charset="-122"/>
              </a:rPr>
              <a:t>Configuration</a:t>
            </a:r>
            <a:endParaRPr lang="en-US" sz="3200" b="1" kern="1200" dirty="0">
              <a:ea typeface="Microsoft YaHei" panose="020B0503020204020204" pitchFamily="34" charset="-122"/>
            </a:endParaRPr>
          </a:p>
        </p:txBody>
      </p:sp>
      <p:grpSp>
        <p:nvGrpSpPr>
          <p:cNvPr id="4" name="Group 3">
            <a:extLst>
              <a:ext uri="{FF2B5EF4-FFF2-40B4-BE49-F238E27FC236}">
                <a16:creationId xmlns:a16="http://schemas.microsoft.com/office/drawing/2014/main" id="{D3E99EDA-FA0A-2C40-AD31-2A098FF2A392}"/>
              </a:ext>
            </a:extLst>
          </p:cNvPr>
          <p:cNvGrpSpPr/>
          <p:nvPr/>
        </p:nvGrpSpPr>
        <p:grpSpPr>
          <a:xfrm>
            <a:off x="6812717" y="3473785"/>
            <a:ext cx="757144" cy="687828"/>
            <a:chOff x="6628306" y="2691846"/>
            <a:chExt cx="841352" cy="687828"/>
          </a:xfrm>
        </p:grpSpPr>
        <p:sp>
          <p:nvSpPr>
            <p:cNvPr id="25" name="Freeform 24">
              <a:extLst>
                <a:ext uri="{FF2B5EF4-FFF2-40B4-BE49-F238E27FC236}">
                  <a16:creationId xmlns:a16="http://schemas.microsoft.com/office/drawing/2014/main" id="{2054F738-F216-E642-8191-E1F2401156E3}"/>
                </a:ext>
              </a:extLst>
            </p:cNvPr>
            <p:cNvSpPr/>
            <p:nvPr/>
          </p:nvSpPr>
          <p:spPr>
            <a:xfrm>
              <a:off x="7048982"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26" name="Freeform 25">
              <a:extLst>
                <a:ext uri="{FF2B5EF4-FFF2-40B4-BE49-F238E27FC236}">
                  <a16:creationId xmlns:a16="http://schemas.microsoft.com/office/drawing/2014/main" id="{F7C78F0E-4BE2-244C-BDD7-D01EACA60BB8}"/>
                </a:ext>
              </a:extLst>
            </p:cNvPr>
            <p:cNvSpPr/>
            <p:nvPr/>
          </p:nvSpPr>
          <p:spPr>
            <a:xfrm rot="10800000">
              <a:off x="6628306"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grpSp>
      <p:sp>
        <p:nvSpPr>
          <p:cNvPr id="27" name="TextBox 26">
            <a:extLst>
              <a:ext uri="{FF2B5EF4-FFF2-40B4-BE49-F238E27FC236}">
                <a16:creationId xmlns:a16="http://schemas.microsoft.com/office/drawing/2014/main" id="{4ED72357-9152-F649-A2D4-3E94FE9DFD8D}"/>
              </a:ext>
            </a:extLst>
          </p:cNvPr>
          <p:cNvSpPr txBox="1"/>
          <p:nvPr/>
        </p:nvSpPr>
        <p:spPr>
          <a:xfrm>
            <a:off x="9400352" y="3191044"/>
            <a:ext cx="3205808" cy="1938992"/>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b="1" dirty="0">
                <a:ea typeface="Microsoft YaHei" panose="020B0503020204020204" pitchFamily="34" charset="-122"/>
              </a:rPr>
              <a:t>Verification</a:t>
            </a:r>
          </a:p>
          <a:p>
            <a:pPr algn="ctr"/>
            <a:r>
              <a:rPr lang="en-US" altLang="zh-CN" sz="2400" dirty="0" err="1">
                <a:ea typeface="Microsoft YaHei" panose="020B0503020204020204" pitchFamily="34" charset="-122"/>
              </a:rPr>
              <a:t>IVeri</a:t>
            </a:r>
            <a:r>
              <a:rPr lang="zh-CN" altLang="en-US" sz="2400" dirty="0">
                <a:ea typeface="Microsoft YaHei" panose="020B0503020204020204" pitchFamily="34" charset="-122"/>
              </a:rPr>
              <a:t> </a:t>
            </a:r>
            <a:r>
              <a:rPr lang="en-US" altLang="zh-CN" sz="2400" dirty="0">
                <a:ea typeface="Microsoft YaHei" panose="020B0503020204020204" pitchFamily="34" charset="-122"/>
              </a:rPr>
              <a:t>[arXiv'21]</a:t>
            </a:r>
          </a:p>
          <a:p>
            <a:pPr algn="ctr"/>
            <a:r>
              <a:rPr lang="en-US" altLang="zh-CN" sz="2400" dirty="0" err="1">
                <a:ea typeface="Microsoft YaHei" panose="020B0503020204020204" pitchFamily="34" charset="-122"/>
              </a:rPr>
              <a:t>ICoral</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a:p>
            <a:pPr algn="ctr"/>
            <a:r>
              <a:rPr lang="en-US" altLang="zh-CN" sz="2400" dirty="0" err="1">
                <a:ea typeface="Microsoft YaHei" panose="020B0503020204020204" pitchFamily="34" charset="-122"/>
              </a:rPr>
              <a:t>InCV</a:t>
            </a:r>
            <a:r>
              <a:rPr lang="zh-CN" altLang="en-US" sz="2400" dirty="0">
                <a:ea typeface="Microsoft YaHei" panose="020B0503020204020204" pitchFamily="34" charset="-122"/>
              </a:rPr>
              <a:t> </a:t>
            </a:r>
            <a:r>
              <a:rPr lang="en-US" altLang="zh-CN" sz="2400" dirty="0">
                <a:ea typeface="Microsoft YaHei" panose="020B0503020204020204" pitchFamily="34" charset="-122"/>
              </a:rPr>
              <a:t>[APNet'23]</a:t>
            </a:r>
          </a:p>
        </p:txBody>
      </p:sp>
      <p:sp>
        <p:nvSpPr>
          <p:cNvPr id="30" name="TextBox 29">
            <a:extLst>
              <a:ext uri="{FF2B5EF4-FFF2-40B4-BE49-F238E27FC236}">
                <a16:creationId xmlns:a16="http://schemas.microsoft.com/office/drawing/2014/main" id="{43DA02AD-5858-D54E-919F-529FC2EB414C}"/>
              </a:ext>
            </a:extLst>
          </p:cNvPr>
          <p:cNvSpPr txBox="1"/>
          <p:nvPr/>
        </p:nvSpPr>
        <p:spPr>
          <a:xfrm>
            <a:off x="9307185" y="5154339"/>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b="1" dirty="0">
                <a:ea typeface="Microsoft YaHei" panose="020B0503020204020204" pitchFamily="34" charset="-122"/>
              </a:rPr>
              <a:t>Repair</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err="1">
                <a:ea typeface="Microsoft YaHei" panose="020B0503020204020204" pitchFamily="34" charset="-122"/>
              </a:rPr>
              <a:t>IRepair</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31" name="TextBox 30">
            <a:extLst>
              <a:ext uri="{FF2B5EF4-FFF2-40B4-BE49-F238E27FC236}">
                <a16:creationId xmlns:a16="http://schemas.microsoft.com/office/drawing/2014/main" id="{5CD7251C-1402-3746-9A20-78FBA2177DCA}"/>
              </a:ext>
            </a:extLst>
          </p:cNvPr>
          <p:cNvSpPr txBox="1"/>
          <p:nvPr/>
        </p:nvSpPr>
        <p:spPr>
          <a:xfrm>
            <a:off x="9673693" y="1946874"/>
            <a:ext cx="2659126"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r>
              <a:rPr lang="en-US" altLang="zh-CN" sz="2400" b="1" dirty="0">
                <a:ea typeface="Microsoft YaHei" panose="020B0503020204020204" pitchFamily="34" charset="-122"/>
              </a:rPr>
              <a:t>Synthesis</a:t>
            </a:r>
          </a:p>
          <a:p>
            <a:pPr algn="ctr"/>
            <a:r>
              <a:rPr lang="en-US" altLang="zh-CN" sz="2400" dirty="0">
                <a:ea typeface="Microsoft YaHei" panose="020B0503020204020204" pitchFamily="34" charset="-122"/>
              </a:rPr>
              <a:t>SDI</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[INFOCOM'20]</a:t>
            </a:r>
          </a:p>
        </p:txBody>
      </p:sp>
      <p:sp>
        <p:nvSpPr>
          <p:cNvPr id="2" name="Rectangle 1">
            <a:extLst>
              <a:ext uri="{FF2B5EF4-FFF2-40B4-BE49-F238E27FC236}">
                <a16:creationId xmlns:a16="http://schemas.microsoft.com/office/drawing/2014/main" id="{71AC8D83-116D-0B41-9CD8-33B8754281E7}"/>
              </a:ext>
            </a:extLst>
          </p:cNvPr>
          <p:cNvSpPr/>
          <p:nvPr/>
        </p:nvSpPr>
        <p:spPr>
          <a:xfrm>
            <a:off x="1189785" y="3049060"/>
            <a:ext cx="9813471" cy="153727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rPr>
              <a:t>Many</a:t>
            </a:r>
            <a:r>
              <a:rPr lang="zh-CN" altLang="en-US" sz="4000" dirty="0">
                <a:solidFill>
                  <a:schemeClr val="tx1"/>
                </a:solidFill>
              </a:rPr>
              <a:t> </a:t>
            </a:r>
            <a:r>
              <a:rPr lang="en-US" altLang="zh-CN" sz="4000" dirty="0">
                <a:solidFill>
                  <a:schemeClr val="tx1"/>
                </a:solidFill>
              </a:rPr>
              <a:t>exciting</a:t>
            </a:r>
            <a:r>
              <a:rPr lang="zh-CN" altLang="en-US" sz="4000" dirty="0">
                <a:solidFill>
                  <a:schemeClr val="tx1"/>
                </a:solidFill>
              </a:rPr>
              <a:t> </a:t>
            </a:r>
            <a:r>
              <a:rPr lang="en-US" altLang="zh-CN" sz="4000" dirty="0">
                <a:solidFill>
                  <a:schemeClr val="tx1"/>
                </a:solidFill>
              </a:rPr>
              <a:t>research</a:t>
            </a:r>
            <a:r>
              <a:rPr lang="zh-CN" altLang="en-US" sz="4000" dirty="0">
                <a:solidFill>
                  <a:schemeClr val="tx1"/>
                </a:solidFill>
              </a:rPr>
              <a:t> </a:t>
            </a:r>
            <a:r>
              <a:rPr lang="en-US" altLang="zh-CN" sz="4000" dirty="0">
                <a:solidFill>
                  <a:schemeClr val="tx1"/>
                </a:solidFill>
              </a:rPr>
              <a:t>problems</a:t>
            </a:r>
            <a:r>
              <a:rPr lang="zh-CN" altLang="en-US" sz="4000" dirty="0">
                <a:solidFill>
                  <a:schemeClr val="tx1"/>
                </a:solidFill>
              </a:rPr>
              <a:t> </a:t>
            </a:r>
            <a:r>
              <a:rPr lang="en-US" altLang="zh-CN" sz="4000" dirty="0">
                <a:solidFill>
                  <a:schemeClr val="tx1"/>
                </a:solidFill>
              </a:rPr>
              <a:t>and</a:t>
            </a:r>
            <a:r>
              <a:rPr lang="zh-CN" altLang="en-US" sz="4000" dirty="0">
                <a:solidFill>
                  <a:schemeClr val="tx1"/>
                </a:solidFill>
              </a:rPr>
              <a:t> </a:t>
            </a:r>
            <a:r>
              <a:rPr lang="en-US" altLang="zh-CN" sz="4000" dirty="0">
                <a:solidFill>
                  <a:schemeClr val="tx1"/>
                </a:solidFill>
              </a:rPr>
              <a:t>collaboration</a:t>
            </a:r>
            <a:r>
              <a:rPr lang="zh-CN" altLang="en-US" sz="4000" dirty="0">
                <a:solidFill>
                  <a:schemeClr val="tx1"/>
                </a:solidFill>
              </a:rPr>
              <a:t> </a:t>
            </a:r>
            <a:r>
              <a:rPr lang="en-US" altLang="zh-CN" sz="4000" dirty="0">
                <a:solidFill>
                  <a:schemeClr val="tx1"/>
                </a:solidFill>
              </a:rPr>
              <a:t>opportunities</a:t>
            </a:r>
            <a:r>
              <a:rPr lang="zh-CN" altLang="en-US" sz="4000" dirty="0">
                <a:solidFill>
                  <a:schemeClr val="tx1"/>
                </a:solidFill>
              </a:rPr>
              <a:t> </a:t>
            </a:r>
            <a:r>
              <a:rPr lang="en-US" altLang="zh-CN" sz="4000" dirty="0">
                <a:solidFill>
                  <a:schemeClr val="tx1"/>
                </a:solidFill>
              </a:rPr>
              <a:t>await!</a:t>
            </a:r>
            <a:endParaRPr lang="en-US" sz="4000" dirty="0">
              <a:solidFill>
                <a:schemeClr val="tx1"/>
              </a:solidFill>
            </a:endParaRPr>
          </a:p>
        </p:txBody>
      </p:sp>
    </p:spTree>
    <p:extLst>
      <p:ext uri="{BB962C8B-B14F-4D97-AF65-F5344CB8AC3E}">
        <p14:creationId xmlns:p14="http://schemas.microsoft.com/office/powerpoint/2010/main" val="349626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514350" y="299809"/>
            <a:ext cx="10515600" cy="1325563"/>
          </a:xfrm>
        </p:spPr>
        <p:txBody>
          <a:bodyPr/>
          <a:lstStyle/>
          <a:p>
            <a:r>
              <a:rPr lang="en-US" altLang="ja-JP" dirty="0">
                <a:ea typeface="Microsoft YaHei" panose="020B0503020204020204" pitchFamily="34" charset="-122"/>
              </a:rPr>
              <a:t>XMU</a:t>
            </a:r>
            <a:r>
              <a:rPr lang="zh-CN" altLang="en-US" dirty="0">
                <a:ea typeface="Microsoft YaHei" panose="020B0503020204020204" pitchFamily="34" charset="-122"/>
              </a:rPr>
              <a:t> </a:t>
            </a:r>
            <a:r>
              <a:rPr lang="en-US" altLang="zh-CN" dirty="0" err="1">
                <a:ea typeface="Microsoft YaHei" panose="020B0503020204020204" pitchFamily="34" charset="-122"/>
              </a:rPr>
              <a:t>SNGroup</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57</a:t>
            </a:fld>
            <a:endParaRPr lang="en-US" dirty="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pic>
        <p:nvPicPr>
          <p:cNvPr id="22" name="Picture 21">
            <a:extLst>
              <a:ext uri="{FF2B5EF4-FFF2-40B4-BE49-F238E27FC236}">
                <a16:creationId xmlns:a16="http://schemas.microsoft.com/office/drawing/2014/main" id="{F03E996C-0E33-CB4D-AF17-32D4F5698134}"/>
              </a:ext>
            </a:extLst>
          </p:cNvPr>
          <p:cNvPicPr>
            <a:picLocks noChangeAspect="1"/>
          </p:cNvPicPr>
          <p:nvPr/>
        </p:nvPicPr>
        <p:blipFill rotWithShape="1">
          <a:blip r:embed="rId2"/>
          <a:srcRect l="7858" r="59022"/>
          <a:stretch/>
        </p:blipFill>
        <p:spPr>
          <a:xfrm>
            <a:off x="8581763" y="0"/>
            <a:ext cx="1855823" cy="2183896"/>
          </a:xfrm>
          <a:prstGeom prst="rect">
            <a:avLst/>
          </a:prstGeom>
        </p:spPr>
      </p:pic>
      <p:pic>
        <p:nvPicPr>
          <p:cNvPr id="3" name="Picture 2">
            <a:extLst>
              <a:ext uri="{FF2B5EF4-FFF2-40B4-BE49-F238E27FC236}">
                <a16:creationId xmlns:a16="http://schemas.microsoft.com/office/drawing/2014/main" id="{EE698EB3-15D0-2D44-8E2A-BF49F501F915}"/>
              </a:ext>
            </a:extLst>
          </p:cNvPr>
          <p:cNvPicPr>
            <a:picLocks noChangeAspect="1"/>
          </p:cNvPicPr>
          <p:nvPr/>
        </p:nvPicPr>
        <p:blipFill>
          <a:blip r:embed="rId3"/>
          <a:stretch>
            <a:fillRect/>
          </a:stretch>
        </p:blipFill>
        <p:spPr>
          <a:xfrm>
            <a:off x="6979045" y="216288"/>
            <a:ext cx="1695450" cy="1695450"/>
          </a:xfrm>
          <a:prstGeom prst="rect">
            <a:avLst/>
          </a:prstGeom>
        </p:spPr>
      </p:pic>
      <p:pic>
        <p:nvPicPr>
          <p:cNvPr id="12" name="Picture 11">
            <a:extLst>
              <a:ext uri="{FF2B5EF4-FFF2-40B4-BE49-F238E27FC236}">
                <a16:creationId xmlns:a16="http://schemas.microsoft.com/office/drawing/2014/main" id="{0376E1CF-7B04-1640-B2A9-4226906E076C}"/>
              </a:ext>
            </a:extLst>
          </p:cNvPr>
          <p:cNvPicPr>
            <a:picLocks noChangeAspect="1"/>
          </p:cNvPicPr>
          <p:nvPr/>
        </p:nvPicPr>
        <p:blipFill rotWithShape="1">
          <a:blip r:embed="rId4"/>
          <a:srcRect l="8947" t="27340" r="8622" b="13682"/>
          <a:stretch/>
        </p:blipFill>
        <p:spPr>
          <a:xfrm>
            <a:off x="10229088" y="365125"/>
            <a:ext cx="1572768" cy="1475868"/>
          </a:xfrm>
          <a:prstGeom prst="rect">
            <a:avLst/>
          </a:prstGeom>
        </p:spPr>
      </p:pic>
      <p:pic>
        <p:nvPicPr>
          <p:cNvPr id="6" name="Picture 5">
            <a:extLst>
              <a:ext uri="{FF2B5EF4-FFF2-40B4-BE49-F238E27FC236}">
                <a16:creationId xmlns:a16="http://schemas.microsoft.com/office/drawing/2014/main" id="{EEB9C3AA-C3BB-D048-9B59-6628588EE33F}"/>
              </a:ext>
            </a:extLst>
          </p:cNvPr>
          <p:cNvPicPr>
            <a:picLocks noChangeAspect="1"/>
          </p:cNvPicPr>
          <p:nvPr/>
        </p:nvPicPr>
        <p:blipFill>
          <a:blip r:embed="rId5"/>
          <a:stretch>
            <a:fillRect/>
          </a:stretch>
        </p:blipFill>
        <p:spPr>
          <a:xfrm>
            <a:off x="857250" y="2384302"/>
            <a:ext cx="7324725" cy="4352164"/>
          </a:xfrm>
          <a:prstGeom prst="rect">
            <a:avLst/>
          </a:prstGeom>
        </p:spPr>
      </p:pic>
      <p:sp>
        <p:nvSpPr>
          <p:cNvPr id="13" name="Content Placeholder 2">
            <a:extLst>
              <a:ext uri="{FF2B5EF4-FFF2-40B4-BE49-F238E27FC236}">
                <a16:creationId xmlns:a16="http://schemas.microsoft.com/office/drawing/2014/main" id="{C5D1849E-BBDC-0649-A28C-C7CEB78EEEED}"/>
              </a:ext>
            </a:extLst>
          </p:cNvPr>
          <p:cNvSpPr>
            <a:spLocks noGrp="1"/>
          </p:cNvSpPr>
          <p:nvPr>
            <p:ph idx="1"/>
          </p:nvPr>
        </p:nvSpPr>
        <p:spPr>
          <a:xfrm>
            <a:off x="8232774" y="2228168"/>
            <a:ext cx="3900297" cy="4137328"/>
          </a:xfrm>
        </p:spPr>
        <p:txBody>
          <a:bodyPr>
            <a:noAutofit/>
          </a:bodyPr>
          <a:lstStyle/>
          <a:p>
            <a:pPr marL="0" indent="0">
              <a:lnSpc>
                <a:spcPct val="100000"/>
              </a:lnSpc>
              <a:spcBef>
                <a:spcPts val="0"/>
              </a:spcBef>
              <a:buNone/>
            </a:pPr>
            <a:r>
              <a:rPr lang="en-US" altLang="zh-CN" b="1" dirty="0">
                <a:ea typeface="Microsoft YaHei" panose="020B0503020204020204" pitchFamily="34" charset="-122"/>
              </a:rPr>
              <a:t>Young</a:t>
            </a:r>
            <a:r>
              <a:rPr lang="zh-CN" altLang="en-US" b="1" dirty="0">
                <a:ea typeface="Microsoft YaHei" panose="020B0503020204020204" pitchFamily="34" charset="-122"/>
              </a:rPr>
              <a:t> </a:t>
            </a:r>
            <a:r>
              <a:rPr lang="en-US" altLang="zh-CN" b="1" dirty="0">
                <a:ea typeface="Microsoft YaHei" panose="020B0503020204020204" pitchFamily="34" charset="-122"/>
              </a:rPr>
              <a:t>team</a:t>
            </a:r>
            <a:endParaRPr lang="en-US" altLang="ja-JP" b="1"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6</a:t>
            </a:r>
            <a:r>
              <a:rPr lang="zh-CN" altLang="en-US" sz="2400" dirty="0">
                <a:ea typeface="Microsoft YaHei" panose="020B0503020204020204" pitchFamily="34" charset="-122"/>
              </a:rPr>
              <a:t> </a:t>
            </a:r>
            <a:r>
              <a:rPr lang="en-US" altLang="zh-CN" sz="2400" dirty="0">
                <a:ea typeface="Microsoft YaHei" panose="020B0503020204020204" pitchFamily="34" charset="-122"/>
              </a:rPr>
              <a:t>PhD</a:t>
            </a:r>
            <a:r>
              <a:rPr lang="zh-CN" altLang="en-US" sz="2400" dirty="0">
                <a:ea typeface="Microsoft YaHei" panose="020B0503020204020204" pitchFamily="34" charset="-122"/>
              </a:rPr>
              <a:t> </a:t>
            </a:r>
            <a:r>
              <a:rPr lang="en-US" altLang="zh-CN" sz="2400" dirty="0">
                <a:ea typeface="Microsoft YaHei" panose="020B0503020204020204" pitchFamily="34" charset="-122"/>
              </a:rPr>
              <a:t>students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20</a:t>
            </a:r>
            <a:r>
              <a:rPr lang="zh-CN" altLang="en-US" sz="2400" dirty="0">
                <a:ea typeface="Microsoft YaHei" panose="020B0503020204020204" pitchFamily="34" charset="-122"/>
              </a:rPr>
              <a:t> </a:t>
            </a:r>
            <a:r>
              <a:rPr lang="en-US" altLang="zh-CN" sz="2400" dirty="0">
                <a:ea typeface="Microsoft YaHei" panose="020B0503020204020204" pitchFamily="34" charset="-122"/>
              </a:rPr>
              <a:t>graduate</a:t>
            </a:r>
            <a:r>
              <a:rPr lang="zh-CN" altLang="en-US" sz="2400" dirty="0">
                <a:ea typeface="Microsoft YaHei" panose="020B0503020204020204" pitchFamily="34" charset="-122"/>
              </a:rPr>
              <a:t> </a:t>
            </a:r>
            <a:r>
              <a:rPr lang="en-US" altLang="zh-CN" sz="2400" dirty="0">
                <a:ea typeface="Microsoft YaHei" panose="020B0503020204020204" pitchFamily="34" charset="-122"/>
              </a:rPr>
              <a:t>students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4</a:t>
            </a:r>
            <a:r>
              <a:rPr lang="zh-CN" altLang="en-US" sz="2400" dirty="0">
                <a:ea typeface="Microsoft YaHei" panose="020B0503020204020204" pitchFamily="34" charset="-122"/>
              </a:rPr>
              <a:t> </a:t>
            </a:r>
            <a:r>
              <a:rPr lang="en-US" altLang="zh-CN" sz="2400" dirty="0">
                <a:ea typeface="Microsoft YaHei" panose="020B0503020204020204" pitchFamily="34" charset="-122"/>
              </a:rPr>
              <a:t>undergraduates</a:t>
            </a:r>
            <a:endParaRPr lang="en-US" altLang="ja-JP" sz="2400" dirty="0">
              <a:ea typeface="Microsoft YaHei" panose="020B0503020204020204" pitchFamily="34" charset="-122"/>
            </a:endParaRPr>
          </a:p>
          <a:p>
            <a:pPr marL="0" indent="0">
              <a:lnSpc>
                <a:spcPct val="100000"/>
              </a:lnSpc>
              <a:spcBef>
                <a:spcPts val="0"/>
              </a:spcBef>
              <a:buNone/>
            </a:pPr>
            <a:r>
              <a:rPr lang="en-US" altLang="zh-CN" b="1" dirty="0">
                <a:ea typeface="Microsoft YaHei" panose="020B0503020204020204" pitchFamily="34" charset="-122"/>
              </a:rPr>
              <a:t>Fun</a:t>
            </a:r>
            <a:r>
              <a:rPr lang="zh-CN" altLang="en-US" b="1" dirty="0">
                <a:ea typeface="Microsoft YaHei" panose="020B0503020204020204" pitchFamily="34" charset="-122"/>
              </a:rPr>
              <a:t> </a:t>
            </a:r>
            <a:r>
              <a:rPr lang="en-US" altLang="zh-CN" b="1" dirty="0">
                <a:ea typeface="Microsoft YaHei" panose="020B0503020204020204" pitchFamily="34" charset="-122"/>
              </a:rPr>
              <a:t>research</a:t>
            </a:r>
            <a:endParaRPr lang="en-US" altLang="ja-JP" b="1"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Network</a:t>
            </a:r>
            <a:r>
              <a:rPr lang="zh-CN" altLang="en-US" sz="2400" dirty="0">
                <a:ea typeface="Microsoft YaHei" panose="020B0503020204020204" pitchFamily="34" charset="-122"/>
              </a:rPr>
              <a:t> </a:t>
            </a:r>
            <a:r>
              <a:rPr lang="en-US" altLang="zh-CN" sz="2400" dirty="0">
                <a:ea typeface="Microsoft YaHei" panose="020B0503020204020204" pitchFamily="34" charset="-122"/>
              </a:rPr>
              <a:t>and</a:t>
            </a:r>
            <a:r>
              <a:rPr lang="zh-CN" altLang="en-US" sz="2400" dirty="0">
                <a:ea typeface="Microsoft YaHei" panose="020B0503020204020204" pitchFamily="34" charset="-122"/>
              </a:rPr>
              <a:t>  </a:t>
            </a:r>
            <a:r>
              <a:rPr lang="en-US" altLang="zh-CN" sz="2400" dirty="0">
                <a:ea typeface="Microsoft YaHei" panose="020B0503020204020204" pitchFamily="34" charset="-122"/>
              </a:rPr>
              <a:t>formal</a:t>
            </a:r>
            <a:r>
              <a:rPr lang="zh-CN" altLang="en-US" sz="2400" dirty="0">
                <a:ea typeface="Microsoft YaHei" panose="020B0503020204020204" pitchFamily="34" charset="-122"/>
              </a:rPr>
              <a:t> </a:t>
            </a:r>
            <a:r>
              <a:rPr lang="en-US" altLang="zh-CN" sz="2400" dirty="0">
                <a:ea typeface="Microsoft YaHei" panose="020B0503020204020204" pitchFamily="34" charset="-122"/>
              </a:rPr>
              <a:t>methods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Programmable</a:t>
            </a:r>
            <a:r>
              <a:rPr lang="zh-CN" altLang="en-US" sz="2400" dirty="0">
                <a:ea typeface="Microsoft YaHei" panose="020B0503020204020204" pitchFamily="34" charset="-122"/>
              </a:rPr>
              <a:t> </a:t>
            </a:r>
            <a:r>
              <a:rPr lang="en-US" altLang="zh-CN" sz="2400" dirty="0">
                <a:ea typeface="Microsoft YaHei" panose="020B0503020204020204" pitchFamily="34" charset="-122"/>
              </a:rPr>
              <a:t>networks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High-performance</a:t>
            </a:r>
            <a:r>
              <a:rPr lang="zh-CN" altLang="en-US" sz="2400" dirty="0">
                <a:ea typeface="Microsoft YaHei" panose="020B0503020204020204" pitchFamily="34" charset="-122"/>
              </a:rPr>
              <a:t> </a:t>
            </a:r>
            <a:r>
              <a:rPr lang="en-US" altLang="zh-CN" sz="2400" dirty="0">
                <a:ea typeface="Microsoft YaHei" panose="020B0503020204020204" pitchFamily="34" charset="-122"/>
              </a:rPr>
              <a:t>networks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Interpretable</a:t>
            </a:r>
            <a:r>
              <a:rPr lang="zh-CN" altLang="en-US" sz="2400" dirty="0">
                <a:ea typeface="Microsoft YaHei" panose="020B0503020204020204" pitchFamily="34" charset="-122"/>
              </a:rPr>
              <a:t> </a:t>
            </a:r>
            <a:r>
              <a:rPr lang="en-US" altLang="zh-CN" sz="2400" dirty="0">
                <a:ea typeface="Microsoft YaHei" panose="020B0503020204020204" pitchFamily="34" charset="-122"/>
              </a:rPr>
              <a:t>intelligent</a:t>
            </a:r>
            <a:r>
              <a:rPr lang="zh-CN" altLang="en-US" sz="2400" dirty="0">
                <a:ea typeface="Microsoft YaHei" panose="020B0503020204020204" pitchFamily="34" charset="-122"/>
              </a:rPr>
              <a:t> </a:t>
            </a:r>
            <a:r>
              <a:rPr lang="en-US" altLang="zh-CN" sz="2400" dirty="0">
                <a:ea typeface="Microsoft YaHei" panose="020B0503020204020204" pitchFamily="34" charset="-122"/>
              </a:rPr>
              <a:t>networks</a:t>
            </a:r>
          </a:p>
        </p:txBody>
      </p:sp>
      <p:sp>
        <p:nvSpPr>
          <p:cNvPr id="7" name="Rectangle 6">
            <a:extLst>
              <a:ext uri="{FF2B5EF4-FFF2-40B4-BE49-F238E27FC236}">
                <a16:creationId xmlns:a16="http://schemas.microsoft.com/office/drawing/2014/main" id="{24B81BB7-7BA9-1D48-9105-00F9664FCF91}"/>
              </a:ext>
            </a:extLst>
          </p:cNvPr>
          <p:cNvSpPr/>
          <p:nvPr/>
        </p:nvSpPr>
        <p:spPr>
          <a:xfrm>
            <a:off x="3098610" y="1926877"/>
            <a:ext cx="6096000" cy="523220"/>
          </a:xfrm>
          <a:prstGeom prst="rect">
            <a:avLst/>
          </a:prstGeom>
        </p:spPr>
        <p:txBody>
          <a:bodyPr>
            <a:spAutoFit/>
          </a:bodyPr>
          <a:lstStyle/>
          <a:p>
            <a:pPr algn="ctr"/>
            <a:r>
              <a:rPr lang="en-US" altLang="zh-CN" sz="2800" b="1" dirty="0">
                <a:solidFill>
                  <a:srgbClr val="FF0000"/>
                </a:solidFill>
                <a:ea typeface="Microsoft YaHei" panose="020B0503020204020204" pitchFamily="34" charset="-122"/>
              </a:rPr>
              <a:t>Welcome</a:t>
            </a:r>
            <a:r>
              <a:rPr lang="zh-CN" altLang="en-US" sz="2800" b="1" dirty="0">
                <a:solidFill>
                  <a:srgbClr val="FF0000"/>
                </a:solidFill>
                <a:ea typeface="Microsoft YaHei" panose="020B0503020204020204" pitchFamily="34" charset="-122"/>
              </a:rPr>
              <a:t> </a:t>
            </a:r>
            <a:r>
              <a:rPr lang="en-US" altLang="zh-CN" sz="2800" b="1" dirty="0">
                <a:solidFill>
                  <a:srgbClr val="FF0000"/>
                </a:solidFill>
                <a:ea typeface="Microsoft YaHei" panose="020B0503020204020204" pitchFamily="34" charset="-122"/>
              </a:rPr>
              <a:t>to</a:t>
            </a:r>
            <a:r>
              <a:rPr lang="zh-CN" altLang="en-US" sz="2800" b="1" dirty="0">
                <a:solidFill>
                  <a:srgbClr val="FF0000"/>
                </a:solidFill>
                <a:ea typeface="Microsoft YaHei" panose="020B0503020204020204" pitchFamily="34" charset="-122"/>
              </a:rPr>
              <a:t> </a:t>
            </a:r>
            <a:r>
              <a:rPr lang="en-US" altLang="zh-CN" sz="2800" b="1" dirty="0">
                <a:solidFill>
                  <a:srgbClr val="FF0000"/>
                </a:solidFill>
                <a:ea typeface="Microsoft YaHei" panose="020B0503020204020204" pitchFamily="34" charset="-122"/>
              </a:rPr>
              <a:t>Visit</a:t>
            </a:r>
            <a:r>
              <a:rPr lang="zh-CN" altLang="en-US" sz="2800" b="1" dirty="0">
                <a:solidFill>
                  <a:srgbClr val="FF0000"/>
                </a:solidFill>
                <a:ea typeface="Microsoft YaHei" panose="020B0503020204020204" pitchFamily="34" charset="-122"/>
              </a:rPr>
              <a:t> </a:t>
            </a:r>
            <a:r>
              <a:rPr lang="en-US" altLang="zh-CN" sz="2800" b="1" dirty="0">
                <a:solidFill>
                  <a:srgbClr val="FF0000"/>
                </a:solidFill>
                <a:ea typeface="Microsoft YaHei" panose="020B0503020204020204" pitchFamily="34" charset="-122"/>
              </a:rPr>
              <a:t>Us!</a:t>
            </a:r>
            <a:endParaRPr lang="en-US" altLang="zh-CN" sz="2800" dirty="0">
              <a:solidFill>
                <a:srgbClr val="FF0000"/>
              </a:solidFill>
            </a:endParaRPr>
          </a:p>
        </p:txBody>
      </p:sp>
      <p:pic>
        <p:nvPicPr>
          <p:cNvPr id="15" name="Picture 14">
            <a:extLst>
              <a:ext uri="{FF2B5EF4-FFF2-40B4-BE49-F238E27FC236}">
                <a16:creationId xmlns:a16="http://schemas.microsoft.com/office/drawing/2014/main" id="{7E9E5EAE-E246-A44A-AF2D-0E84E5046836}"/>
              </a:ext>
            </a:extLst>
          </p:cNvPr>
          <p:cNvPicPr>
            <a:picLocks noChangeAspect="1"/>
          </p:cNvPicPr>
          <p:nvPr/>
        </p:nvPicPr>
        <p:blipFill>
          <a:blip r:embed="rId6"/>
          <a:stretch>
            <a:fillRect/>
          </a:stretch>
        </p:blipFill>
        <p:spPr>
          <a:xfrm>
            <a:off x="5270500" y="5857875"/>
            <a:ext cx="1498600" cy="838200"/>
          </a:xfrm>
          <a:prstGeom prst="rect">
            <a:avLst/>
          </a:prstGeom>
        </p:spPr>
      </p:pic>
      <p:pic>
        <p:nvPicPr>
          <p:cNvPr id="14" name="Picture 13">
            <a:extLst>
              <a:ext uri="{FF2B5EF4-FFF2-40B4-BE49-F238E27FC236}">
                <a16:creationId xmlns:a16="http://schemas.microsoft.com/office/drawing/2014/main" id="{88A1531A-C482-1C40-81F4-74B043A3C93C}"/>
              </a:ext>
            </a:extLst>
          </p:cNvPr>
          <p:cNvPicPr>
            <a:picLocks noChangeAspect="1"/>
          </p:cNvPicPr>
          <p:nvPr/>
        </p:nvPicPr>
        <p:blipFill>
          <a:blip r:embed="rId7"/>
          <a:stretch>
            <a:fillRect/>
          </a:stretch>
        </p:blipFill>
        <p:spPr>
          <a:xfrm>
            <a:off x="6734174" y="5848350"/>
            <a:ext cx="1455309" cy="878443"/>
          </a:xfrm>
          <a:prstGeom prst="rect">
            <a:avLst/>
          </a:prstGeom>
        </p:spPr>
      </p:pic>
      <p:pic>
        <p:nvPicPr>
          <p:cNvPr id="16" name="Picture 15">
            <a:extLst>
              <a:ext uri="{FF2B5EF4-FFF2-40B4-BE49-F238E27FC236}">
                <a16:creationId xmlns:a16="http://schemas.microsoft.com/office/drawing/2014/main" id="{A619310D-5CDD-FA4C-B606-BCD4C6A950D5}"/>
              </a:ext>
            </a:extLst>
          </p:cNvPr>
          <p:cNvPicPr>
            <a:picLocks noChangeAspect="1"/>
          </p:cNvPicPr>
          <p:nvPr/>
        </p:nvPicPr>
        <p:blipFill>
          <a:blip r:embed="rId8"/>
          <a:stretch>
            <a:fillRect/>
          </a:stretch>
        </p:blipFill>
        <p:spPr>
          <a:xfrm>
            <a:off x="849742" y="5857875"/>
            <a:ext cx="1482296" cy="853931"/>
          </a:xfrm>
          <a:prstGeom prst="rect">
            <a:avLst/>
          </a:prstGeom>
        </p:spPr>
      </p:pic>
      <p:pic>
        <p:nvPicPr>
          <p:cNvPr id="17" name="Picture 16">
            <a:extLst>
              <a:ext uri="{FF2B5EF4-FFF2-40B4-BE49-F238E27FC236}">
                <a16:creationId xmlns:a16="http://schemas.microsoft.com/office/drawing/2014/main" id="{E82BE226-6512-F94E-BFA2-98C62C304E66}"/>
              </a:ext>
            </a:extLst>
          </p:cNvPr>
          <p:cNvPicPr>
            <a:picLocks noChangeAspect="1"/>
          </p:cNvPicPr>
          <p:nvPr/>
        </p:nvPicPr>
        <p:blipFill>
          <a:blip r:embed="rId9"/>
          <a:stretch>
            <a:fillRect/>
          </a:stretch>
        </p:blipFill>
        <p:spPr>
          <a:xfrm>
            <a:off x="6722017" y="2575201"/>
            <a:ext cx="1459958" cy="827131"/>
          </a:xfrm>
          <a:prstGeom prst="rect">
            <a:avLst/>
          </a:prstGeom>
        </p:spPr>
      </p:pic>
      <p:sp>
        <p:nvSpPr>
          <p:cNvPr id="2" name="Rectangle 1">
            <a:extLst>
              <a:ext uri="{FF2B5EF4-FFF2-40B4-BE49-F238E27FC236}">
                <a16:creationId xmlns:a16="http://schemas.microsoft.com/office/drawing/2014/main" id="{64AB8232-7780-5E4B-AF3D-43ABA9E765C1}"/>
              </a:ext>
            </a:extLst>
          </p:cNvPr>
          <p:cNvSpPr/>
          <p:nvPr/>
        </p:nvSpPr>
        <p:spPr>
          <a:xfrm>
            <a:off x="546520" y="1190326"/>
            <a:ext cx="6096000" cy="830997"/>
          </a:xfrm>
          <a:prstGeom prst="rect">
            <a:avLst/>
          </a:prstGeom>
        </p:spPr>
        <p:txBody>
          <a:bodyPr>
            <a:spAutoFit/>
          </a:bodyPr>
          <a:lstStyle/>
          <a:p>
            <a:r>
              <a:rPr lang="en-US" sz="2400" b="1" dirty="0" err="1"/>
              <a:t>SNGroup</a:t>
            </a:r>
            <a:r>
              <a:rPr lang="en-US" sz="2400" dirty="0"/>
              <a:t>: </a:t>
            </a:r>
            <a:r>
              <a:rPr lang="en-US" sz="2400" dirty="0" err="1">
                <a:hlinkClick r:id="rId10"/>
              </a:rPr>
              <a:t>sngroup.tech</a:t>
            </a:r>
            <a:endParaRPr lang="en-US" sz="2400" dirty="0"/>
          </a:p>
          <a:p>
            <a:r>
              <a:rPr lang="en-US" sz="2400" b="1" dirty="0"/>
              <a:t>Contact us</a:t>
            </a:r>
            <a:r>
              <a:rPr lang="en-US" sz="2400" dirty="0"/>
              <a:t>: </a:t>
            </a:r>
            <a:r>
              <a:rPr lang="en-US" sz="2400" dirty="0" err="1">
                <a:hlinkClick r:id="rId11"/>
              </a:rPr>
              <a:t>sngroup.xmu@outlook.com</a:t>
            </a:r>
            <a:endParaRPr lang="en-US" sz="2400" dirty="0"/>
          </a:p>
        </p:txBody>
      </p:sp>
    </p:spTree>
    <p:extLst>
      <p:ext uri="{BB962C8B-B14F-4D97-AF65-F5344CB8AC3E}">
        <p14:creationId xmlns:p14="http://schemas.microsoft.com/office/powerpoint/2010/main" val="368207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3AB9-5DA9-C340-9992-A3EA64811EDC}"/>
              </a:ext>
            </a:extLst>
          </p:cNvPr>
          <p:cNvSpPr>
            <a:spLocks noGrp="1"/>
          </p:cNvSpPr>
          <p:nvPr>
            <p:ph type="title"/>
          </p:nvPr>
        </p:nvSpPr>
        <p:spPr/>
        <p:txBody>
          <a:bodyPr/>
          <a:lstStyle/>
          <a:p>
            <a:r>
              <a:rPr lang="en-US" altLang="zh-CN" dirty="0"/>
              <a:t>Issues</a:t>
            </a:r>
            <a:r>
              <a:rPr lang="zh-CN" altLang="en-US" dirty="0"/>
              <a:t> </a:t>
            </a:r>
            <a:r>
              <a:rPr lang="en-US" altLang="zh-CN" dirty="0"/>
              <a:t>of</a:t>
            </a:r>
            <a:r>
              <a:rPr lang="zh-CN" altLang="en-US" dirty="0"/>
              <a:t> </a:t>
            </a:r>
            <a:r>
              <a:rPr lang="en-US" altLang="zh-CN" dirty="0"/>
              <a:t>Centralized</a:t>
            </a:r>
            <a:r>
              <a:rPr lang="zh-CN" altLang="en-US" dirty="0"/>
              <a:t> </a:t>
            </a:r>
            <a:r>
              <a:rPr lang="en-US" altLang="zh-CN" dirty="0"/>
              <a:t>DPV</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4BEDDBAF-CF1E-7D48-8391-CCA6E1BE1C37}"/>
              </a:ext>
            </a:extLst>
          </p:cNvPr>
          <p:cNvSpPr>
            <a:spLocks noGrp="1"/>
          </p:cNvSpPr>
          <p:nvPr>
            <p:ph idx="1"/>
          </p:nvPr>
        </p:nvSpPr>
        <p:spPr>
          <a:xfrm>
            <a:off x="838199" y="1825625"/>
            <a:ext cx="7362107" cy="4351338"/>
          </a:xfrm>
        </p:spPr>
        <p:txBody>
          <a:bodyPr>
            <a:noAutofit/>
          </a:bodyPr>
          <a:lstStyle/>
          <a:p>
            <a:pPr marL="514350" indent="-514350">
              <a:lnSpc>
                <a:spcPct val="100000"/>
              </a:lnSpc>
              <a:buFont typeface="+mj-lt"/>
              <a:buAutoNum type="arabicPeriod"/>
            </a:pPr>
            <a:r>
              <a:rPr lang="en-US" altLang="zh-CN" dirty="0">
                <a:ea typeface="Microsoft YaHei" panose="020B0503020204020204" pitchFamily="34" charset="-122"/>
              </a:rPr>
              <a:t>Need</a:t>
            </a:r>
            <a:r>
              <a:rPr lang="zh-CN" altLang="en-US" dirty="0">
                <a:ea typeface="Microsoft YaHei" panose="020B0503020204020204" pitchFamily="34" charset="-122"/>
              </a:rPr>
              <a:t> </a:t>
            </a:r>
            <a:r>
              <a:rPr lang="en-US" altLang="zh-CN" dirty="0">
                <a:ea typeface="Microsoft YaHei" panose="020B0503020204020204" pitchFamily="34" charset="-122"/>
              </a:rPr>
              <a:t>a</a:t>
            </a:r>
            <a:r>
              <a:rPr lang="zh-CN" altLang="en-US" dirty="0">
                <a:ea typeface="Microsoft YaHei" panose="020B0503020204020204" pitchFamily="34" charset="-122"/>
              </a:rPr>
              <a:t> </a:t>
            </a:r>
            <a:r>
              <a:rPr lang="en-US" altLang="zh-CN" dirty="0">
                <a:ea typeface="Microsoft YaHei" panose="020B0503020204020204" pitchFamily="34" charset="-122"/>
              </a:rPr>
              <a:t>highly-available</a:t>
            </a:r>
            <a:r>
              <a:rPr lang="zh-CN" altLang="en-US" dirty="0">
                <a:ea typeface="Microsoft YaHei" panose="020B0503020204020204" pitchFamily="34" charset="-122"/>
              </a:rPr>
              <a:t> </a:t>
            </a:r>
            <a:r>
              <a:rPr lang="en-US" altLang="zh-CN" dirty="0">
                <a:ea typeface="Microsoft YaHei" panose="020B0503020204020204" pitchFamily="34" charset="-122"/>
              </a:rPr>
              <a:t>management</a:t>
            </a:r>
            <a:r>
              <a:rPr lang="zh-CN" altLang="en-US" dirty="0">
                <a:ea typeface="Microsoft YaHei" panose="020B0503020204020204" pitchFamily="34" charset="-122"/>
              </a:rPr>
              <a:t> </a:t>
            </a:r>
            <a:r>
              <a:rPr lang="en-US" altLang="zh-CN" dirty="0">
                <a:ea typeface="Microsoft YaHei" panose="020B0503020204020204" pitchFamily="34" charset="-122"/>
              </a:rPr>
              <a:t>network</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Incomplete</a:t>
            </a:r>
            <a:r>
              <a:rPr lang="zh-CN" altLang="en-US" dirty="0">
                <a:ea typeface="Microsoft YaHei" panose="020B0503020204020204" pitchFamily="34" charset="-122"/>
              </a:rPr>
              <a:t> </a:t>
            </a:r>
            <a:r>
              <a:rPr lang="en-US" altLang="zh-CN" dirty="0">
                <a:ea typeface="Microsoft YaHei" panose="020B0503020204020204" pitchFamily="34" charset="-122"/>
              </a:rPr>
              <a:t>DP,</a:t>
            </a:r>
            <a:r>
              <a:rPr lang="zh-CN" altLang="en-US" dirty="0">
                <a:ea typeface="Microsoft YaHei" panose="020B0503020204020204" pitchFamily="34" charset="-122"/>
              </a:rPr>
              <a:t> </a:t>
            </a:r>
            <a:r>
              <a:rPr lang="en-US" altLang="zh-CN" dirty="0">
                <a:ea typeface="Microsoft YaHei" panose="020B0503020204020204" pitchFamily="34" charset="-122"/>
              </a:rPr>
              <a:t>inconclusive</a:t>
            </a:r>
            <a:r>
              <a:rPr lang="zh-CN" altLang="en-US" dirty="0">
                <a:ea typeface="Microsoft YaHei" panose="020B0503020204020204" pitchFamily="34" charset="-122"/>
              </a:rPr>
              <a:t> </a:t>
            </a:r>
            <a:r>
              <a:rPr lang="en-US" altLang="zh-CN" dirty="0">
                <a:ea typeface="Microsoft YaHei" panose="020B0503020204020204" pitchFamily="34" charset="-122"/>
              </a:rPr>
              <a:t>result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t>Verifier</a:t>
            </a:r>
            <a:r>
              <a:rPr lang="zh-CN" altLang="en-US" dirty="0"/>
              <a:t> </a:t>
            </a:r>
            <a:r>
              <a:rPr lang="en-US" altLang="zh-CN" dirty="0"/>
              <a:t>becomes</a:t>
            </a:r>
            <a:r>
              <a:rPr lang="zh-CN" altLang="en-US" dirty="0"/>
              <a:t> </a:t>
            </a:r>
            <a:r>
              <a:rPr lang="en-US" altLang="zh-CN" dirty="0"/>
              <a:t>performance</a:t>
            </a:r>
            <a:r>
              <a:rPr lang="zh-CN" altLang="en-US" dirty="0"/>
              <a:t> </a:t>
            </a:r>
            <a:r>
              <a:rPr lang="en-US" altLang="zh-CN" dirty="0"/>
              <a:t>bottleneck</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Larger</a:t>
            </a:r>
            <a:r>
              <a:rPr lang="zh-CN" altLang="en-US" dirty="0">
                <a:ea typeface="Microsoft YaHei" panose="020B0503020204020204" pitchFamily="34" charset="-122"/>
              </a:rPr>
              <a:t> </a:t>
            </a:r>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more</a:t>
            </a:r>
            <a:r>
              <a:rPr lang="zh-CN" altLang="en-US" dirty="0">
                <a:ea typeface="Microsoft YaHei" panose="020B0503020204020204" pitchFamily="34" charset="-122"/>
              </a:rPr>
              <a:t> </a:t>
            </a:r>
            <a:r>
              <a:rPr lang="en-US" altLang="zh-CN" dirty="0">
                <a:ea typeface="Microsoft YaHei" panose="020B0503020204020204" pitchFamily="34" charset="-122"/>
              </a:rPr>
              <a:t>computation</a:t>
            </a:r>
            <a:r>
              <a:rPr lang="zh-CN" altLang="en-US" dirty="0">
                <a:ea typeface="Microsoft YaHei" panose="020B0503020204020204" pitchFamily="34" charset="-122"/>
              </a:rPr>
              <a:t> </a:t>
            </a:r>
            <a:r>
              <a:rPr lang="en-US" altLang="zh-CN" dirty="0">
                <a:ea typeface="Microsoft YaHei" panose="020B0503020204020204" pitchFamily="34" charset="-122"/>
              </a:rPr>
              <a:t>power</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t>Verifier</a:t>
            </a:r>
            <a:r>
              <a:rPr lang="zh-CN" altLang="en-US" dirty="0"/>
              <a:t> </a:t>
            </a:r>
            <a:r>
              <a:rPr lang="en-US" altLang="zh-CN" dirty="0"/>
              <a:t>becomes</a:t>
            </a:r>
            <a:r>
              <a:rPr lang="zh-CN" altLang="en-US" dirty="0"/>
              <a:t> </a:t>
            </a:r>
            <a:r>
              <a:rPr lang="en-US" altLang="zh-CN" dirty="0"/>
              <a:t>single</a:t>
            </a:r>
            <a:r>
              <a:rPr lang="zh-CN" altLang="en-US" dirty="0"/>
              <a:t> </a:t>
            </a:r>
            <a:r>
              <a:rPr lang="en-US" altLang="zh-CN" dirty="0" err="1"/>
              <a:t>PoF</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Verifier</a:t>
            </a:r>
            <a:r>
              <a:rPr lang="zh-CN" altLang="en-US" dirty="0">
                <a:ea typeface="Microsoft YaHei" panose="020B0503020204020204" pitchFamily="34" charset="-122"/>
              </a:rPr>
              <a:t> </a:t>
            </a:r>
            <a:r>
              <a:rPr lang="en-US" altLang="zh-CN" dirty="0">
                <a:ea typeface="Microsoft YaHei" panose="020B0503020204020204" pitchFamily="34" charset="-122"/>
              </a:rPr>
              <a:t>fails,</a:t>
            </a:r>
            <a:r>
              <a:rPr lang="zh-CN" altLang="en-US" dirty="0">
                <a:ea typeface="Microsoft YaHei" panose="020B0503020204020204" pitchFamily="34" charset="-122"/>
              </a:rPr>
              <a:t> </a:t>
            </a:r>
            <a:r>
              <a:rPr lang="en-US" altLang="zh-CN" dirty="0">
                <a:ea typeface="Microsoft YaHei" panose="020B0503020204020204" pitchFamily="34" charset="-122"/>
              </a:rPr>
              <a:t>no</a:t>
            </a:r>
            <a:r>
              <a:rPr lang="zh-CN" altLang="en-US" dirty="0">
                <a:ea typeface="Microsoft YaHei" panose="020B0503020204020204" pitchFamily="34" charset="-122"/>
              </a:rPr>
              <a:t> </a:t>
            </a:r>
            <a:r>
              <a:rPr lang="en-US" altLang="zh-CN" dirty="0">
                <a:ea typeface="Microsoft YaHei" panose="020B0503020204020204" pitchFamily="34" charset="-122"/>
              </a:rPr>
              <a:t>result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ea typeface="Microsoft YaHei" panose="020B0503020204020204" pitchFamily="34" charset="-122"/>
              </a:rPr>
              <a:t>Out-of-band</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Slow</a:t>
            </a:r>
            <a:r>
              <a:rPr lang="zh-CN" altLang="en-US" dirty="0">
                <a:ea typeface="Microsoft YaHei" panose="020B0503020204020204" pitchFamily="34" charset="-122"/>
              </a:rPr>
              <a:t> </a:t>
            </a:r>
            <a:r>
              <a:rPr lang="en-US" altLang="zh-CN" dirty="0">
                <a:ea typeface="Microsoft YaHei" panose="020B0503020204020204" pitchFamily="34" charset="-122"/>
              </a:rPr>
              <a:t>reaction</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errors</a:t>
            </a:r>
            <a:endParaRPr lang="en-US" altLang="ja-JP" dirty="0">
              <a:ea typeface="Microsoft YaHei" panose="020B0503020204020204" pitchFamily="34" charset="-122"/>
            </a:endParaRPr>
          </a:p>
          <a:p>
            <a:pPr lvl="1">
              <a:lnSpc>
                <a:spcPct val="100000"/>
              </a:lnSpc>
            </a:pPr>
            <a:endParaRPr lang="en-US" dirty="0">
              <a:ea typeface="Microsoft YaHei" panose="020B0503020204020204" pitchFamily="34" charset="-122"/>
            </a:endParaRPr>
          </a:p>
          <a:p>
            <a:pPr lvl="1">
              <a:lnSpc>
                <a:spcPct val="100000"/>
              </a:lnSpc>
            </a:pPr>
            <a:endParaRPr lang="en-US" dirty="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4110104E-C700-3C47-8F23-EDB887532851}"/>
              </a:ext>
            </a:extLst>
          </p:cNvPr>
          <p:cNvSpPr>
            <a:spLocks noGrp="1"/>
          </p:cNvSpPr>
          <p:nvPr>
            <p:ph type="sldNum" sz="quarter" idx="12"/>
          </p:nvPr>
        </p:nvSpPr>
        <p:spPr/>
        <p:txBody>
          <a:bodyPr/>
          <a:lstStyle/>
          <a:p>
            <a:fld id="{1083CBEB-A62C-7547-B7F6-B847810FF90F}" type="slidenum">
              <a:rPr lang="en-US" smtClean="0"/>
              <a:t>6</a:t>
            </a:fld>
            <a:endParaRPr lang="en-US"/>
          </a:p>
        </p:txBody>
      </p:sp>
      <p:pic>
        <p:nvPicPr>
          <p:cNvPr id="18" name="Picture 17">
            <a:extLst>
              <a:ext uri="{FF2B5EF4-FFF2-40B4-BE49-F238E27FC236}">
                <a16:creationId xmlns:a16="http://schemas.microsoft.com/office/drawing/2014/main" id="{26A9175C-B4A6-FD40-BD58-D072DF936297}"/>
              </a:ext>
            </a:extLst>
          </p:cNvPr>
          <p:cNvPicPr>
            <a:picLocks noChangeAspect="1"/>
          </p:cNvPicPr>
          <p:nvPr/>
        </p:nvPicPr>
        <p:blipFill>
          <a:blip r:embed="rId2">
            <a:biLevel thresh="75000"/>
          </a:blip>
          <a:stretch>
            <a:fillRect/>
          </a:stretch>
        </p:blipFill>
        <p:spPr>
          <a:xfrm>
            <a:off x="8200307" y="2816243"/>
            <a:ext cx="1947958" cy="1159273"/>
          </a:xfrm>
          <a:prstGeom prst="rect">
            <a:avLst/>
          </a:prstGeom>
        </p:spPr>
      </p:pic>
      <p:pic>
        <p:nvPicPr>
          <p:cNvPr id="19" name="Picture 18">
            <a:extLst>
              <a:ext uri="{FF2B5EF4-FFF2-40B4-BE49-F238E27FC236}">
                <a16:creationId xmlns:a16="http://schemas.microsoft.com/office/drawing/2014/main" id="{A5B2ED08-2EE6-CC4E-AA2F-95B602F040FE}"/>
              </a:ext>
            </a:extLst>
          </p:cNvPr>
          <p:cNvPicPr>
            <a:picLocks noChangeAspect="1"/>
          </p:cNvPicPr>
          <p:nvPr/>
        </p:nvPicPr>
        <p:blipFill>
          <a:blip r:embed="rId3"/>
          <a:stretch>
            <a:fillRect/>
          </a:stretch>
        </p:blipFill>
        <p:spPr>
          <a:xfrm>
            <a:off x="7741711" y="4313634"/>
            <a:ext cx="2690751" cy="1310879"/>
          </a:xfrm>
          <a:prstGeom prst="rect">
            <a:avLst/>
          </a:prstGeom>
        </p:spPr>
      </p:pic>
      <p:sp>
        <p:nvSpPr>
          <p:cNvPr id="31" name="Rectangle 30">
            <a:extLst>
              <a:ext uri="{FF2B5EF4-FFF2-40B4-BE49-F238E27FC236}">
                <a16:creationId xmlns:a16="http://schemas.microsoft.com/office/drawing/2014/main" id="{1E9A7D18-E32D-6646-A627-CF0C35D10C04}"/>
              </a:ext>
            </a:extLst>
          </p:cNvPr>
          <p:cNvSpPr/>
          <p:nvPr/>
        </p:nvSpPr>
        <p:spPr>
          <a:xfrm>
            <a:off x="8380073" y="2137246"/>
            <a:ext cx="1389540"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Microsoft YaHei" panose="020B0503020204020204" pitchFamily="34" charset="-122"/>
              </a:rPr>
              <a:t>Verifier</a:t>
            </a:r>
            <a:endParaRPr lang="en-US" sz="2400" b="1" dirty="0">
              <a:ea typeface="Microsoft YaHei" panose="020B0503020204020204" pitchFamily="34" charset="-122"/>
            </a:endParaRPr>
          </a:p>
        </p:txBody>
      </p:sp>
      <p:pic>
        <p:nvPicPr>
          <p:cNvPr id="32" name="Picture 31">
            <a:extLst>
              <a:ext uri="{FF2B5EF4-FFF2-40B4-BE49-F238E27FC236}">
                <a16:creationId xmlns:a16="http://schemas.microsoft.com/office/drawing/2014/main" id="{429E0744-2FB9-DC42-BBF6-81E1382D8CA1}"/>
              </a:ext>
            </a:extLst>
          </p:cNvPr>
          <p:cNvPicPr>
            <a:picLocks noChangeAspect="1"/>
          </p:cNvPicPr>
          <p:nvPr/>
        </p:nvPicPr>
        <p:blipFill>
          <a:blip r:embed="rId4"/>
          <a:stretch>
            <a:fillRect/>
          </a:stretch>
        </p:blipFill>
        <p:spPr>
          <a:xfrm>
            <a:off x="9769613" y="1832446"/>
            <a:ext cx="1018704" cy="1018704"/>
          </a:xfrm>
          <a:prstGeom prst="rect">
            <a:avLst/>
          </a:prstGeom>
        </p:spPr>
      </p:pic>
      <p:cxnSp>
        <p:nvCxnSpPr>
          <p:cNvPr id="33" name="Straight Arrow Connector 32">
            <a:extLst>
              <a:ext uri="{FF2B5EF4-FFF2-40B4-BE49-F238E27FC236}">
                <a16:creationId xmlns:a16="http://schemas.microsoft.com/office/drawing/2014/main" id="{C3B3F2C6-CC5F-E14A-9048-0532813D6E0E}"/>
              </a:ext>
            </a:extLst>
          </p:cNvPr>
          <p:cNvCxnSpPr>
            <a:cxnSpLocks/>
            <a:stCxn id="19" idx="0"/>
            <a:endCxn id="31" idx="2"/>
          </p:cNvCxnSpPr>
          <p:nvPr/>
        </p:nvCxnSpPr>
        <p:spPr>
          <a:xfrm flipH="1" flipV="1">
            <a:off x="9074843" y="2603822"/>
            <a:ext cx="12244" cy="1709812"/>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551AE71-9938-7841-BAD1-22A76055ADDC}"/>
              </a:ext>
            </a:extLst>
          </p:cNvPr>
          <p:cNvSpPr txBox="1"/>
          <p:nvPr/>
        </p:nvSpPr>
        <p:spPr>
          <a:xfrm>
            <a:off x="8340236" y="3121664"/>
            <a:ext cx="1584408" cy="707886"/>
          </a:xfrm>
          <a:prstGeom prst="rect">
            <a:avLst/>
          </a:prstGeom>
          <a:noFill/>
        </p:spPr>
        <p:txBody>
          <a:bodyPr wrap="none" rtlCol="0">
            <a:spAutoFit/>
          </a:bodyPr>
          <a:lstStyle/>
          <a:p>
            <a:pPr algn="ctr"/>
            <a:r>
              <a:rPr lang="en-US" altLang="zh-CN" sz="2000" dirty="0">
                <a:ea typeface="Microsoft YaHei" panose="020B0503020204020204" pitchFamily="34" charset="-122"/>
              </a:rPr>
              <a:t>Management</a:t>
            </a:r>
          </a:p>
          <a:p>
            <a:pPr algn="ctr"/>
            <a:r>
              <a:rPr lang="en-US" altLang="zh-CN" sz="2000" dirty="0">
                <a:ea typeface="Microsoft YaHei" panose="020B0503020204020204" pitchFamily="34" charset="-122"/>
              </a:rPr>
              <a:t>Network</a:t>
            </a:r>
            <a:endParaRPr lang="en-US" sz="2000" dirty="0">
              <a:ea typeface="Microsoft YaHei" panose="020B0503020204020204" pitchFamily="34" charset="-122"/>
            </a:endParaRPr>
          </a:p>
        </p:txBody>
      </p:sp>
      <p:sp>
        <p:nvSpPr>
          <p:cNvPr id="35" name="Rectangle 34">
            <a:extLst>
              <a:ext uri="{FF2B5EF4-FFF2-40B4-BE49-F238E27FC236}">
                <a16:creationId xmlns:a16="http://schemas.microsoft.com/office/drawing/2014/main" id="{13E931D5-239C-F047-8847-1E9EC066F454}"/>
              </a:ext>
            </a:extLst>
          </p:cNvPr>
          <p:cNvSpPr/>
          <p:nvPr/>
        </p:nvSpPr>
        <p:spPr>
          <a:xfrm>
            <a:off x="7510152"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6" name="Rectangle 35">
            <a:extLst>
              <a:ext uri="{FF2B5EF4-FFF2-40B4-BE49-F238E27FC236}">
                <a16:creationId xmlns:a16="http://schemas.microsoft.com/office/drawing/2014/main" id="{F73EA454-D644-6840-BC68-5FD45AE81D45}"/>
              </a:ext>
            </a:extLst>
          </p:cNvPr>
          <p:cNvSpPr/>
          <p:nvPr/>
        </p:nvSpPr>
        <p:spPr>
          <a:xfrm>
            <a:off x="7510152" y="56529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7" name="Rectangle 36">
            <a:extLst>
              <a:ext uri="{FF2B5EF4-FFF2-40B4-BE49-F238E27FC236}">
                <a16:creationId xmlns:a16="http://schemas.microsoft.com/office/drawing/2014/main" id="{FB64DE50-9E98-6E40-A2C3-434A40C3A69D}"/>
              </a:ext>
            </a:extLst>
          </p:cNvPr>
          <p:cNvSpPr/>
          <p:nvPr/>
        </p:nvSpPr>
        <p:spPr>
          <a:xfrm>
            <a:off x="9873316"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8" name="Rectangle 37">
            <a:extLst>
              <a:ext uri="{FF2B5EF4-FFF2-40B4-BE49-F238E27FC236}">
                <a16:creationId xmlns:a16="http://schemas.microsoft.com/office/drawing/2014/main" id="{9EA279E3-2501-AA48-8B18-C9044AA8F690}"/>
              </a:ext>
            </a:extLst>
          </p:cNvPr>
          <p:cNvSpPr/>
          <p:nvPr/>
        </p:nvSpPr>
        <p:spPr>
          <a:xfrm>
            <a:off x="9873316" y="5648225"/>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15605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2298-9C0B-F54B-9376-B00465A1600F}"/>
              </a:ext>
            </a:extLst>
          </p:cNvPr>
          <p:cNvSpPr>
            <a:spLocks noGrp="1"/>
          </p:cNvSpPr>
          <p:nvPr>
            <p:ph type="title"/>
          </p:nvPr>
        </p:nvSpPr>
        <p:spPr>
          <a:xfrm>
            <a:off x="838199" y="365125"/>
            <a:ext cx="11199472" cy="1325563"/>
          </a:xfrm>
        </p:spPr>
        <p:txBody>
          <a:bodyPr>
            <a:noAutofit/>
          </a:bodyPr>
          <a:lstStyle/>
          <a:p>
            <a:r>
              <a:rPr lang="en-US" altLang="zh-CN" dirty="0">
                <a:ea typeface="Microsoft YaHei" panose="020B0503020204020204" pitchFamily="34" charset="-122"/>
              </a:rPr>
              <a:t>Our</a:t>
            </a:r>
            <a:r>
              <a:rPr lang="zh-CN" altLang="en-US" dirty="0">
                <a:ea typeface="Microsoft YaHei" panose="020B0503020204020204" pitchFamily="34" charset="-122"/>
              </a:rPr>
              <a:t> </a:t>
            </a:r>
            <a:r>
              <a:rPr lang="en-US" altLang="zh-CN" dirty="0">
                <a:ea typeface="Microsoft YaHei" panose="020B0503020204020204" pitchFamily="34" charset="-122"/>
              </a:rPr>
              <a:t>Proposal:</a:t>
            </a:r>
            <a:r>
              <a:rPr lang="zh-CN" altLang="en-US" dirty="0">
                <a:ea typeface="Microsoft YaHei" panose="020B0503020204020204" pitchFamily="34" charset="-122"/>
              </a:rPr>
              <a:t> </a:t>
            </a:r>
            <a:r>
              <a:rPr lang="en-US" altLang="zh-CN" dirty="0">
                <a:ea typeface="Microsoft YaHei" panose="020B0503020204020204" pitchFamily="34" charset="-122"/>
              </a:rPr>
              <a:t>Distributed,</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A1323D04-8C61-8147-8A8F-EBB36D02F368}"/>
              </a:ext>
            </a:extLst>
          </p:cNvPr>
          <p:cNvSpPr>
            <a:spLocks noGrp="1"/>
          </p:cNvSpPr>
          <p:nvPr>
            <p:ph idx="1"/>
          </p:nvPr>
        </p:nvSpPr>
        <p:spPr>
          <a:xfrm>
            <a:off x="745599" y="1675152"/>
            <a:ext cx="7090438" cy="5182848"/>
          </a:xfrm>
        </p:spPr>
        <p:txBody>
          <a:bodyPr lIns="90000">
            <a:noAutofit/>
          </a:bodyPr>
          <a:lstStyle/>
          <a:p>
            <a:pPr>
              <a:lnSpc>
                <a:spcPct val="100000"/>
              </a:lnSpc>
            </a:pPr>
            <a:r>
              <a:rPr lang="en-US" altLang="zh-CN" b="1" dirty="0">
                <a:ea typeface="Microsoft YaHei" panose="020B0503020204020204" pitchFamily="34" charset="-122"/>
              </a:rPr>
              <a:t>Basic</a:t>
            </a:r>
            <a:r>
              <a:rPr lang="zh-CN" altLang="en-US" b="1" dirty="0">
                <a:ea typeface="Microsoft YaHei" panose="020B0503020204020204" pitchFamily="34" charset="-122"/>
              </a:rPr>
              <a:t> </a:t>
            </a:r>
            <a:r>
              <a:rPr lang="en-US" altLang="zh-CN" b="1" dirty="0">
                <a:ea typeface="Microsoft YaHei" panose="020B0503020204020204" pitchFamily="34" charset="-122"/>
              </a:rPr>
              <a:t>idea</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o</a:t>
            </a:r>
            <a:r>
              <a:rPr lang="en-US" altLang="ja-JP" dirty="0">
                <a:ea typeface="Microsoft YaHei" panose="020B0503020204020204" pitchFamily="34" charset="-122"/>
              </a:rPr>
              <a:t>ffload verification to distributed computations on network devices</a:t>
            </a:r>
          </a:p>
          <a:p>
            <a:r>
              <a:rPr lang="en-US" altLang="zh-CN" b="1" dirty="0"/>
              <a:t>Benefits</a:t>
            </a:r>
            <a:r>
              <a:rPr lang="en-US" altLang="zh-CN" dirty="0"/>
              <a:t>:</a:t>
            </a:r>
          </a:p>
          <a:p>
            <a:pPr lvl="1"/>
            <a:r>
              <a:rPr lang="en-US" altLang="zh-CN" sz="2800" dirty="0"/>
              <a:t>Minimize</a:t>
            </a:r>
            <a:r>
              <a:rPr lang="zh-CN" altLang="en-US" sz="2800" dirty="0"/>
              <a:t> </a:t>
            </a:r>
            <a:r>
              <a:rPr lang="en-US" altLang="zh-CN" sz="2800" dirty="0"/>
              <a:t>the</a:t>
            </a:r>
            <a:r>
              <a:rPr lang="zh-CN" altLang="en-US" sz="2800" dirty="0"/>
              <a:t> </a:t>
            </a:r>
            <a:r>
              <a:rPr lang="en-US" altLang="zh-CN" sz="2800" dirty="0"/>
              <a:t>requirement</a:t>
            </a:r>
            <a:r>
              <a:rPr lang="zh-CN" altLang="en-US" sz="2800" dirty="0"/>
              <a:t> </a:t>
            </a:r>
            <a:r>
              <a:rPr lang="en-US" altLang="zh-CN" sz="2800" dirty="0"/>
              <a:t>of</a:t>
            </a:r>
            <a:r>
              <a:rPr lang="zh-CN" altLang="en-US" sz="2800" dirty="0"/>
              <a:t> </a:t>
            </a:r>
            <a:r>
              <a:rPr lang="en-US" altLang="zh-CN" sz="2800" dirty="0"/>
              <a:t>management</a:t>
            </a:r>
            <a:r>
              <a:rPr lang="zh-CN" altLang="en-US" sz="2800" dirty="0"/>
              <a:t> </a:t>
            </a:r>
            <a:r>
              <a:rPr lang="en-US" altLang="zh-CN" sz="2800" dirty="0"/>
              <a:t>network</a:t>
            </a:r>
            <a:r>
              <a:rPr lang="zh-CN" altLang="en-US" sz="2800" dirty="0"/>
              <a:t> </a:t>
            </a:r>
            <a:endParaRPr lang="en-US" altLang="zh-CN" sz="2800" dirty="0"/>
          </a:p>
          <a:p>
            <a:pPr lvl="2"/>
            <a:r>
              <a:rPr lang="en-US" altLang="zh-CN" sz="2400" dirty="0"/>
              <a:t>Once</a:t>
            </a:r>
            <a:r>
              <a:rPr lang="zh-CN" altLang="en-US" sz="2400" dirty="0"/>
              <a:t> </a:t>
            </a:r>
            <a:r>
              <a:rPr lang="en-US" altLang="zh-CN" sz="2400" dirty="0"/>
              <a:t>configured,</a:t>
            </a:r>
            <a:r>
              <a:rPr lang="zh-CN" altLang="en-US" sz="2400" dirty="0"/>
              <a:t> </a:t>
            </a:r>
            <a:r>
              <a:rPr lang="en-US" altLang="zh-CN" sz="2400" dirty="0"/>
              <a:t>run</a:t>
            </a:r>
            <a:r>
              <a:rPr lang="zh-CN" altLang="en-US" sz="2400" dirty="0"/>
              <a:t> </a:t>
            </a:r>
            <a:r>
              <a:rPr lang="en-US" altLang="zh-CN" sz="2400" dirty="0"/>
              <a:t>automatically</a:t>
            </a:r>
          </a:p>
          <a:p>
            <a:pPr lvl="1"/>
            <a:r>
              <a:rPr lang="en-US" altLang="zh-CN" sz="2800" dirty="0"/>
              <a:t>No</a:t>
            </a:r>
            <a:r>
              <a:rPr lang="zh-CN" altLang="en-US" sz="2800" dirty="0"/>
              <a:t> </a:t>
            </a:r>
            <a:r>
              <a:rPr lang="en-US" altLang="zh-CN" sz="2800" dirty="0"/>
              <a:t>performance</a:t>
            </a:r>
            <a:r>
              <a:rPr lang="zh-CN" altLang="en-US" sz="2800" dirty="0"/>
              <a:t> </a:t>
            </a:r>
            <a:r>
              <a:rPr lang="en-US" altLang="zh-CN" sz="2800" dirty="0"/>
              <a:t>bottleneck</a:t>
            </a:r>
          </a:p>
          <a:p>
            <a:pPr lvl="2"/>
            <a:r>
              <a:rPr lang="en-US" altLang="zh-CN" sz="2400" dirty="0"/>
              <a:t>More</a:t>
            </a:r>
            <a:r>
              <a:rPr lang="zh-CN" altLang="en-US" sz="2400" dirty="0"/>
              <a:t> </a:t>
            </a:r>
            <a:r>
              <a:rPr lang="en-US" altLang="zh-CN" sz="2400" dirty="0"/>
              <a:t>network</a:t>
            </a:r>
            <a:r>
              <a:rPr lang="zh-CN" altLang="en-US" sz="2400" dirty="0"/>
              <a:t> </a:t>
            </a:r>
            <a:r>
              <a:rPr lang="en-US" altLang="zh-CN" sz="2400" dirty="0"/>
              <a:t>devices,</a:t>
            </a:r>
            <a:r>
              <a:rPr lang="zh-CN" altLang="en-US" sz="2400" dirty="0"/>
              <a:t> </a:t>
            </a:r>
            <a:r>
              <a:rPr lang="en-US" altLang="zh-CN" sz="2400" dirty="0"/>
              <a:t>more</a:t>
            </a:r>
            <a:r>
              <a:rPr lang="zh-CN" altLang="en-US" sz="2400" dirty="0"/>
              <a:t> </a:t>
            </a:r>
            <a:r>
              <a:rPr lang="en-US" altLang="zh-CN" sz="2400" dirty="0"/>
              <a:t>verifiers</a:t>
            </a:r>
            <a:r>
              <a:rPr lang="zh-CN" altLang="en-US" sz="2400" dirty="0"/>
              <a:t> </a:t>
            </a:r>
            <a:endParaRPr lang="en-US" altLang="zh-CN" sz="2400" dirty="0"/>
          </a:p>
          <a:p>
            <a:pPr lvl="1"/>
            <a:r>
              <a:rPr lang="en-US" altLang="zh-CN" sz="2800" dirty="0"/>
              <a:t>No</a:t>
            </a:r>
            <a:r>
              <a:rPr lang="zh-CN" altLang="en-US" sz="2800" dirty="0"/>
              <a:t> </a:t>
            </a:r>
            <a:r>
              <a:rPr lang="en-US" altLang="zh-CN" sz="2800" dirty="0"/>
              <a:t>single</a:t>
            </a:r>
            <a:r>
              <a:rPr lang="zh-CN" altLang="en-US" sz="2800" dirty="0"/>
              <a:t> </a:t>
            </a:r>
            <a:r>
              <a:rPr lang="en-US" altLang="zh-CN" sz="2800" dirty="0" err="1"/>
              <a:t>PoF</a:t>
            </a:r>
            <a:endParaRPr lang="en-US" altLang="zh-CN" sz="2800" dirty="0"/>
          </a:p>
          <a:p>
            <a:pPr lvl="2"/>
            <a:r>
              <a:rPr lang="en-US" altLang="zh-CN" sz="2400" dirty="0"/>
              <a:t>Device</a:t>
            </a:r>
            <a:r>
              <a:rPr lang="zh-CN" altLang="en-US" sz="2400" dirty="0"/>
              <a:t> </a:t>
            </a:r>
            <a:r>
              <a:rPr lang="en-US" altLang="zh-CN" sz="2400" dirty="0"/>
              <a:t>malfunction</a:t>
            </a:r>
            <a:r>
              <a:rPr lang="zh-CN" altLang="en-US" sz="2400" dirty="0"/>
              <a:t> </a:t>
            </a:r>
            <a:r>
              <a:rPr lang="en-US" altLang="zh-CN" sz="2400" dirty="0"/>
              <a:t>equals</a:t>
            </a:r>
            <a:r>
              <a:rPr lang="zh-CN" altLang="en-US" sz="2400" dirty="0"/>
              <a:t> </a:t>
            </a:r>
            <a:r>
              <a:rPr lang="en-US" altLang="zh-CN" sz="2400" dirty="0"/>
              <a:t>a</a:t>
            </a:r>
            <a:r>
              <a:rPr lang="zh-CN" altLang="en-US" sz="2400" dirty="0"/>
              <a:t> </a:t>
            </a:r>
            <a:r>
              <a:rPr lang="en-US" altLang="zh-CN" sz="2400" dirty="0"/>
              <a:t>network</a:t>
            </a:r>
            <a:r>
              <a:rPr lang="zh-CN" altLang="en-US" sz="2400" dirty="0"/>
              <a:t> </a:t>
            </a:r>
            <a:r>
              <a:rPr lang="en-US" altLang="zh-CN" sz="2400" dirty="0"/>
              <a:t>error</a:t>
            </a:r>
          </a:p>
          <a:p>
            <a:pPr lvl="1"/>
            <a:r>
              <a:rPr lang="en-US" altLang="zh-CN" sz="2800" dirty="0"/>
              <a:t>Verification-as-a-service</a:t>
            </a:r>
            <a:r>
              <a:rPr lang="zh-CN" altLang="en-US" sz="2800" dirty="0"/>
              <a:t> </a:t>
            </a:r>
            <a:r>
              <a:rPr lang="en-US" altLang="zh-CN" sz="2800" dirty="0"/>
              <a:t>for</a:t>
            </a:r>
            <a:r>
              <a:rPr lang="zh-CN" altLang="en-US" sz="2800" dirty="0"/>
              <a:t> </a:t>
            </a:r>
            <a:r>
              <a:rPr lang="en-US" altLang="zh-CN" sz="2800" dirty="0"/>
              <a:t>vendors</a:t>
            </a:r>
          </a:p>
          <a:p>
            <a:pPr lvl="2"/>
            <a:r>
              <a:rPr lang="en-US" altLang="zh-CN" sz="2400" dirty="0"/>
              <a:t>Support</a:t>
            </a:r>
            <a:r>
              <a:rPr lang="zh-CN" altLang="en-US" sz="2400" dirty="0"/>
              <a:t> </a:t>
            </a:r>
            <a:r>
              <a:rPr lang="en-US" altLang="zh-CN" sz="2400" dirty="0"/>
              <a:t>flexible</a:t>
            </a:r>
            <a:r>
              <a:rPr lang="zh-CN" altLang="en-US" sz="2400" dirty="0"/>
              <a:t> </a:t>
            </a:r>
            <a:r>
              <a:rPr lang="en-US" altLang="zh-CN" sz="2400" dirty="0"/>
              <a:t>in-situ</a:t>
            </a:r>
            <a:r>
              <a:rPr lang="zh-CN" altLang="en-US" sz="2400" dirty="0"/>
              <a:t> </a:t>
            </a:r>
            <a:r>
              <a:rPr lang="en-US" altLang="zh-CN" sz="2400" dirty="0"/>
              <a:t>fast</a:t>
            </a:r>
            <a:r>
              <a:rPr lang="zh-CN" altLang="en-US" sz="2400" dirty="0"/>
              <a:t> </a:t>
            </a:r>
            <a:r>
              <a:rPr lang="en-US" altLang="zh-CN" sz="2400" dirty="0"/>
              <a:t>reroute</a:t>
            </a:r>
            <a:endParaRPr lang="en-US" sz="2400" dirty="0"/>
          </a:p>
          <a:p>
            <a:pPr>
              <a:lnSpc>
                <a:spcPct val="100000"/>
              </a:lnSpc>
            </a:pPr>
            <a:endParaRPr lang="en-US" altLang="ja-JP"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2E14E0B8-FD1A-D846-8E7D-4CBFE73D80D7}"/>
              </a:ext>
            </a:extLst>
          </p:cNvPr>
          <p:cNvSpPr>
            <a:spLocks noGrp="1"/>
          </p:cNvSpPr>
          <p:nvPr>
            <p:ph type="sldNum" sz="quarter" idx="12"/>
          </p:nvPr>
        </p:nvSpPr>
        <p:spPr/>
        <p:txBody>
          <a:bodyPr/>
          <a:lstStyle/>
          <a:p>
            <a:fld id="{1083CBEB-A62C-7547-B7F6-B847810FF90F}" type="slidenum">
              <a:rPr lang="en-US" smtClean="0"/>
              <a:t>7</a:t>
            </a:fld>
            <a:endParaRPr lang="en-US"/>
          </a:p>
        </p:txBody>
      </p:sp>
      <p:pic>
        <p:nvPicPr>
          <p:cNvPr id="32" name="Picture 31">
            <a:extLst>
              <a:ext uri="{FF2B5EF4-FFF2-40B4-BE49-F238E27FC236}">
                <a16:creationId xmlns:a16="http://schemas.microsoft.com/office/drawing/2014/main" id="{21D91D61-46CC-6549-9D5B-C52012A1385D}"/>
              </a:ext>
            </a:extLst>
          </p:cNvPr>
          <p:cNvPicPr>
            <a:picLocks noChangeAspect="1"/>
          </p:cNvPicPr>
          <p:nvPr/>
        </p:nvPicPr>
        <p:blipFill>
          <a:blip r:embed="rId2"/>
          <a:stretch>
            <a:fillRect/>
          </a:stretch>
        </p:blipFill>
        <p:spPr>
          <a:xfrm>
            <a:off x="7787498" y="4347703"/>
            <a:ext cx="2690751" cy="1310879"/>
          </a:xfrm>
          <a:prstGeom prst="rect">
            <a:avLst/>
          </a:prstGeom>
        </p:spPr>
      </p:pic>
      <p:pic>
        <p:nvPicPr>
          <p:cNvPr id="33" name="Picture 32">
            <a:extLst>
              <a:ext uri="{FF2B5EF4-FFF2-40B4-BE49-F238E27FC236}">
                <a16:creationId xmlns:a16="http://schemas.microsoft.com/office/drawing/2014/main" id="{4A05FCDE-8EA1-384B-A40C-3E1210517493}"/>
              </a:ext>
            </a:extLst>
          </p:cNvPr>
          <p:cNvPicPr>
            <a:picLocks noChangeAspect="1"/>
          </p:cNvPicPr>
          <p:nvPr/>
        </p:nvPicPr>
        <p:blipFill>
          <a:blip r:embed="rId3">
            <a:biLevel thresh="75000"/>
          </a:blip>
          <a:stretch>
            <a:fillRect/>
          </a:stretch>
        </p:blipFill>
        <p:spPr>
          <a:xfrm>
            <a:off x="8246094" y="2790934"/>
            <a:ext cx="1947958" cy="1159273"/>
          </a:xfrm>
          <a:prstGeom prst="rect">
            <a:avLst/>
          </a:prstGeom>
        </p:spPr>
      </p:pic>
      <p:sp>
        <p:nvSpPr>
          <p:cNvPr id="34" name="Rectangle 33">
            <a:extLst>
              <a:ext uri="{FF2B5EF4-FFF2-40B4-BE49-F238E27FC236}">
                <a16:creationId xmlns:a16="http://schemas.microsoft.com/office/drawing/2014/main" id="{5BA4F8D1-E1B0-8D49-BB0A-A5369B7DBBC5}"/>
              </a:ext>
            </a:extLst>
          </p:cNvPr>
          <p:cNvSpPr/>
          <p:nvPr/>
        </p:nvSpPr>
        <p:spPr>
          <a:xfrm>
            <a:off x="8568346" y="2171315"/>
            <a:ext cx="1154454"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icrosoft YaHei" panose="020B0503020204020204" pitchFamily="34" charset="-122"/>
                <a:ea typeface="Microsoft YaHei" panose="020B0503020204020204" pitchFamily="34" charset="-122"/>
              </a:rPr>
              <a:t>Verifier</a:t>
            </a:r>
            <a:endParaRPr lang="en-US" sz="2000" b="1" dirty="0">
              <a:latin typeface="Microsoft YaHei" panose="020B0503020204020204" pitchFamily="34" charset="-122"/>
              <a:ea typeface="Microsoft YaHei" panose="020B0503020204020204" pitchFamily="34" charset="-122"/>
            </a:endParaRPr>
          </a:p>
        </p:txBody>
      </p:sp>
      <p:pic>
        <p:nvPicPr>
          <p:cNvPr id="35" name="Picture 34">
            <a:extLst>
              <a:ext uri="{FF2B5EF4-FFF2-40B4-BE49-F238E27FC236}">
                <a16:creationId xmlns:a16="http://schemas.microsoft.com/office/drawing/2014/main" id="{9647F51E-07B0-304D-AC44-666914D00FF3}"/>
              </a:ext>
            </a:extLst>
          </p:cNvPr>
          <p:cNvPicPr>
            <a:picLocks noChangeAspect="1"/>
          </p:cNvPicPr>
          <p:nvPr/>
        </p:nvPicPr>
        <p:blipFill>
          <a:blip r:embed="rId4"/>
          <a:stretch>
            <a:fillRect/>
          </a:stretch>
        </p:blipFill>
        <p:spPr>
          <a:xfrm>
            <a:off x="9722800" y="1866515"/>
            <a:ext cx="1018704" cy="1018704"/>
          </a:xfrm>
          <a:prstGeom prst="rect">
            <a:avLst/>
          </a:prstGeom>
        </p:spPr>
      </p:pic>
      <p:sp>
        <p:nvSpPr>
          <p:cNvPr id="37" name="TextBox 36">
            <a:extLst>
              <a:ext uri="{FF2B5EF4-FFF2-40B4-BE49-F238E27FC236}">
                <a16:creationId xmlns:a16="http://schemas.microsoft.com/office/drawing/2014/main" id="{FA612EC3-2F3E-E94D-BDFD-A5D13157E8F8}"/>
              </a:ext>
            </a:extLst>
          </p:cNvPr>
          <p:cNvSpPr txBox="1"/>
          <p:nvPr/>
        </p:nvSpPr>
        <p:spPr>
          <a:xfrm>
            <a:off x="8446759" y="3228219"/>
            <a:ext cx="1734770" cy="646331"/>
          </a:xfrm>
          <a:prstGeom prst="rect">
            <a:avLst/>
          </a:prstGeom>
          <a:noFill/>
        </p:spPr>
        <p:txBody>
          <a:bodyPr wrap="none" rtlCol="0">
            <a:spAutoFit/>
          </a:bodyPr>
          <a:lstStyle/>
          <a:p>
            <a:pPr algn="ctr"/>
            <a:r>
              <a:rPr lang="en-US" altLang="ja-JP" dirty="0">
                <a:latin typeface="Microsoft YaHei" panose="020B0503020204020204" pitchFamily="34" charset="-122"/>
                <a:ea typeface="Microsoft YaHei" panose="020B0503020204020204" pitchFamily="34" charset="-122"/>
              </a:rPr>
              <a:t>Management </a:t>
            </a:r>
          </a:p>
          <a:p>
            <a:pPr algn="ctr"/>
            <a:r>
              <a:rPr lang="en-US" altLang="ja-JP" dirty="0">
                <a:latin typeface="Microsoft YaHei" panose="020B0503020204020204" pitchFamily="34" charset="-122"/>
                <a:ea typeface="Microsoft YaHei" panose="020B0503020204020204" pitchFamily="34" charset="-122"/>
              </a:rPr>
              <a:t>Network</a:t>
            </a:r>
            <a:endParaRPr lang="en-US" dirty="0">
              <a:latin typeface="Microsoft YaHei" panose="020B0503020204020204" pitchFamily="34" charset="-122"/>
              <a:ea typeface="Microsoft YaHei" panose="020B0503020204020204" pitchFamily="34" charset="-122"/>
            </a:endParaRPr>
          </a:p>
        </p:txBody>
      </p:sp>
      <p:sp>
        <p:nvSpPr>
          <p:cNvPr id="38" name="Rectangle 37">
            <a:extLst>
              <a:ext uri="{FF2B5EF4-FFF2-40B4-BE49-F238E27FC236}">
                <a16:creationId xmlns:a16="http://schemas.microsoft.com/office/drawing/2014/main" id="{39F6B462-5788-E640-9AC7-0D5B5CFCF18A}"/>
              </a:ext>
            </a:extLst>
          </p:cNvPr>
          <p:cNvSpPr/>
          <p:nvPr/>
        </p:nvSpPr>
        <p:spPr>
          <a:xfrm>
            <a:off x="8568346" y="2545463"/>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39" name="Rectangle 38">
            <a:extLst>
              <a:ext uri="{FF2B5EF4-FFF2-40B4-BE49-F238E27FC236}">
                <a16:creationId xmlns:a16="http://schemas.microsoft.com/office/drawing/2014/main" id="{A2ED1CEB-4139-EA46-BAFA-F7E3F5489F1D}"/>
              </a:ext>
            </a:extLst>
          </p:cNvPr>
          <p:cNvSpPr/>
          <p:nvPr/>
        </p:nvSpPr>
        <p:spPr>
          <a:xfrm>
            <a:off x="8596810" y="2546136"/>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40" name="Rectangle 39">
            <a:extLst>
              <a:ext uri="{FF2B5EF4-FFF2-40B4-BE49-F238E27FC236}">
                <a16:creationId xmlns:a16="http://schemas.microsoft.com/office/drawing/2014/main" id="{3C68CAB1-20CE-784A-822A-CCC4F4781263}"/>
              </a:ext>
            </a:extLst>
          </p:cNvPr>
          <p:cNvSpPr/>
          <p:nvPr/>
        </p:nvSpPr>
        <p:spPr>
          <a:xfrm>
            <a:off x="8555646" y="2555928"/>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41" name="Rectangle 40">
            <a:extLst>
              <a:ext uri="{FF2B5EF4-FFF2-40B4-BE49-F238E27FC236}">
                <a16:creationId xmlns:a16="http://schemas.microsoft.com/office/drawing/2014/main" id="{1EE2BC5E-3C26-CA4D-8E4A-A9F4A38A2DB8}"/>
              </a:ext>
            </a:extLst>
          </p:cNvPr>
          <p:cNvSpPr/>
          <p:nvPr/>
        </p:nvSpPr>
        <p:spPr>
          <a:xfrm>
            <a:off x="8568346" y="2555928"/>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icrosoft YaHei" panose="020B0503020204020204" pitchFamily="34" charset="-122"/>
                <a:ea typeface="Microsoft YaHei" panose="020B0503020204020204" pitchFamily="34" charset="-122"/>
              </a:rPr>
              <a:t>On-device tasks</a:t>
            </a:r>
            <a:endParaRPr lang="en-US" sz="1400" b="1" dirty="0">
              <a:latin typeface="Microsoft YaHei" panose="020B0503020204020204" pitchFamily="34" charset="-122"/>
              <a:ea typeface="Microsoft YaHei" panose="020B0503020204020204" pitchFamily="34" charset="-122"/>
            </a:endParaRPr>
          </a:p>
        </p:txBody>
      </p:sp>
      <p:sp>
        <p:nvSpPr>
          <p:cNvPr id="42" name="Rectangle 41">
            <a:extLst>
              <a:ext uri="{FF2B5EF4-FFF2-40B4-BE49-F238E27FC236}">
                <a16:creationId xmlns:a16="http://schemas.microsoft.com/office/drawing/2014/main" id="{8EE97EEC-E5CC-BC45-A4D6-8294686F1D6F}"/>
              </a:ext>
            </a:extLst>
          </p:cNvPr>
          <p:cNvSpPr/>
          <p:nvPr/>
        </p:nvSpPr>
        <p:spPr>
          <a:xfrm>
            <a:off x="7610742" y="446020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3" name="Rectangle 42">
            <a:extLst>
              <a:ext uri="{FF2B5EF4-FFF2-40B4-BE49-F238E27FC236}">
                <a16:creationId xmlns:a16="http://schemas.microsoft.com/office/drawing/2014/main" id="{69F5A126-2A43-494E-9728-CF48BEE1C06D}"/>
              </a:ext>
            </a:extLst>
          </p:cNvPr>
          <p:cNvSpPr/>
          <p:nvPr/>
        </p:nvSpPr>
        <p:spPr>
          <a:xfrm>
            <a:off x="7610742" y="558931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4" name="Rectangle 43">
            <a:extLst>
              <a:ext uri="{FF2B5EF4-FFF2-40B4-BE49-F238E27FC236}">
                <a16:creationId xmlns:a16="http://schemas.microsoft.com/office/drawing/2014/main" id="{EC461585-A74E-2B43-846B-78B715FA7684}"/>
              </a:ext>
            </a:extLst>
          </p:cNvPr>
          <p:cNvSpPr/>
          <p:nvPr/>
        </p:nvSpPr>
        <p:spPr>
          <a:xfrm>
            <a:off x="9973906" y="446020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5" name="Rectangle 44">
            <a:extLst>
              <a:ext uri="{FF2B5EF4-FFF2-40B4-BE49-F238E27FC236}">
                <a16:creationId xmlns:a16="http://schemas.microsoft.com/office/drawing/2014/main" id="{FD600591-F37F-3F46-9DE8-215EE16157B0}"/>
              </a:ext>
            </a:extLst>
          </p:cNvPr>
          <p:cNvSpPr/>
          <p:nvPr/>
        </p:nvSpPr>
        <p:spPr>
          <a:xfrm>
            <a:off x="9973906" y="55845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293875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35"/>
                                        </p:tgtEl>
                                        <p:attrNameLst>
                                          <p:attrName>ppt_x</p:attrName>
                                        </p:attrNameLst>
                                      </p:cBhvr>
                                      <p:tavLst>
                                        <p:tav tm="0">
                                          <p:val>
                                            <p:strVal val="ppt_x"/>
                                          </p:val>
                                        </p:tav>
                                        <p:tav tm="100000">
                                          <p:val>
                                            <p:strVal val="1+ppt_w/2"/>
                                          </p:val>
                                        </p:tav>
                                      </p:tavLst>
                                    </p:anim>
                                    <p:anim calcmode="lin" valueType="num">
                                      <p:cBhvr additive="base">
                                        <p:cTn id="7" dur="500"/>
                                        <p:tgtEl>
                                          <p:spTgt spid="35"/>
                                        </p:tgtEl>
                                        <p:attrNameLst>
                                          <p:attrName>ppt_y</p:attrName>
                                        </p:attrNameLst>
                                      </p:cBhvr>
                                      <p:tavLst>
                                        <p:tav tm="0">
                                          <p:val>
                                            <p:strVal val="ppt_y"/>
                                          </p:val>
                                        </p:tav>
                                        <p:tav tm="100000">
                                          <p:val>
                                            <p:strVal val="ppt_y"/>
                                          </p:val>
                                        </p:tav>
                                      </p:tavLst>
                                    </p:anim>
                                    <p:set>
                                      <p:cBhvr>
                                        <p:cTn id="8" dur="1" fill="hold">
                                          <p:stCondLst>
                                            <p:cond delay="499"/>
                                          </p:stCondLst>
                                        </p:cTn>
                                        <p:tgtEl>
                                          <p:spTgt spid="3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 presetClass="entr" presetSubtype="0"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childTnLst>
                                </p:cTn>
                              </p:par>
                              <p:par>
                                <p:cTn id="16" presetID="1" presetClass="entr" presetSubtype="0" fill="hold" grpId="0" nodeType="withEffect">
                                  <p:stCondLst>
                                    <p:cond delay="100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grpId="0" nodeType="withEffect">
                                  <p:stCondLst>
                                    <p:cond delay="100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grpId="0" nodeType="withEffect">
                                  <p:stCondLst>
                                    <p:cond delay="100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0.00013 0.00301 L -0.0901 0.19699 " pathEditMode="relative" rAng="0" ptsTypes="AA">
                                      <p:cBhvr>
                                        <p:cTn id="25" dur="2000" fill="hold"/>
                                        <p:tgtEl>
                                          <p:spTgt spid="38"/>
                                        </p:tgtEl>
                                        <p:attrNameLst>
                                          <p:attrName>ppt_x</p:attrName>
                                          <p:attrName>ppt_y</p:attrName>
                                        </p:attrNameLst>
                                      </p:cBhvr>
                                      <p:rCtr x="-4518" y="9699"/>
                                    </p:animMotion>
                                  </p:childTnLst>
                                </p:cTn>
                              </p:par>
                              <p:par>
                                <p:cTn id="26" presetID="0" presetClass="path" presetSubtype="0" accel="50000" decel="50000" fill="hold" grpId="1" nodeType="withEffect">
                                  <p:stCondLst>
                                    <p:cond delay="0"/>
                                  </p:stCondLst>
                                  <p:childTnLst>
                                    <p:animMotion origin="layout" path="M -1.66667E-6 -2.59259E-6 L 0.10925 0.19398 " pathEditMode="relative" rAng="0" ptsTypes="AA">
                                      <p:cBhvr>
                                        <p:cTn id="27" dur="2000" fill="hold"/>
                                        <p:tgtEl>
                                          <p:spTgt spid="40"/>
                                        </p:tgtEl>
                                        <p:attrNameLst>
                                          <p:attrName>ppt_x</p:attrName>
                                          <p:attrName>ppt_y</p:attrName>
                                        </p:attrNameLst>
                                      </p:cBhvr>
                                      <p:rCtr x="5456" y="9699"/>
                                    </p:animMotion>
                                  </p:childTnLst>
                                </p:cTn>
                              </p:par>
                              <p:par>
                                <p:cTn id="28" presetID="0" presetClass="path" presetSubtype="0" accel="50000" decel="50000" fill="hold" grpId="1" nodeType="withEffect">
                                  <p:stCondLst>
                                    <p:cond delay="0"/>
                                  </p:stCondLst>
                                  <p:childTnLst>
                                    <p:animMotion origin="layout" path="M 2.91667E-6 -3.7037E-6 L -0.08828 0.35741 " pathEditMode="relative" rAng="0" ptsTypes="AA">
                                      <p:cBhvr>
                                        <p:cTn id="29" dur="2000" fill="hold"/>
                                        <p:tgtEl>
                                          <p:spTgt spid="39"/>
                                        </p:tgtEl>
                                        <p:attrNameLst>
                                          <p:attrName>ppt_x</p:attrName>
                                          <p:attrName>ppt_y</p:attrName>
                                        </p:attrNameLst>
                                      </p:cBhvr>
                                      <p:rCtr x="-4414" y="17870"/>
                                    </p:animMotion>
                                  </p:childTnLst>
                                </p:cTn>
                              </p:par>
                              <p:par>
                                <p:cTn id="30" presetID="0" presetClass="path" presetSubtype="0" accel="50000" decel="50000" fill="hold" grpId="1" nodeType="withEffect">
                                  <p:stCondLst>
                                    <p:cond delay="0"/>
                                  </p:stCondLst>
                                  <p:childTnLst>
                                    <p:animMotion origin="layout" path="M -3.33333E-6 -2.59259E-6 L 0.10821 0.35672 " pathEditMode="relative" rAng="0" ptsTypes="AA">
                                      <p:cBhvr>
                                        <p:cTn id="31" dur="2000" fill="hold"/>
                                        <p:tgtEl>
                                          <p:spTgt spid="41"/>
                                        </p:tgtEl>
                                        <p:attrNameLst>
                                          <p:attrName>ppt_x</p:attrName>
                                          <p:attrName>ppt_y</p:attrName>
                                        </p:attrNameLst>
                                      </p:cBhvr>
                                      <p:rCtr x="5404" y="17824"/>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P spid="38" grpId="1" animBg="1"/>
      <p:bldP spid="39" grpId="0" animBg="1"/>
      <p:bldP spid="39" grpId="1" animBg="1"/>
      <p:bldP spid="40" grpId="0" animBg="1"/>
      <p:bldP spid="40" grpId="1" animBg="1"/>
      <p:bldP spid="41" grpId="0" animBg="1"/>
      <p:bldP spid="4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2298-9C0B-F54B-9376-B00465A1600F}"/>
              </a:ext>
            </a:extLst>
          </p:cNvPr>
          <p:cNvSpPr>
            <a:spLocks noGrp="1"/>
          </p:cNvSpPr>
          <p:nvPr>
            <p:ph type="title"/>
          </p:nvPr>
        </p:nvSpPr>
        <p:spPr/>
        <p:txBody>
          <a:bodyPr/>
          <a:lstStyle/>
          <a:p>
            <a:r>
              <a:rPr lang="en-US" altLang="zh-CN" dirty="0" err="1">
                <a:ea typeface="Microsoft YaHei" panose="020B0503020204020204" pitchFamily="34" charset="-122"/>
              </a:rPr>
              <a:t>Tulkun</a:t>
            </a:r>
            <a:r>
              <a:rPr lang="en-US" altLang="zh-CN" dirty="0"/>
              <a:t>:</a:t>
            </a:r>
            <a:r>
              <a:rPr lang="zh-CN" altLang="en-US" dirty="0"/>
              <a:t> </a:t>
            </a:r>
            <a:r>
              <a:rPr lang="en-US" altLang="zh-CN" dirty="0"/>
              <a:t>A</a:t>
            </a:r>
            <a:r>
              <a:rPr lang="zh-CN" altLang="en-US" dirty="0"/>
              <a:t> </a:t>
            </a:r>
            <a:r>
              <a:rPr lang="en-US" altLang="zh-CN" dirty="0"/>
              <a:t>Generic,</a:t>
            </a:r>
            <a:r>
              <a:rPr lang="zh-CN" altLang="en-US" dirty="0"/>
              <a:t> </a:t>
            </a:r>
            <a:r>
              <a:rPr lang="en-US" altLang="zh-CN" dirty="0"/>
              <a:t>Distributed,</a:t>
            </a:r>
            <a:r>
              <a:rPr lang="zh-CN" altLang="en-US" dirty="0"/>
              <a:t> </a:t>
            </a:r>
            <a:r>
              <a:rPr lang="en-US" altLang="zh-CN" dirty="0"/>
              <a:t>On-Device</a:t>
            </a:r>
            <a:r>
              <a:rPr lang="zh-CN" altLang="en-US" dirty="0"/>
              <a:t> </a:t>
            </a:r>
            <a:r>
              <a:rPr lang="en-US" altLang="zh-CN" dirty="0"/>
              <a:t>DPV</a:t>
            </a:r>
            <a:r>
              <a:rPr lang="zh-CN" altLang="en-US" dirty="0"/>
              <a:t> </a:t>
            </a:r>
            <a:r>
              <a:rPr lang="en-US" altLang="zh-CN" dirty="0"/>
              <a:t>Framework</a:t>
            </a:r>
            <a:endParaRPr lang="en-US" dirty="0"/>
          </a:p>
        </p:txBody>
      </p:sp>
      <p:sp>
        <p:nvSpPr>
          <p:cNvPr id="4" name="Slide Number Placeholder 3">
            <a:extLst>
              <a:ext uri="{FF2B5EF4-FFF2-40B4-BE49-F238E27FC236}">
                <a16:creationId xmlns:a16="http://schemas.microsoft.com/office/drawing/2014/main" id="{2E14E0B8-FD1A-D846-8E7D-4CBFE73D80D7}"/>
              </a:ext>
            </a:extLst>
          </p:cNvPr>
          <p:cNvSpPr>
            <a:spLocks noGrp="1"/>
          </p:cNvSpPr>
          <p:nvPr>
            <p:ph type="sldNum" sz="quarter" idx="12"/>
          </p:nvPr>
        </p:nvSpPr>
        <p:spPr/>
        <p:txBody>
          <a:bodyPr/>
          <a:lstStyle/>
          <a:p>
            <a:fld id="{1083CBEB-A62C-7547-B7F6-B847810FF90F}" type="slidenum">
              <a:rPr lang="en-US" smtClean="0"/>
              <a:t>8</a:t>
            </a:fld>
            <a:endParaRPr lang="en-US"/>
          </a:p>
        </p:txBody>
      </p:sp>
      <p:cxnSp>
        <p:nvCxnSpPr>
          <p:cNvPr id="6" name="Straight Arrow Connector 5">
            <a:extLst>
              <a:ext uri="{FF2B5EF4-FFF2-40B4-BE49-F238E27FC236}">
                <a16:creationId xmlns:a16="http://schemas.microsoft.com/office/drawing/2014/main" id="{9B1560B5-45F0-EE43-854C-A93D05E33C2D}"/>
              </a:ext>
            </a:extLst>
          </p:cNvPr>
          <p:cNvCxnSpPr>
            <a:cxnSpLocks/>
          </p:cNvCxnSpPr>
          <p:nvPr/>
        </p:nvCxnSpPr>
        <p:spPr>
          <a:xfrm>
            <a:off x="8147953" y="3300991"/>
            <a:ext cx="625862" cy="38887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73BEF46-44A0-0947-8F1F-44D745D21706}"/>
              </a:ext>
            </a:extLst>
          </p:cNvPr>
          <p:cNvCxnSpPr>
            <a:cxnSpLocks/>
          </p:cNvCxnSpPr>
          <p:nvPr/>
        </p:nvCxnSpPr>
        <p:spPr>
          <a:xfrm flipH="1">
            <a:off x="9481388" y="3290888"/>
            <a:ext cx="565901" cy="39897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ECE9C64-2EC1-A648-B125-3A315F3DB49B}"/>
              </a:ext>
            </a:extLst>
          </p:cNvPr>
          <p:cNvGrpSpPr/>
          <p:nvPr/>
        </p:nvGrpSpPr>
        <p:grpSpPr>
          <a:xfrm>
            <a:off x="6375400" y="5406990"/>
            <a:ext cx="5288508" cy="467600"/>
            <a:chOff x="1819123" y="4571354"/>
            <a:chExt cx="6192996" cy="588946"/>
          </a:xfrm>
        </p:grpSpPr>
        <p:grpSp>
          <p:nvGrpSpPr>
            <p:cNvPr id="22" name="Group 21">
              <a:extLst>
                <a:ext uri="{FF2B5EF4-FFF2-40B4-BE49-F238E27FC236}">
                  <a16:creationId xmlns:a16="http://schemas.microsoft.com/office/drawing/2014/main" id="{88444CF0-A7ED-2448-8800-5418DB602B8B}"/>
                </a:ext>
              </a:extLst>
            </p:cNvPr>
            <p:cNvGrpSpPr/>
            <p:nvPr/>
          </p:nvGrpSpPr>
          <p:grpSpPr>
            <a:xfrm>
              <a:off x="1819123" y="4571354"/>
              <a:ext cx="3744919" cy="588946"/>
              <a:chOff x="2380173" y="6051303"/>
              <a:chExt cx="3744919" cy="588946"/>
            </a:xfrm>
          </p:grpSpPr>
          <p:pic>
            <p:nvPicPr>
              <p:cNvPr id="25" name="Picture 24">
                <a:extLst>
                  <a:ext uri="{FF2B5EF4-FFF2-40B4-BE49-F238E27FC236}">
                    <a16:creationId xmlns:a16="http://schemas.microsoft.com/office/drawing/2014/main" id="{B6DE26DD-0ED4-124B-9A7B-4D3CC9EC3A7A}"/>
                  </a:ext>
                </a:extLst>
              </p:cNvPr>
              <p:cNvPicPr>
                <a:picLocks noChangeAspect="1"/>
              </p:cNvPicPr>
              <p:nvPr/>
            </p:nvPicPr>
            <p:blipFill>
              <a:blip r:embed="rId2"/>
              <a:stretch>
                <a:fillRect/>
              </a:stretch>
            </p:blipFill>
            <p:spPr>
              <a:xfrm>
                <a:off x="2380173" y="6051303"/>
                <a:ext cx="1309542" cy="588946"/>
              </a:xfrm>
              <a:prstGeom prst="rect">
                <a:avLst/>
              </a:prstGeom>
            </p:spPr>
          </p:pic>
          <p:pic>
            <p:nvPicPr>
              <p:cNvPr id="26" name="Picture 25">
                <a:extLst>
                  <a:ext uri="{FF2B5EF4-FFF2-40B4-BE49-F238E27FC236}">
                    <a16:creationId xmlns:a16="http://schemas.microsoft.com/office/drawing/2014/main" id="{6667205E-B413-5749-A260-75E6E42A7B4C}"/>
                  </a:ext>
                </a:extLst>
              </p:cNvPr>
              <p:cNvPicPr>
                <a:picLocks noChangeAspect="1"/>
              </p:cNvPicPr>
              <p:nvPr/>
            </p:nvPicPr>
            <p:blipFill>
              <a:blip r:embed="rId2"/>
              <a:stretch>
                <a:fillRect/>
              </a:stretch>
            </p:blipFill>
            <p:spPr>
              <a:xfrm>
                <a:off x="4815550" y="6051303"/>
                <a:ext cx="1309542" cy="588946"/>
              </a:xfrm>
              <a:prstGeom prst="rect">
                <a:avLst/>
              </a:prstGeom>
            </p:spPr>
          </p:pic>
          <p:cxnSp>
            <p:nvCxnSpPr>
              <p:cNvPr id="27" name="Straight Connector 26">
                <a:extLst>
                  <a:ext uri="{FF2B5EF4-FFF2-40B4-BE49-F238E27FC236}">
                    <a16:creationId xmlns:a16="http://schemas.microsoft.com/office/drawing/2014/main" id="{EEF56556-3057-F34F-89D7-7E1A469134EB}"/>
                  </a:ext>
                </a:extLst>
              </p:cNvPr>
              <p:cNvCxnSpPr>
                <a:cxnSpLocks/>
                <a:stCxn id="25" idx="3"/>
              </p:cNvCxnSpPr>
              <p:nvPr/>
            </p:nvCxnSpPr>
            <p:spPr>
              <a:xfrm>
                <a:off x="3689715" y="6345776"/>
                <a:ext cx="11258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5B38FC14-6C38-D742-B26C-5C32FC4E78EB}"/>
                </a:ext>
              </a:extLst>
            </p:cNvPr>
            <p:cNvPicPr>
              <a:picLocks noChangeAspect="1"/>
            </p:cNvPicPr>
            <p:nvPr/>
          </p:nvPicPr>
          <p:blipFill>
            <a:blip r:embed="rId2"/>
            <a:stretch>
              <a:fillRect/>
            </a:stretch>
          </p:blipFill>
          <p:spPr>
            <a:xfrm>
              <a:off x="6702577" y="4571354"/>
              <a:ext cx="1309542" cy="588946"/>
            </a:xfrm>
            <a:prstGeom prst="rect">
              <a:avLst/>
            </a:prstGeom>
          </p:spPr>
        </p:pic>
        <p:cxnSp>
          <p:nvCxnSpPr>
            <p:cNvPr id="24" name="Straight Connector 23">
              <a:extLst>
                <a:ext uri="{FF2B5EF4-FFF2-40B4-BE49-F238E27FC236}">
                  <a16:creationId xmlns:a16="http://schemas.microsoft.com/office/drawing/2014/main" id="{45FA49D5-E0C2-F041-9BB4-46F2447A30CB}"/>
                </a:ext>
              </a:extLst>
            </p:cNvPr>
            <p:cNvCxnSpPr>
              <a:cxnSpLocks/>
              <a:endCxn id="23" idx="1"/>
            </p:cNvCxnSpPr>
            <p:nvPr/>
          </p:nvCxnSpPr>
          <p:spPr>
            <a:xfrm>
              <a:off x="5494592" y="4865827"/>
              <a:ext cx="12079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FCEDB2AD-7A25-B94C-9F41-7748DF15A7DC}"/>
              </a:ext>
            </a:extLst>
          </p:cNvPr>
          <p:cNvGrpSpPr/>
          <p:nvPr/>
        </p:nvGrpSpPr>
        <p:grpSpPr>
          <a:xfrm>
            <a:off x="6690408" y="2396495"/>
            <a:ext cx="4916071" cy="984589"/>
            <a:chOff x="1504432" y="300279"/>
            <a:chExt cx="5756862" cy="1240097"/>
          </a:xfrm>
        </p:grpSpPr>
        <p:sp>
          <p:nvSpPr>
            <p:cNvPr id="19" name="TextBox 18">
              <a:extLst>
                <a:ext uri="{FF2B5EF4-FFF2-40B4-BE49-F238E27FC236}">
                  <a16:creationId xmlns:a16="http://schemas.microsoft.com/office/drawing/2014/main" id="{2026357C-25C1-0C4C-AD60-DD3E860A4870}"/>
                </a:ext>
              </a:extLst>
            </p:cNvPr>
            <p:cNvSpPr txBox="1"/>
            <p:nvPr/>
          </p:nvSpPr>
          <p:spPr>
            <a:xfrm>
              <a:off x="4603860" y="300279"/>
              <a:ext cx="2657434" cy="1107863"/>
            </a:xfrm>
            <a:prstGeom prst="rect">
              <a:avLst/>
            </a:prstGeom>
            <a:noFill/>
          </p:spPr>
          <p:txBody>
            <a:bodyPr wrap="square" rtlCol="0">
              <a:spAutoFit/>
            </a:bodyPr>
            <a:lstStyle/>
            <a:p>
              <a:pPr algn="ctr"/>
              <a:r>
                <a:rPr lang="en-US" altLang="zh-CN" sz="2800" dirty="0"/>
                <a:t>Network</a:t>
              </a:r>
            </a:p>
            <a:p>
              <a:pPr algn="ctr"/>
              <a:r>
                <a:rPr lang="en-US" altLang="zh-CN" sz="2800" dirty="0"/>
                <a:t>Topology</a:t>
              </a:r>
              <a:endParaRPr lang="en-US" sz="2800" dirty="0"/>
            </a:p>
          </p:txBody>
        </p:sp>
        <p:sp>
          <p:nvSpPr>
            <p:cNvPr id="20" name="TextBox 19">
              <a:extLst>
                <a:ext uri="{FF2B5EF4-FFF2-40B4-BE49-F238E27FC236}">
                  <a16:creationId xmlns:a16="http://schemas.microsoft.com/office/drawing/2014/main" id="{58D4FC58-EB5A-604A-9FD5-245CCC7AC4DD}"/>
                </a:ext>
              </a:extLst>
            </p:cNvPr>
            <p:cNvSpPr txBox="1"/>
            <p:nvPr/>
          </p:nvSpPr>
          <p:spPr>
            <a:xfrm>
              <a:off x="1504432" y="338671"/>
              <a:ext cx="2547144" cy="1201705"/>
            </a:xfrm>
            <a:prstGeom prst="rect">
              <a:avLst/>
            </a:prstGeom>
            <a:noFill/>
          </p:spPr>
          <p:txBody>
            <a:bodyPr wrap="square" rtlCol="0">
              <a:spAutoFit/>
            </a:bodyPr>
            <a:lstStyle/>
            <a:p>
              <a:pPr algn="ctr"/>
              <a:r>
                <a:rPr lang="en-US" altLang="zh-CN" sz="2800" dirty="0"/>
                <a:t>Verification</a:t>
              </a:r>
            </a:p>
            <a:p>
              <a:pPr algn="ctr"/>
              <a:r>
                <a:rPr lang="en-US" altLang="zh-CN" sz="2800" dirty="0"/>
                <a:t>Invariant</a:t>
              </a:r>
            </a:p>
          </p:txBody>
        </p:sp>
        <p:sp>
          <p:nvSpPr>
            <p:cNvPr id="21" name="TextBox 20">
              <a:extLst>
                <a:ext uri="{FF2B5EF4-FFF2-40B4-BE49-F238E27FC236}">
                  <a16:creationId xmlns:a16="http://schemas.microsoft.com/office/drawing/2014/main" id="{B790D57B-63E7-AE43-A086-22CEC440DC23}"/>
                </a:ext>
              </a:extLst>
            </p:cNvPr>
            <p:cNvSpPr txBox="1"/>
            <p:nvPr/>
          </p:nvSpPr>
          <p:spPr>
            <a:xfrm>
              <a:off x="4034927" y="625277"/>
              <a:ext cx="893465" cy="607538"/>
            </a:xfrm>
            <a:prstGeom prst="rect">
              <a:avLst/>
            </a:prstGeom>
            <a:noFill/>
          </p:spPr>
          <p:txBody>
            <a:bodyPr wrap="square" rtlCol="0">
              <a:spAutoFit/>
            </a:bodyPr>
            <a:lstStyle/>
            <a:p>
              <a:pPr algn="ctr"/>
              <a:r>
                <a:rPr lang="en-US" altLang="zh-CN" sz="2800" dirty="0"/>
                <a:t>+</a:t>
              </a:r>
              <a:endParaRPr lang="en-US" sz="2800" dirty="0"/>
            </a:p>
          </p:txBody>
        </p:sp>
      </p:grpSp>
      <p:sp>
        <p:nvSpPr>
          <p:cNvPr id="10" name="TextBox 9">
            <a:extLst>
              <a:ext uri="{FF2B5EF4-FFF2-40B4-BE49-F238E27FC236}">
                <a16:creationId xmlns:a16="http://schemas.microsoft.com/office/drawing/2014/main" id="{62A978CB-8DC5-4D40-9A1C-38BDDEB73E21}"/>
              </a:ext>
            </a:extLst>
          </p:cNvPr>
          <p:cNvSpPr txBox="1"/>
          <p:nvPr/>
        </p:nvSpPr>
        <p:spPr>
          <a:xfrm>
            <a:off x="6752783" y="5863432"/>
            <a:ext cx="4350266" cy="425613"/>
          </a:xfrm>
          <a:prstGeom prst="rect">
            <a:avLst/>
          </a:prstGeom>
          <a:noFill/>
        </p:spPr>
        <p:txBody>
          <a:bodyPr wrap="square" rtlCol="0">
            <a:spAutoFit/>
          </a:bodyPr>
          <a:lstStyle/>
          <a:p>
            <a:pPr algn="ctr"/>
            <a:r>
              <a:rPr lang="en-US" altLang="zh-CN" sz="2400" dirty="0"/>
              <a:t>Verification</a:t>
            </a:r>
            <a:r>
              <a:rPr lang="zh-CN" altLang="en-US" sz="2400" dirty="0"/>
              <a:t> </a:t>
            </a:r>
            <a:r>
              <a:rPr lang="en-US" altLang="zh-CN" sz="2400" dirty="0"/>
              <a:t>Messages</a:t>
            </a:r>
            <a:endParaRPr lang="en-US" sz="2400" dirty="0"/>
          </a:p>
        </p:txBody>
      </p:sp>
      <p:sp>
        <p:nvSpPr>
          <p:cNvPr id="11" name="TextBox 10">
            <a:extLst>
              <a:ext uri="{FF2B5EF4-FFF2-40B4-BE49-F238E27FC236}">
                <a16:creationId xmlns:a16="http://schemas.microsoft.com/office/drawing/2014/main" id="{3CF84518-ADA8-6E42-8A5B-59D538F08813}"/>
              </a:ext>
            </a:extLst>
          </p:cNvPr>
          <p:cNvSpPr txBox="1"/>
          <p:nvPr/>
        </p:nvSpPr>
        <p:spPr>
          <a:xfrm>
            <a:off x="8294628" y="3642331"/>
            <a:ext cx="1682454" cy="539110"/>
          </a:xfrm>
          <a:prstGeom prst="rect">
            <a:avLst/>
          </a:prstGeom>
          <a:noFill/>
        </p:spPr>
        <p:txBody>
          <a:bodyPr wrap="square" rtlCol="0">
            <a:spAutoFit/>
          </a:bodyPr>
          <a:lstStyle/>
          <a:p>
            <a:pPr algn="ctr"/>
            <a:r>
              <a:rPr lang="en-US" altLang="zh-CN" sz="3200" dirty="0"/>
              <a:t>DVNet</a:t>
            </a:r>
          </a:p>
        </p:txBody>
      </p:sp>
      <p:sp>
        <p:nvSpPr>
          <p:cNvPr id="12" name="TextBox 11">
            <a:extLst>
              <a:ext uri="{FF2B5EF4-FFF2-40B4-BE49-F238E27FC236}">
                <a16:creationId xmlns:a16="http://schemas.microsoft.com/office/drawing/2014/main" id="{698C6DA2-4D3D-A646-8E17-5060774434D3}"/>
              </a:ext>
            </a:extLst>
          </p:cNvPr>
          <p:cNvSpPr txBox="1"/>
          <p:nvPr/>
        </p:nvSpPr>
        <p:spPr>
          <a:xfrm>
            <a:off x="7806457" y="4551336"/>
            <a:ext cx="2665364" cy="482362"/>
          </a:xfrm>
          <a:prstGeom prst="rect">
            <a:avLst/>
          </a:prstGeom>
          <a:noFill/>
        </p:spPr>
        <p:txBody>
          <a:bodyPr wrap="square" rtlCol="0">
            <a:spAutoFit/>
          </a:bodyPr>
          <a:lstStyle/>
          <a:p>
            <a:pPr algn="ctr"/>
            <a:r>
              <a:rPr lang="en-US" altLang="zh-CN" sz="2800" dirty="0"/>
              <a:t>On-Device</a:t>
            </a:r>
            <a:r>
              <a:rPr lang="zh-CN" altLang="en-US" sz="2800" dirty="0"/>
              <a:t> </a:t>
            </a:r>
            <a:r>
              <a:rPr lang="en-US" altLang="zh-CN" sz="2800" dirty="0"/>
              <a:t>Tasks</a:t>
            </a:r>
          </a:p>
        </p:txBody>
      </p:sp>
      <p:cxnSp>
        <p:nvCxnSpPr>
          <p:cNvPr id="13" name="Straight Arrow Connector 12">
            <a:extLst>
              <a:ext uri="{FF2B5EF4-FFF2-40B4-BE49-F238E27FC236}">
                <a16:creationId xmlns:a16="http://schemas.microsoft.com/office/drawing/2014/main" id="{9118F42A-4C05-7A47-AFEE-26F88A6281F6}"/>
              </a:ext>
            </a:extLst>
          </p:cNvPr>
          <p:cNvCxnSpPr>
            <a:cxnSpLocks/>
          </p:cNvCxnSpPr>
          <p:nvPr/>
        </p:nvCxnSpPr>
        <p:spPr>
          <a:xfrm>
            <a:off x="9098400" y="4179768"/>
            <a:ext cx="0" cy="3666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3B22B2-EE16-A74F-98B6-0A0D91545B72}"/>
              </a:ext>
            </a:extLst>
          </p:cNvPr>
          <p:cNvCxnSpPr>
            <a:cxnSpLocks/>
          </p:cNvCxnSpPr>
          <p:nvPr/>
        </p:nvCxnSpPr>
        <p:spPr>
          <a:xfrm flipH="1">
            <a:off x="7391743" y="5002391"/>
            <a:ext cx="414714" cy="27510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4EF4662-1CEF-4E40-92BA-98C51A0D0DB3}"/>
              </a:ext>
            </a:extLst>
          </p:cNvPr>
          <p:cNvCxnSpPr>
            <a:cxnSpLocks/>
          </p:cNvCxnSpPr>
          <p:nvPr/>
        </p:nvCxnSpPr>
        <p:spPr>
          <a:xfrm>
            <a:off x="10397241" y="5002391"/>
            <a:ext cx="377006" cy="22925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30D301-38D0-D945-874A-C8C916D42FB9}"/>
              </a:ext>
            </a:extLst>
          </p:cNvPr>
          <p:cNvCxnSpPr>
            <a:cxnSpLocks/>
          </p:cNvCxnSpPr>
          <p:nvPr/>
        </p:nvCxnSpPr>
        <p:spPr>
          <a:xfrm>
            <a:off x="9103320" y="5002391"/>
            <a:ext cx="0" cy="31446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0267F1-2928-A247-A17B-D910112D4BAE}"/>
              </a:ext>
            </a:extLst>
          </p:cNvPr>
          <p:cNvCxnSpPr>
            <a:cxnSpLocks/>
          </p:cNvCxnSpPr>
          <p:nvPr/>
        </p:nvCxnSpPr>
        <p:spPr>
          <a:xfrm flipH="1">
            <a:off x="7353711" y="5798702"/>
            <a:ext cx="940918" cy="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DAEBA7-8C5D-4D4D-B5C3-896A355A9C0F}"/>
              </a:ext>
            </a:extLst>
          </p:cNvPr>
          <p:cNvCxnSpPr>
            <a:cxnSpLocks/>
          </p:cNvCxnSpPr>
          <p:nvPr/>
        </p:nvCxnSpPr>
        <p:spPr>
          <a:xfrm flipH="1">
            <a:off x="9614298" y="5792689"/>
            <a:ext cx="940918" cy="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A421F74-06F4-FE4F-B301-3B8DCF915DBC}"/>
              </a:ext>
            </a:extLst>
          </p:cNvPr>
          <p:cNvSpPr/>
          <p:nvPr/>
        </p:nvSpPr>
        <p:spPr>
          <a:xfrm>
            <a:off x="2503205" y="2514606"/>
            <a:ext cx="3433813" cy="776156"/>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Declarative</a:t>
            </a:r>
            <a:r>
              <a:rPr lang="zh-CN" altLang="en-US" sz="2400" dirty="0">
                <a:solidFill>
                  <a:schemeClr val="tx1"/>
                </a:solidFill>
              </a:rPr>
              <a:t> </a:t>
            </a:r>
            <a:r>
              <a:rPr lang="en-US" altLang="zh-CN" sz="2400" dirty="0">
                <a:solidFill>
                  <a:schemeClr val="tx1"/>
                </a:solidFill>
              </a:rPr>
              <a:t>Invariant</a:t>
            </a:r>
            <a:r>
              <a:rPr lang="zh-CN" altLang="en-US" sz="2400" dirty="0">
                <a:solidFill>
                  <a:schemeClr val="tx1"/>
                </a:solidFill>
              </a:rPr>
              <a:t> </a:t>
            </a:r>
            <a:r>
              <a:rPr lang="en-US" altLang="zh-CN" sz="2400" dirty="0">
                <a:solidFill>
                  <a:schemeClr val="tx1"/>
                </a:solidFill>
              </a:rPr>
              <a:t>Specification</a:t>
            </a:r>
            <a:r>
              <a:rPr lang="zh-CN" altLang="en-US" sz="2400" dirty="0">
                <a:solidFill>
                  <a:schemeClr val="tx1"/>
                </a:solidFill>
              </a:rPr>
              <a:t> </a:t>
            </a:r>
            <a:r>
              <a:rPr lang="en-US" altLang="zh-CN" sz="2400" dirty="0">
                <a:solidFill>
                  <a:schemeClr val="tx1"/>
                </a:solidFill>
              </a:rPr>
              <a:t>Language</a:t>
            </a:r>
            <a:endParaRPr lang="en-US" sz="2400" dirty="0">
              <a:solidFill>
                <a:schemeClr val="tx1"/>
              </a:solidFill>
            </a:endParaRPr>
          </a:p>
        </p:txBody>
      </p:sp>
      <p:sp>
        <p:nvSpPr>
          <p:cNvPr id="31" name="Rounded Rectangle 30">
            <a:extLst>
              <a:ext uri="{FF2B5EF4-FFF2-40B4-BE49-F238E27FC236}">
                <a16:creationId xmlns:a16="http://schemas.microsoft.com/office/drawing/2014/main" id="{B590B20B-B9AD-9B43-9938-951FCA2A88D0}"/>
              </a:ext>
            </a:extLst>
          </p:cNvPr>
          <p:cNvSpPr/>
          <p:nvPr/>
        </p:nvSpPr>
        <p:spPr>
          <a:xfrm>
            <a:off x="2516777" y="3832535"/>
            <a:ext cx="3433812" cy="746962"/>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Verification</a:t>
            </a:r>
            <a:r>
              <a:rPr lang="zh-CN" altLang="en-US" sz="2400" dirty="0">
                <a:solidFill>
                  <a:schemeClr val="tx1"/>
                </a:solidFill>
              </a:rPr>
              <a:t> </a:t>
            </a:r>
            <a:r>
              <a:rPr lang="en-US" altLang="zh-CN" sz="2400" dirty="0">
                <a:solidFill>
                  <a:schemeClr val="tx1"/>
                </a:solidFill>
              </a:rPr>
              <a:t>Planner</a:t>
            </a:r>
            <a:endParaRPr lang="en-US" sz="2400" dirty="0">
              <a:solidFill>
                <a:schemeClr val="tx1"/>
              </a:solidFill>
            </a:endParaRPr>
          </a:p>
        </p:txBody>
      </p:sp>
      <p:sp>
        <p:nvSpPr>
          <p:cNvPr id="32" name="Rounded Rectangle 31">
            <a:extLst>
              <a:ext uri="{FF2B5EF4-FFF2-40B4-BE49-F238E27FC236}">
                <a16:creationId xmlns:a16="http://schemas.microsoft.com/office/drawing/2014/main" id="{8F35CCCE-8D25-2546-B740-1718FA25D4F8}"/>
              </a:ext>
            </a:extLst>
          </p:cNvPr>
          <p:cNvSpPr/>
          <p:nvPr/>
        </p:nvSpPr>
        <p:spPr>
          <a:xfrm>
            <a:off x="2516777" y="5371693"/>
            <a:ext cx="3448702" cy="818703"/>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On-Device</a:t>
            </a:r>
            <a:r>
              <a:rPr lang="zh-CN" altLang="en-US" sz="2400" dirty="0">
                <a:solidFill>
                  <a:schemeClr val="tx1"/>
                </a:solidFill>
              </a:rPr>
              <a:t> </a:t>
            </a:r>
            <a:r>
              <a:rPr lang="en-US" altLang="zh-CN" sz="2400" dirty="0">
                <a:solidFill>
                  <a:schemeClr val="tx1"/>
                </a:solidFill>
              </a:rPr>
              <a:t>Verifiers</a:t>
            </a:r>
          </a:p>
          <a:p>
            <a:pPr algn="ct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DV</a:t>
            </a:r>
            <a:r>
              <a:rPr lang="zh-CN" altLang="en-US" sz="2400" dirty="0">
                <a:solidFill>
                  <a:schemeClr val="tx1"/>
                </a:solidFill>
              </a:rPr>
              <a:t> </a:t>
            </a:r>
            <a:r>
              <a:rPr lang="en-US" altLang="zh-CN" sz="2400" dirty="0">
                <a:solidFill>
                  <a:schemeClr val="tx1"/>
                </a:solidFill>
              </a:rPr>
              <a:t>Protocol</a:t>
            </a:r>
            <a:endParaRPr lang="en-US" sz="2400" dirty="0">
              <a:solidFill>
                <a:schemeClr val="tx1"/>
              </a:solidFill>
            </a:endParaRPr>
          </a:p>
        </p:txBody>
      </p:sp>
      <p:sp>
        <p:nvSpPr>
          <p:cNvPr id="33" name="Right Arrow 32">
            <a:extLst>
              <a:ext uri="{FF2B5EF4-FFF2-40B4-BE49-F238E27FC236}">
                <a16:creationId xmlns:a16="http://schemas.microsoft.com/office/drawing/2014/main" id="{A37CC4A6-2513-E843-8F69-0CBDB96CAFA2}"/>
              </a:ext>
            </a:extLst>
          </p:cNvPr>
          <p:cNvSpPr/>
          <p:nvPr/>
        </p:nvSpPr>
        <p:spPr>
          <a:xfrm rot="5400000">
            <a:off x="4097880" y="3183880"/>
            <a:ext cx="330198" cy="7886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A0FA3954-B123-6445-81A8-DB7DB7C753D5}"/>
              </a:ext>
            </a:extLst>
          </p:cNvPr>
          <p:cNvSpPr/>
          <p:nvPr/>
        </p:nvSpPr>
        <p:spPr>
          <a:xfrm rot="5400000">
            <a:off x="4097880" y="4572288"/>
            <a:ext cx="330198" cy="7886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Brace 34">
            <a:extLst>
              <a:ext uri="{FF2B5EF4-FFF2-40B4-BE49-F238E27FC236}">
                <a16:creationId xmlns:a16="http://schemas.microsoft.com/office/drawing/2014/main" id="{BB1B8F1E-37B8-5C43-B262-EBA9F8BBCC05}"/>
              </a:ext>
            </a:extLst>
          </p:cNvPr>
          <p:cNvSpPr/>
          <p:nvPr/>
        </p:nvSpPr>
        <p:spPr>
          <a:xfrm>
            <a:off x="5972231" y="2503273"/>
            <a:ext cx="425772" cy="802188"/>
          </a:xfrm>
          <a:prstGeom prst="leftBrace">
            <a:avLst>
              <a:gd name="adj1" fmla="val 321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1A8D46A7-6187-494A-A3F2-C619B8C436CA}"/>
              </a:ext>
            </a:extLst>
          </p:cNvPr>
          <p:cNvSpPr/>
          <p:nvPr/>
        </p:nvSpPr>
        <p:spPr>
          <a:xfrm>
            <a:off x="5972231" y="5323845"/>
            <a:ext cx="425772" cy="914400"/>
          </a:xfrm>
          <a:prstGeom prst="leftBrace">
            <a:avLst>
              <a:gd name="adj1" fmla="val 321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8C9E0F3B-7826-A647-8498-44C1F5926BD6}"/>
              </a:ext>
            </a:extLst>
          </p:cNvPr>
          <p:cNvSpPr/>
          <p:nvPr/>
        </p:nvSpPr>
        <p:spPr>
          <a:xfrm>
            <a:off x="5972231" y="3434956"/>
            <a:ext cx="425772" cy="1727420"/>
          </a:xfrm>
          <a:prstGeom prst="leftBrace">
            <a:avLst>
              <a:gd name="adj1" fmla="val 321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383619F2-0EB7-D74C-959F-DD4D6BA889DB}"/>
              </a:ext>
            </a:extLst>
          </p:cNvPr>
          <p:cNvSpPr txBox="1"/>
          <p:nvPr/>
        </p:nvSpPr>
        <p:spPr>
          <a:xfrm>
            <a:off x="297924" y="2490379"/>
            <a:ext cx="1978818" cy="830997"/>
          </a:xfrm>
          <a:prstGeom prst="rect">
            <a:avLst/>
          </a:prstGeom>
          <a:noFill/>
        </p:spPr>
        <p:txBody>
          <a:bodyPr wrap="square" rtlCol="0">
            <a:spAutoFit/>
          </a:bodyPr>
          <a:lstStyle/>
          <a:p>
            <a:pPr algn="ctr"/>
            <a:r>
              <a:rPr lang="en-US" altLang="zh-CN" sz="2400" dirty="0"/>
              <a:t>Invariant</a:t>
            </a:r>
            <a:r>
              <a:rPr lang="zh-CN" altLang="en-US" sz="2400" dirty="0"/>
              <a:t> </a:t>
            </a:r>
            <a:r>
              <a:rPr lang="en-US" altLang="zh-CN" sz="2400" dirty="0"/>
              <a:t>specification</a:t>
            </a:r>
            <a:endParaRPr lang="en-US" sz="2400" dirty="0"/>
          </a:p>
        </p:txBody>
      </p:sp>
      <p:sp>
        <p:nvSpPr>
          <p:cNvPr id="39" name="TextBox 38">
            <a:extLst>
              <a:ext uri="{FF2B5EF4-FFF2-40B4-BE49-F238E27FC236}">
                <a16:creationId xmlns:a16="http://schemas.microsoft.com/office/drawing/2014/main" id="{FC5D99BC-4D87-FE4E-90FC-64D1073884C9}"/>
              </a:ext>
            </a:extLst>
          </p:cNvPr>
          <p:cNvSpPr txBox="1"/>
          <p:nvPr/>
        </p:nvSpPr>
        <p:spPr>
          <a:xfrm>
            <a:off x="49397" y="3809820"/>
            <a:ext cx="2467380" cy="830997"/>
          </a:xfrm>
          <a:prstGeom prst="rect">
            <a:avLst/>
          </a:prstGeom>
          <a:noFill/>
        </p:spPr>
        <p:txBody>
          <a:bodyPr wrap="square" rtlCol="0">
            <a:spAutoFit/>
          </a:bodyPr>
          <a:lstStyle/>
          <a:p>
            <a:pPr algn="ctr"/>
            <a:r>
              <a:rPr lang="en-US" altLang="zh-CN" sz="2400" dirty="0"/>
              <a:t>lightweight</a:t>
            </a:r>
            <a:r>
              <a:rPr lang="zh-CN" altLang="en-US" sz="2400" dirty="0"/>
              <a:t> </a:t>
            </a:r>
            <a:r>
              <a:rPr lang="en-US" altLang="zh-CN" sz="2400" dirty="0"/>
              <a:t>tasks</a:t>
            </a:r>
            <a:r>
              <a:rPr lang="zh-CN" altLang="en-US" sz="2400" dirty="0"/>
              <a:t> </a:t>
            </a:r>
            <a:r>
              <a:rPr lang="en-US" altLang="zh-CN" sz="2400" dirty="0"/>
              <a:t>decomposition</a:t>
            </a:r>
            <a:endParaRPr lang="en-US" sz="2400" dirty="0"/>
          </a:p>
        </p:txBody>
      </p:sp>
      <p:sp>
        <p:nvSpPr>
          <p:cNvPr id="40" name="TextBox 39">
            <a:extLst>
              <a:ext uri="{FF2B5EF4-FFF2-40B4-BE49-F238E27FC236}">
                <a16:creationId xmlns:a16="http://schemas.microsoft.com/office/drawing/2014/main" id="{93292AAA-7AB7-A344-BE98-B6BAED539AC9}"/>
              </a:ext>
            </a:extLst>
          </p:cNvPr>
          <p:cNvSpPr txBox="1"/>
          <p:nvPr/>
        </p:nvSpPr>
        <p:spPr>
          <a:xfrm>
            <a:off x="251624" y="5323536"/>
            <a:ext cx="2031172" cy="830997"/>
          </a:xfrm>
          <a:prstGeom prst="rect">
            <a:avLst/>
          </a:prstGeom>
          <a:noFill/>
        </p:spPr>
        <p:txBody>
          <a:bodyPr wrap="square" rtlCol="0">
            <a:spAutoFit/>
          </a:bodyPr>
          <a:lstStyle/>
          <a:p>
            <a:pPr algn="ctr"/>
            <a:r>
              <a:rPr lang="en-US" altLang="zh-CN" sz="2400" dirty="0"/>
              <a:t>collaborative</a:t>
            </a:r>
            <a:r>
              <a:rPr lang="zh-CN" altLang="en-US" sz="2400" dirty="0"/>
              <a:t> </a:t>
            </a:r>
            <a:r>
              <a:rPr lang="en-US" altLang="zh-CN" sz="2400" dirty="0"/>
              <a:t>verification</a:t>
            </a:r>
            <a:endParaRPr lang="en-US" sz="2400" dirty="0"/>
          </a:p>
        </p:txBody>
      </p:sp>
    </p:spTree>
    <p:extLst>
      <p:ext uri="{BB962C8B-B14F-4D97-AF65-F5344CB8AC3E}">
        <p14:creationId xmlns:p14="http://schemas.microsoft.com/office/powerpoint/2010/main" val="309653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0" grpId="0" animBg="1"/>
      <p:bldP spid="31" grpId="0" animBg="1"/>
      <p:bldP spid="32" grpId="0" animBg="1"/>
      <p:bldP spid="33" grpId="0" animBg="1"/>
      <p:bldP spid="34" grpId="0" animBg="1"/>
      <p:bldP spid="35" grpId="0" animBg="1"/>
      <p:bldP spid="36" grpId="0" animBg="1"/>
      <p:bldP spid="37" grpId="0" animBg="1"/>
      <p:bldP spid="38" grpId="0"/>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6C19-D6D7-D54A-B880-FC93912BCE63}"/>
              </a:ext>
            </a:extLst>
          </p:cNvPr>
          <p:cNvSpPr>
            <a:spLocks noGrp="1"/>
          </p:cNvSpPr>
          <p:nvPr>
            <p:ph type="title"/>
          </p:nvPr>
        </p:nvSpPr>
        <p:spPr/>
        <p:txBody>
          <a:bodyPr/>
          <a:lstStyle/>
          <a:p>
            <a:r>
              <a:rPr lang="en-US" altLang="zh-CN" dirty="0"/>
              <a:t>A</a:t>
            </a:r>
            <a:r>
              <a:rPr lang="zh-CN" altLang="en-US" dirty="0"/>
              <a:t> </a:t>
            </a:r>
            <a:r>
              <a:rPr lang="en-US" altLang="zh-CN" dirty="0"/>
              <a:t>Running</a:t>
            </a:r>
            <a:r>
              <a:rPr lang="zh-CN" altLang="en-US" dirty="0"/>
              <a:t> </a:t>
            </a:r>
            <a:r>
              <a:rPr lang="en-US" altLang="zh-CN" dirty="0"/>
              <a:t>Example</a:t>
            </a:r>
            <a:endParaRPr lang="en-US" dirty="0"/>
          </a:p>
        </p:txBody>
      </p:sp>
      <p:sp>
        <p:nvSpPr>
          <p:cNvPr id="4" name="Slide Number Placeholder 3">
            <a:extLst>
              <a:ext uri="{FF2B5EF4-FFF2-40B4-BE49-F238E27FC236}">
                <a16:creationId xmlns:a16="http://schemas.microsoft.com/office/drawing/2014/main" id="{DB330FC9-6C34-9A46-B9F9-A84C3050A392}"/>
              </a:ext>
            </a:extLst>
          </p:cNvPr>
          <p:cNvSpPr>
            <a:spLocks noGrp="1"/>
          </p:cNvSpPr>
          <p:nvPr>
            <p:ph type="sldNum" sz="quarter" idx="12"/>
          </p:nvPr>
        </p:nvSpPr>
        <p:spPr/>
        <p:txBody>
          <a:bodyPr/>
          <a:lstStyle/>
          <a:p>
            <a:fld id="{1083CBEB-A62C-7547-B7F6-B847810FF90F}" type="slidenum">
              <a:rPr lang="en-US" smtClean="0"/>
              <a:t>9</a:t>
            </a:fld>
            <a:endParaRPr lang="en-US"/>
          </a:p>
        </p:txBody>
      </p:sp>
      <p:sp>
        <p:nvSpPr>
          <p:cNvPr id="5" name="TextBox 4">
            <a:extLst>
              <a:ext uri="{FF2B5EF4-FFF2-40B4-BE49-F238E27FC236}">
                <a16:creationId xmlns:a16="http://schemas.microsoft.com/office/drawing/2014/main" id="{FC69C290-EA03-E547-8D71-F402FE7AF759}"/>
              </a:ext>
            </a:extLst>
          </p:cNvPr>
          <p:cNvSpPr txBox="1"/>
          <p:nvPr/>
        </p:nvSpPr>
        <p:spPr>
          <a:xfrm>
            <a:off x="838200" y="1552218"/>
            <a:ext cx="10162068" cy="1754326"/>
          </a:xfrm>
          <a:prstGeom prst="rect">
            <a:avLst/>
          </a:prstGeom>
          <a:noFill/>
        </p:spPr>
        <p:txBody>
          <a:bodyPr wrap="square" rtlCol="0">
            <a:spAutoFit/>
          </a:bodyPr>
          <a:lstStyle/>
          <a:p>
            <a:pPr algn="just"/>
            <a:r>
              <a:rPr lang="en-US" altLang="zh-CN" sz="3600" b="1" dirty="0"/>
              <a:t>Invariant:</a:t>
            </a:r>
            <a:r>
              <a:rPr lang="zh-CN" altLang="en-US" sz="3600" b="1" dirty="0"/>
              <a:t> </a:t>
            </a:r>
            <a:r>
              <a:rPr lang="en-US" sz="3600" dirty="0"/>
              <a:t>all packets entering the network from </a:t>
            </a:r>
            <a:r>
              <a:rPr lang="en-US" sz="3600" i="1" dirty="0"/>
              <a:t>S </a:t>
            </a:r>
            <a:r>
              <a:rPr lang="en-US" sz="3600" dirty="0"/>
              <a:t>with a destination IP in 10.0.0.0/23 must be</a:t>
            </a:r>
            <a:r>
              <a:rPr lang="zh-CN" altLang="en-US" sz="3600" dirty="0"/>
              <a:t> </a:t>
            </a:r>
            <a:r>
              <a:rPr lang="en-US" sz="3600" dirty="0"/>
              <a:t>delivered to </a:t>
            </a:r>
            <a:r>
              <a:rPr lang="en-US" sz="3600" i="1" dirty="0"/>
              <a:t>D </a:t>
            </a:r>
            <a:r>
              <a:rPr lang="en-US" sz="3600" dirty="0"/>
              <a:t>in a simple path </a:t>
            </a:r>
            <a:r>
              <a:rPr lang="en-US" sz="3600" dirty="0" err="1"/>
              <a:t>waypointing</a:t>
            </a:r>
            <a:r>
              <a:rPr lang="en-US" sz="3600" dirty="0"/>
              <a:t> </a:t>
            </a:r>
            <a:r>
              <a:rPr lang="en-US" sz="3600" i="1" dirty="0"/>
              <a:t>W</a:t>
            </a:r>
            <a:r>
              <a:rPr lang="en-US" altLang="zh-CN" sz="3600" i="1" dirty="0"/>
              <a:t>.</a:t>
            </a:r>
            <a:r>
              <a:rPr lang="en-US" sz="3600" i="1" dirty="0"/>
              <a:t> </a:t>
            </a:r>
            <a:endParaRPr lang="en-US" sz="3600" dirty="0"/>
          </a:p>
        </p:txBody>
      </p:sp>
      <p:sp>
        <p:nvSpPr>
          <p:cNvPr id="6" name="TextBox 5">
            <a:extLst>
              <a:ext uri="{FF2B5EF4-FFF2-40B4-BE49-F238E27FC236}">
                <a16:creationId xmlns:a16="http://schemas.microsoft.com/office/drawing/2014/main" id="{5008074E-43AF-804E-A41D-015E2FCE0A6E}"/>
              </a:ext>
            </a:extLst>
          </p:cNvPr>
          <p:cNvSpPr txBox="1"/>
          <p:nvPr/>
        </p:nvSpPr>
        <p:spPr>
          <a:xfrm>
            <a:off x="838200" y="3316983"/>
            <a:ext cx="2045945" cy="646331"/>
          </a:xfrm>
          <a:prstGeom prst="rect">
            <a:avLst/>
          </a:prstGeom>
          <a:noFill/>
        </p:spPr>
        <p:txBody>
          <a:bodyPr wrap="none" rtlCol="0">
            <a:spAutoFit/>
          </a:bodyPr>
          <a:lstStyle/>
          <a:p>
            <a:r>
              <a:rPr lang="en-US" altLang="zh-CN" sz="3600" b="1" dirty="0"/>
              <a:t>Topology:</a:t>
            </a:r>
            <a:endParaRPr lang="en-US" sz="3600" b="1" dirty="0"/>
          </a:p>
        </p:txBody>
      </p:sp>
      <p:grpSp>
        <p:nvGrpSpPr>
          <p:cNvPr id="7" name="Group 6">
            <a:extLst>
              <a:ext uri="{FF2B5EF4-FFF2-40B4-BE49-F238E27FC236}">
                <a16:creationId xmlns:a16="http://schemas.microsoft.com/office/drawing/2014/main" id="{530065A8-DFAA-184C-9E9B-3D635583D3EB}"/>
              </a:ext>
            </a:extLst>
          </p:cNvPr>
          <p:cNvGrpSpPr/>
          <p:nvPr/>
        </p:nvGrpSpPr>
        <p:grpSpPr>
          <a:xfrm>
            <a:off x="1312617" y="3963314"/>
            <a:ext cx="9004926" cy="2578938"/>
            <a:chOff x="139065" y="3653620"/>
            <a:chExt cx="9004926" cy="2578938"/>
          </a:xfrm>
        </p:grpSpPr>
        <p:grpSp>
          <p:nvGrpSpPr>
            <p:cNvPr id="8" name="Group 7">
              <a:extLst>
                <a:ext uri="{FF2B5EF4-FFF2-40B4-BE49-F238E27FC236}">
                  <a16:creationId xmlns:a16="http://schemas.microsoft.com/office/drawing/2014/main" id="{D73D6895-BC0F-4C4B-AC1D-45F2CBF49504}"/>
                </a:ext>
              </a:extLst>
            </p:cNvPr>
            <p:cNvGrpSpPr/>
            <p:nvPr/>
          </p:nvGrpSpPr>
          <p:grpSpPr>
            <a:xfrm>
              <a:off x="139065" y="3997291"/>
              <a:ext cx="9004926" cy="2235267"/>
              <a:chOff x="231665" y="3997291"/>
              <a:chExt cx="9004926" cy="2235267"/>
            </a:xfrm>
          </p:grpSpPr>
          <p:grpSp>
            <p:nvGrpSpPr>
              <p:cNvPr id="15" name="Group 14">
                <a:extLst>
                  <a:ext uri="{FF2B5EF4-FFF2-40B4-BE49-F238E27FC236}">
                    <a16:creationId xmlns:a16="http://schemas.microsoft.com/office/drawing/2014/main" id="{73F0F5C8-5439-5541-9502-015B14DB8F75}"/>
                  </a:ext>
                </a:extLst>
              </p:cNvPr>
              <p:cNvGrpSpPr/>
              <p:nvPr/>
            </p:nvGrpSpPr>
            <p:grpSpPr>
              <a:xfrm>
                <a:off x="231665" y="3997291"/>
                <a:ext cx="7593173" cy="1823070"/>
                <a:chOff x="787250" y="2643053"/>
                <a:chExt cx="7593173" cy="1823070"/>
              </a:xfrm>
            </p:grpSpPr>
            <p:cxnSp>
              <p:nvCxnSpPr>
                <p:cNvPr id="18" name="Straight Connector 17">
                  <a:extLst>
                    <a:ext uri="{FF2B5EF4-FFF2-40B4-BE49-F238E27FC236}">
                      <a16:creationId xmlns:a16="http://schemas.microsoft.com/office/drawing/2014/main" id="{D462CCFB-CC27-D740-AB29-3F2DC94E468F}"/>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9F7F3A-19EB-B641-A895-FAC8DC9558F7}"/>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C7B819-B403-C645-9DC2-30CAF2215D1C}"/>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28AFDE-7E75-4148-8F11-9C9163F56168}"/>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87DDCA4-F8AD-D14C-84B1-91A98A572C4A}"/>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C407151-69B2-1E4D-8571-A362B591FEAA}"/>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EF90D84-A7E4-E748-B581-FEDBBA6ADEF2}"/>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F81EE3-5330-574E-8D73-B00374203478}"/>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3D3C19-7A0F-8346-B2D7-F8DD47925261}"/>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0FABF41D-649F-D849-B487-827404C027B4}"/>
                  </a:ext>
                </a:extLst>
              </p:cNvPr>
              <p:cNvSpPr/>
              <p:nvPr/>
            </p:nvSpPr>
            <p:spPr>
              <a:xfrm>
                <a:off x="7089849" y="5647783"/>
                <a:ext cx="2146742" cy="584775"/>
              </a:xfrm>
              <a:prstGeom prst="rect">
                <a:avLst/>
              </a:prstGeom>
            </p:spPr>
            <p:txBody>
              <a:bodyPr wrap="none">
                <a:spAutoFit/>
              </a:bodyPr>
              <a:lstStyle/>
              <a:p>
                <a:r>
                  <a:rPr lang="en-US" altLang="zh-CN" sz="3200" b="1" dirty="0"/>
                  <a:t>10.0.0.0/23</a:t>
                </a:r>
                <a:endParaRPr lang="en-US" sz="3200" b="1" dirty="0"/>
              </a:p>
            </p:txBody>
          </p:sp>
          <p:cxnSp>
            <p:nvCxnSpPr>
              <p:cNvPr id="17" name="Straight Connector 16">
                <a:extLst>
                  <a:ext uri="{FF2B5EF4-FFF2-40B4-BE49-F238E27FC236}">
                    <a16:creationId xmlns:a16="http://schemas.microsoft.com/office/drawing/2014/main" id="{E059602D-45CB-1944-B6C3-B8AD35A5CF28}"/>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F3E11792-BDB0-F840-B728-91BF1B8F660F}"/>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S</a:t>
              </a:r>
              <a:endParaRPr lang="en-US" sz="3600" b="1" dirty="0">
                <a:solidFill>
                  <a:schemeClr val="tx1"/>
                </a:solidFill>
              </a:endParaRPr>
            </a:p>
          </p:txBody>
        </p:sp>
        <p:sp>
          <p:nvSpPr>
            <p:cNvPr id="10" name="Rectangle 9">
              <a:extLst>
                <a:ext uri="{FF2B5EF4-FFF2-40B4-BE49-F238E27FC236}">
                  <a16:creationId xmlns:a16="http://schemas.microsoft.com/office/drawing/2014/main" id="{C85E2C22-1091-C549-A165-8818FD216ECD}"/>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A</a:t>
              </a:r>
              <a:endParaRPr lang="en-US" sz="3600" b="1" dirty="0">
                <a:solidFill>
                  <a:schemeClr val="tx1"/>
                </a:solidFill>
              </a:endParaRPr>
            </a:p>
          </p:txBody>
        </p:sp>
        <p:sp>
          <p:nvSpPr>
            <p:cNvPr id="11" name="Rectangle 10">
              <a:extLst>
                <a:ext uri="{FF2B5EF4-FFF2-40B4-BE49-F238E27FC236}">
                  <a16:creationId xmlns:a16="http://schemas.microsoft.com/office/drawing/2014/main" id="{0211FC4E-F402-DB46-9891-1F89288EF7F7}"/>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B</a:t>
              </a:r>
              <a:endParaRPr lang="en-US" sz="3600" b="1" dirty="0">
                <a:solidFill>
                  <a:schemeClr val="tx1"/>
                </a:solidFill>
              </a:endParaRPr>
            </a:p>
          </p:txBody>
        </p:sp>
        <p:sp>
          <p:nvSpPr>
            <p:cNvPr id="12" name="Rectangle 11">
              <a:extLst>
                <a:ext uri="{FF2B5EF4-FFF2-40B4-BE49-F238E27FC236}">
                  <a16:creationId xmlns:a16="http://schemas.microsoft.com/office/drawing/2014/main" id="{2791FDE7-3721-E54A-82E2-CCD86835A49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C</a:t>
              </a:r>
              <a:endParaRPr lang="en-US" sz="3600" b="1" dirty="0">
                <a:solidFill>
                  <a:schemeClr val="tx1"/>
                </a:solidFill>
              </a:endParaRPr>
            </a:p>
          </p:txBody>
        </p:sp>
        <p:sp>
          <p:nvSpPr>
            <p:cNvPr id="13" name="Rectangle 12">
              <a:extLst>
                <a:ext uri="{FF2B5EF4-FFF2-40B4-BE49-F238E27FC236}">
                  <a16:creationId xmlns:a16="http://schemas.microsoft.com/office/drawing/2014/main" id="{E8EDA1CC-AD5C-8543-9811-92BAD3FA9824}"/>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D</a:t>
              </a:r>
              <a:endParaRPr lang="en-US" sz="3600" b="1" dirty="0">
                <a:solidFill>
                  <a:schemeClr val="tx1"/>
                </a:solidFill>
              </a:endParaRPr>
            </a:p>
          </p:txBody>
        </p:sp>
        <p:sp>
          <p:nvSpPr>
            <p:cNvPr id="14" name="Rectangle 13">
              <a:extLst>
                <a:ext uri="{FF2B5EF4-FFF2-40B4-BE49-F238E27FC236}">
                  <a16:creationId xmlns:a16="http://schemas.microsoft.com/office/drawing/2014/main" id="{37B0061F-02FD-C340-94B6-56A34F7C1150}"/>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W</a:t>
              </a:r>
              <a:endParaRPr lang="en-US" sz="3600" b="1" dirty="0">
                <a:solidFill>
                  <a:schemeClr val="tx1"/>
                </a:solidFill>
              </a:endParaRPr>
            </a:p>
          </p:txBody>
        </p:sp>
      </p:grpSp>
    </p:spTree>
    <p:extLst>
      <p:ext uri="{BB962C8B-B14F-4D97-AF65-F5344CB8AC3E}">
        <p14:creationId xmlns:p14="http://schemas.microsoft.com/office/powerpoint/2010/main" val="2937227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1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2b9c67d6-42b1-48e8-83d7-8d18ff37be13}"/>
</p:tagLst>
</file>

<file path=ppt/tags/tag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3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3683</TotalTime>
  <Words>4575</Words>
  <Application>Microsoft Macintosh PowerPoint</Application>
  <PresentationFormat>Widescreen</PresentationFormat>
  <Paragraphs>882</Paragraphs>
  <Slides>57</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等线</vt:lpstr>
      <vt:lpstr>等线 Light</vt:lpstr>
      <vt:lpstr>Microsoft YaHei</vt:lpstr>
      <vt:lpstr>SimSun</vt:lpstr>
      <vt:lpstr>Arial</vt:lpstr>
      <vt:lpstr>Calibri</vt:lpstr>
      <vt:lpstr>Calibri Light</vt:lpstr>
      <vt:lpstr>Cambria Math</vt:lpstr>
      <vt:lpstr>Times New Roman</vt:lpstr>
      <vt:lpstr>Wingdings</vt:lpstr>
      <vt:lpstr>Office Theme</vt:lpstr>
      <vt:lpstr>Verification - Diagnosis - Repair: Toward Automatic Network Configuration Management via Formal Methods</vt:lpstr>
      <vt:lpstr>Background</vt:lpstr>
      <vt:lpstr>Network Verification:  Powerful Tool to Check Network Forwarding Behavior</vt:lpstr>
      <vt:lpstr>Why Study Data Plane Verification?</vt:lpstr>
      <vt:lpstr>How Does DPV Usually Work?</vt:lpstr>
      <vt:lpstr>Issues of Centralized DPV</vt:lpstr>
      <vt:lpstr>Our Proposal: Distributed, On-Device Verification</vt:lpstr>
      <vt:lpstr>Tulkun: A Generic, Distributed, On-Device DPV Framework</vt:lpstr>
      <vt:lpstr>A Running Example</vt:lpstr>
      <vt:lpstr>Step 1: Invariant Specification</vt:lpstr>
      <vt:lpstr>Step 2: From Invariant and Topology to DVNet</vt:lpstr>
      <vt:lpstr>Step 3: From Verification in Network to Counting in DVNet</vt:lpstr>
      <vt:lpstr>Step 4: Distributed, Event-Driven, On-Device Counting</vt:lpstr>
      <vt:lpstr>Tulkun: Extensions</vt:lpstr>
      <vt:lpstr>Implementation</vt:lpstr>
      <vt:lpstr>Experiment 1: Functionality Demonstration</vt:lpstr>
      <vt:lpstr>Experiment 2: Verifying Internet2</vt:lpstr>
      <vt:lpstr>Experiment 3: Large-Scale Simulations</vt:lpstr>
      <vt:lpstr>Simulation: Snapshot Verification</vt:lpstr>
      <vt:lpstr>Simulation: 10,000 Incremental Per-Rule-Update Verification</vt:lpstr>
      <vt:lpstr>Experiment 4: Microbenchmark on Commodity Switches</vt:lpstr>
      <vt:lpstr>Experiment 4: Microbenchmark on Commodity Switches</vt:lpstr>
      <vt:lpstr>Summary</vt:lpstr>
      <vt:lpstr>What Happens After Verification?</vt:lpstr>
      <vt:lpstr>PowerPoint Presentation</vt:lpstr>
      <vt:lpstr>Why Is Diagnosis Hard?</vt:lpstr>
      <vt:lpstr>What Batfish Tells Us:</vt:lpstr>
      <vt:lpstr>What Minesweeper Tells Us:</vt:lpstr>
      <vt:lpstr>Key Insight: Analyze the Control Flow of Distributed Routing (Program)</vt:lpstr>
      <vt:lpstr>Control-Flow Analysis Using Symbolic Execution</vt:lpstr>
      <vt:lpstr>Control-Flow Analysis Using Symbolic Execution</vt:lpstr>
      <vt:lpstr>Control-Flow Analysis Using Symbolic Execution</vt:lpstr>
      <vt:lpstr>Control-Flow Analysis Using Symbolic Execution</vt:lpstr>
      <vt:lpstr>Control-Flow Analysis Using Symbolic Execution</vt:lpstr>
      <vt:lpstr>Control-Flow Analysis Using Symbolic Execution</vt:lpstr>
      <vt:lpstr>Control-Flow Analysis Using Symbolic Execution</vt:lpstr>
      <vt:lpstr>Diagnosis Results </vt:lpstr>
      <vt:lpstr>Evaluation </vt:lpstr>
      <vt:lpstr>Evaluation</vt:lpstr>
      <vt:lpstr>Summary</vt:lpstr>
      <vt:lpstr>Open Research Questions</vt:lpstr>
      <vt:lpstr>Verification - Diagnosis - Repair:  From One to Many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 From Reliability to Performance</vt:lpstr>
      <vt:lpstr>XMU SNGroup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 as a Verifier:  Toward Scalable Data Plane Checking  via Distributed, On-Device Verification</dc:title>
  <dc:creator>Qiao Xiang</dc:creator>
  <cp:lastModifiedBy>Qiao Xiang</cp:lastModifiedBy>
  <cp:revision>719</cp:revision>
  <dcterms:created xsi:type="dcterms:W3CDTF">2022-02-07T08:40:56Z</dcterms:created>
  <dcterms:modified xsi:type="dcterms:W3CDTF">2023-07-13T06:28:47Z</dcterms:modified>
</cp:coreProperties>
</file>